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883" r:id="rId4"/>
    <p:sldId id="460" r:id="rId5"/>
    <p:sldId id="885" r:id="rId6"/>
    <p:sldId id="888" r:id="rId7"/>
    <p:sldId id="855" r:id="rId8"/>
    <p:sldId id="900" r:id="rId9"/>
    <p:sldId id="894" r:id="rId10"/>
    <p:sldId id="895" r:id="rId11"/>
    <p:sldId id="456" r:id="rId12"/>
    <p:sldId id="864" r:id="rId13"/>
    <p:sldId id="897" r:id="rId14"/>
    <p:sldId id="898" r:id="rId15"/>
    <p:sldId id="845" r:id="rId16"/>
    <p:sldId id="271" r:id="rId17"/>
  </p:sldIdLst>
  <p:sldSz cx="12198350" cy="6859588"/>
  <p:notesSz cx="6797675" cy="9926638"/>
  <p:defaultTextStyle>
    <a:defPPr>
      <a:defRPr lang="de-DE"/>
    </a:defPPr>
    <a:lvl1pPr marL="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958">
          <p15:clr>
            <a:srgbClr val="A4A3A4"/>
          </p15:clr>
        </p15:guide>
        <p15:guide id="3" orient="horz" pos="1027" userDrawn="1">
          <p15:clr>
            <a:srgbClr val="A4A3A4"/>
          </p15:clr>
        </p15:guide>
        <p15:guide id="4" orient="horz" pos="1295">
          <p15:clr>
            <a:srgbClr val="A4A3A4"/>
          </p15:clr>
        </p15:guide>
        <p15:guide id="5" orient="horz" pos="3914">
          <p15:clr>
            <a:srgbClr val="A4A3A4"/>
          </p15:clr>
        </p15:guide>
        <p15:guide id="6" orient="horz">
          <p15:clr>
            <a:srgbClr val="A4A3A4"/>
          </p15:clr>
        </p15:guide>
        <p15:guide id="7" pos="7415">
          <p15:clr>
            <a:srgbClr val="A4A3A4"/>
          </p15:clr>
        </p15:guide>
        <p15:guide id="8" pos="259" userDrawn="1">
          <p15:clr>
            <a:srgbClr val="A4A3A4"/>
          </p15:clr>
        </p15:guide>
        <p15:guide id="9" pos="5248" userDrawn="1">
          <p15:clr>
            <a:srgbClr val="A4A3A4"/>
          </p15:clr>
        </p15:guide>
        <p15:guide id="10" pos="3933" userDrawn="1">
          <p15:clr>
            <a:srgbClr val="A4A3A4"/>
          </p15:clr>
        </p15:guide>
        <p15:guide id="11" pos="2749">
          <p15:clr>
            <a:srgbClr val="A4A3A4"/>
          </p15:clr>
        </p15:guide>
        <p15:guide id="12" pos="4948">
          <p15:clr>
            <a:srgbClr val="A4A3A4"/>
          </p15:clr>
        </p15:guide>
        <p15:guide id="13" pos="3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63CA3D-873E-158C-8137-A9A365A24ADA}" name="Cartner Matthew" initials="CM" userId="Cartner Matthew" providerId="None"/>
  <p188:author id="{884F18EB-6BB4-722D-5F63-338722038C77}" name="Gföhler Benjamin" initials="GB" userId="Gföhler Benjamin" providerId="None"/>
  <p188:author id="{FD16E2EF-DFC7-4533-3971-8EDABF235A4F}" name="Neil Kenneth" initials="NK" userId="Neil Kennet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5A3A0"/>
    <a:srgbClr val="D7DBDB"/>
    <a:srgbClr val="6A96BE"/>
    <a:srgbClr val="7ABE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 autoAdjust="0"/>
    <p:restoredTop sz="75737" autoAdjust="0"/>
  </p:normalViewPr>
  <p:slideViewPr>
    <p:cSldViewPr>
      <p:cViewPr varScale="1">
        <p:scale>
          <a:sx n="87" d="100"/>
          <a:sy n="87" d="100"/>
        </p:scale>
        <p:origin x="1840" y="200"/>
      </p:cViewPr>
      <p:guideLst>
        <p:guide orient="horz" pos="210"/>
        <p:guide orient="horz" pos="958"/>
        <p:guide orient="horz" pos="1027"/>
        <p:guide orient="horz" pos="1295"/>
        <p:guide orient="horz" pos="3914"/>
        <p:guide orient="horz"/>
        <p:guide pos="7415"/>
        <p:guide pos="259"/>
        <p:guide pos="5248"/>
        <p:guide pos="3933"/>
        <p:guide pos="2749"/>
        <p:guide pos="4948"/>
        <p:guide pos="3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0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 dirty="0"/>
              <a:t>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035DF-704D-44FF-BAB6-CDC324782FA3}" type="datetime1">
              <a:rPr lang="en-GB" smtClean="0"/>
              <a:t>29/04/2025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7674"/>
            <a:ext cx="617114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Subject  |  Speaker  |  Confidential  |  © Swiss National Bank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07149" y="9437674"/>
            <a:ext cx="5760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F9C4B-DDCD-4439-B361-C6CFB69A6511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32312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noProof="0" dirty="0"/>
              <a:t>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815B-85DA-4F62-B7BB-61D48AC1C44B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744538"/>
            <a:ext cx="4862512" cy="2735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3712821"/>
            <a:ext cx="5438140" cy="54693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306"/>
            <a:ext cx="620714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Subject  |  Speaker  |  Confidential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30904" y="9430306"/>
            <a:ext cx="5760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8FC6-EC06-4D1B-B79C-EE23B270DF9A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60756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16000" indent="-216000" algn="l" defTabSz="1219627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576000" indent="-216000" algn="l" defTabSz="1219627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36000" indent="-216000" algn="l" defTabSz="1219627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296000" indent="-216000" algn="l" defTabSz="1219627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656000" indent="-216000" algn="l" defTabSz="1219627" rtl="0" eaLnBrk="1" latinLnBrk="0" hangingPunct="1">
      <a:buFont typeface="Arial" pitchFamily="34" charset="0"/>
      <a:buChar char="-"/>
      <a:defRPr sz="1400" kern="1200" baseline="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304906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noProof="0"/>
              <a:t>Text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AF815B-85DA-4F62-B7BB-61D48AC1C44B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Subject  |  Speaker  |  Confidential  |  © Swiss National Bank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18FC6-EC06-4D1B-B79C-EE23B270DF9A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0392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582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de-CH" dirty="0">
              <a:solidFill>
                <a:srgbClr val="080808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CH" dirty="0">
              <a:latin typeface="+mj-lt"/>
            </a:endParaRPr>
          </a:p>
          <a:p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65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noProof="0" dirty="0"/>
              <a:t>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838348-6069-4E4F-8DA4-FB6B295EF22E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Subject  |  Speaker  |  Confidential  |  © Swiss National Bank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18FC6-EC06-4D1B-B79C-EE23B270DF9A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27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noProof="0" dirty="0"/>
              <a:t>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9F3C3C-86FB-4D53-A3F5-655CA7851739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Subject  |  Speaker  |  Confidential  |  © Swiss National Bank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18FC6-EC06-4D1B-B79C-EE23B270DF9A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042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749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560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142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noProof="0"/>
              <a:t>Text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9681FD2-98B9-4ECA-B48B-0306C78D5D26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Subject  |  Speaker  |  Confidential  |  © Swiss National Bank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18FC6-EC06-4D1B-B79C-EE23B270DF9A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751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noProof="0"/>
              <a:t>Text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2C3B7B6-9109-484E-BC35-3D31ECB61534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Subject  |  Speaker  |  Confidential  |  © Swiss National Bank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18FC6-EC06-4D1B-B79C-EE23B270DF9A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4869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24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8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6563" y="936217"/>
            <a:ext cx="7418387" cy="2367935"/>
          </a:xfrm>
        </p:spPr>
        <p:txBody>
          <a:bodyPr wrap="square" lIns="0" tIns="0" rIns="0" bIns="0" anchor="t" anchorCtr="0"/>
          <a:lstStyle>
            <a:lvl1pPr algn="l">
              <a:lnSpc>
                <a:spcPct val="10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6563" y="3357769"/>
            <a:ext cx="7418387" cy="175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/>
                </a:solidFill>
                <a:latin typeface="+mj-lt"/>
              </a:defRPr>
            </a:lvl1pPr>
            <a:lvl2pPr marL="60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36563" y="792183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32000" y="5418000"/>
            <a:ext cx="2520701" cy="10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36563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8294687" y="1589456"/>
            <a:ext cx="3469377" cy="46254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36563" y="1589456"/>
            <a:ext cx="3927475" cy="46683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4" hasCustomPrompt="1"/>
          </p:nvPr>
        </p:nvSpPr>
        <p:spPr>
          <a:xfrm>
            <a:off x="436564" y="2056290"/>
            <a:ext cx="7418386" cy="4158625"/>
          </a:xfrm>
        </p:spPr>
        <p:txBody>
          <a:bodyPr/>
          <a:lstStyle>
            <a:lvl1pPr marL="133" indent="0">
              <a:buNone/>
              <a:defRPr baseline="0"/>
            </a:lvl1pPr>
          </a:lstStyle>
          <a:p>
            <a:r>
              <a:rPr lang="en-GB" noProof="0" dirty="0"/>
              <a:t>Click to insert table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64065" y="2997746"/>
            <a:ext cx="295200" cy="3217178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Table: Source</a:t>
            </a:r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7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257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1/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6563" y="1589456"/>
            <a:ext cx="5467350" cy="46219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6291263" y="1589456"/>
            <a:ext cx="5472801" cy="46219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64065" y="2997746"/>
            <a:ext cx="295200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Picture left: Source, Picture right: Source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3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5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557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36563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36563" y="1589456"/>
            <a:ext cx="3927475" cy="46683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5" hasCustomPrompt="1"/>
          </p:nvPr>
        </p:nvSpPr>
        <p:spPr>
          <a:xfrm>
            <a:off x="436563" y="2048349"/>
            <a:ext cx="5467349" cy="4166565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r>
              <a:rPr lang="en-GB" noProof="0" dirty="0"/>
              <a:t>Click to insert chart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6279195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285965" y="1589456"/>
            <a:ext cx="3767729" cy="46683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7" name="Diagrammplatzhalter 11"/>
          <p:cNvSpPr>
            <a:spLocks noGrp="1"/>
          </p:cNvSpPr>
          <p:nvPr>
            <p:ph type="chart" sz="quarter" idx="27" hasCustomPrompt="1"/>
          </p:nvPr>
        </p:nvSpPr>
        <p:spPr>
          <a:xfrm>
            <a:off x="6291263" y="2048349"/>
            <a:ext cx="5472801" cy="4166565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r>
              <a:rPr lang="en-GB" noProof="0" dirty="0"/>
              <a:t>Click to insert chart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71313" y="2997746"/>
            <a:ext cx="295200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Chart: Source</a:t>
            </a:r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9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3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3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007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36563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36563" y="1589456"/>
            <a:ext cx="3927475" cy="46683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4" hasCustomPrompt="1"/>
          </p:nvPr>
        </p:nvSpPr>
        <p:spPr>
          <a:xfrm>
            <a:off x="436563" y="2056289"/>
            <a:ext cx="5467350" cy="4149099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r>
              <a:rPr lang="en-GB" noProof="0" dirty="0"/>
              <a:t>Click to insert table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6279195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289215" y="1589456"/>
            <a:ext cx="3862848" cy="46683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7" name="Tabellenplatzhalter 6"/>
          <p:cNvSpPr>
            <a:spLocks noGrp="1"/>
          </p:cNvSpPr>
          <p:nvPr>
            <p:ph type="tbl" sz="quarter" idx="26" hasCustomPrompt="1"/>
          </p:nvPr>
        </p:nvSpPr>
        <p:spPr>
          <a:xfrm>
            <a:off x="6289215" y="2056289"/>
            <a:ext cx="5474849" cy="4149099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r>
              <a:rPr lang="en-GB" noProof="0" dirty="0"/>
              <a:t>Click to insert table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71313" y="2997746"/>
            <a:ext cx="295200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Table: Source</a:t>
            </a:r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32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33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34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463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add title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19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9005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4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407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36563" y="792183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631096" y="3363104"/>
            <a:ext cx="10677792" cy="49255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endParaRPr lang="en-GB" noProof="0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446547" y="3363104"/>
            <a:ext cx="8248191" cy="492485"/>
          </a:xfrm>
          <a:prstGeom prst="rect">
            <a:avLst/>
          </a:prstGeom>
          <a:noFill/>
        </p:spPr>
        <p:txBody>
          <a:bodyPr wrap="square" lIns="0" tIns="60981" rIns="121963" bIns="60981" rtlCol="0">
            <a:spAutoFit/>
          </a:bodyPr>
          <a:lstStyle/>
          <a:p>
            <a:r>
              <a:rPr lang="en-GB" sz="2400" noProof="0" dirty="0"/>
              <a:t>© Swiss National Bank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46547" y="931522"/>
            <a:ext cx="82481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 noProof="0" dirty="0"/>
              <a:t>Thank you for your attention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32000" y="5418000"/>
            <a:ext cx="2520701" cy="10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54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CH" noProof="0" dirty="0"/>
              <a:t>Titel durch Klicken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6563" y="1589456"/>
            <a:ext cx="11334750" cy="4621982"/>
          </a:xfrm>
        </p:spPr>
        <p:txBody>
          <a:bodyPr>
            <a:normAutofit/>
          </a:bodyPr>
          <a:lstStyle>
            <a:lvl1pPr marL="216000" indent="-216000">
              <a:defRPr sz="2400"/>
            </a:lvl1pPr>
            <a:lvl2pPr marL="576000" indent="-216000">
              <a:defRPr sz="2400"/>
            </a:lvl2pPr>
            <a:lvl3pPr marL="936000" indent="-216000">
              <a:defRPr sz="2400"/>
            </a:lvl3pPr>
            <a:lvl4pPr marL="1296000" indent="-216000">
              <a:defRPr sz="2400"/>
            </a:lvl4pPr>
            <a:lvl5pPr marL="1656000" indent="-216000">
              <a:defRPr sz="2400"/>
            </a:lvl5pPr>
          </a:lstStyle>
          <a:p>
            <a:pPr lvl="0"/>
            <a:r>
              <a:rPr lang="de-CH" noProof="0" dirty="0"/>
              <a:t>Erste Ebene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71313" y="2997746"/>
            <a:ext cx="304526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Bild: Quelle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1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de-CH" noProof="0" dirty="0"/>
          </a:p>
        </p:txBody>
      </p:sp>
      <p:sp>
        <p:nvSpPr>
          <p:cNvPr id="2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de-CH" dirty="0"/>
          </a:p>
        </p:txBody>
      </p:sp>
      <p:sp>
        <p:nvSpPr>
          <p:cNvPr id="23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de-CH" noProof="0" smtClean="0"/>
              <a:pPr/>
              <a:t>‹N°›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9894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colour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6563" y="936217"/>
            <a:ext cx="7418387" cy="46990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>
                <a:latin typeface="+mj-lt"/>
              </a:rPr>
              <a:t>Introduction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36563" y="792183"/>
            <a:ext cx="168087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5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grey/black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6563" y="936217"/>
            <a:ext cx="7418387" cy="46990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>
                <a:latin typeface="+mj-lt"/>
              </a:rPr>
              <a:t>Introduction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36563" y="792183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1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6564" y="1589456"/>
            <a:ext cx="11327502" cy="4621982"/>
          </a:xfrm>
        </p:spPr>
        <p:txBody>
          <a:bodyPr>
            <a:normAutofit/>
          </a:bodyPr>
          <a:lstStyle>
            <a:lvl1pPr marL="342000" indent="-342000">
              <a:buFont typeface="Symbol" pitchFamily="18" charset="2"/>
              <a:buChar char="-"/>
              <a:defRPr sz="24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36563" y="328690"/>
            <a:ext cx="8258175" cy="574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700" noProof="0" dirty="0"/>
              <a:t>Agenda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16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18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347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6563" y="1589456"/>
            <a:ext cx="11334750" cy="4621982"/>
          </a:xfrm>
        </p:spPr>
        <p:txBody>
          <a:bodyPr>
            <a:normAutofit/>
          </a:bodyPr>
          <a:lstStyle>
            <a:lvl1pPr marL="216000" indent="-216000">
              <a:defRPr sz="2400"/>
            </a:lvl1pPr>
            <a:lvl2pPr marL="576000" indent="-216000">
              <a:defRPr sz="2400"/>
            </a:lvl2pPr>
            <a:lvl3pPr marL="936000" indent="-216000">
              <a:defRPr sz="2400"/>
            </a:lvl3pPr>
            <a:lvl4pPr marL="1296000" indent="-216000">
              <a:defRPr sz="2400"/>
            </a:lvl4pPr>
            <a:lvl5pPr marL="1656000" indent="-216000">
              <a:defRPr sz="2400"/>
            </a:lvl5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71313" y="2997746"/>
            <a:ext cx="304526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Picture: Source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1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3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909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36562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36563" y="1589456"/>
            <a:ext cx="3927476" cy="46683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22" hasCustomPrompt="1"/>
          </p:nvPr>
        </p:nvSpPr>
        <p:spPr>
          <a:xfrm>
            <a:off x="436564" y="2056290"/>
            <a:ext cx="11327502" cy="4158625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r>
              <a:rPr lang="en-GB" noProof="0" dirty="0"/>
              <a:t>Click to insert chart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71313" y="3020928"/>
            <a:ext cx="304526" cy="3192547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Chart: Source</a:t>
            </a:r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5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7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990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36563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36563" y="1589456"/>
            <a:ext cx="3927476" cy="46683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2" hasCustomPrompt="1"/>
          </p:nvPr>
        </p:nvSpPr>
        <p:spPr>
          <a:xfrm>
            <a:off x="436563" y="2056290"/>
            <a:ext cx="11327502" cy="4157185"/>
          </a:xfrm>
        </p:spPr>
        <p:txBody>
          <a:bodyPr/>
          <a:lstStyle>
            <a:lvl1pPr marL="133" indent="0">
              <a:buNone/>
              <a:defRPr baseline="0"/>
            </a:lvl1pPr>
          </a:lstStyle>
          <a:p>
            <a:r>
              <a:rPr lang="en-GB" noProof="0" dirty="0"/>
              <a:t>Click to insert table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63729" y="2997746"/>
            <a:ext cx="295200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Table: Source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5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7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12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/3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6563" y="1589456"/>
            <a:ext cx="7418387" cy="46219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8294688" y="1589456"/>
            <a:ext cx="3469376" cy="46219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71313" y="2997746"/>
            <a:ext cx="295200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Picture left: Source, Picture right: Source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3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5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314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563" y="333375"/>
            <a:ext cx="8258175" cy="1062038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36563" y="1557586"/>
            <a:ext cx="16808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8294687" y="1589456"/>
            <a:ext cx="3469377" cy="46254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36563" y="1589456"/>
            <a:ext cx="3927475" cy="455123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24" hasCustomPrompt="1"/>
          </p:nvPr>
        </p:nvSpPr>
        <p:spPr>
          <a:xfrm>
            <a:off x="436564" y="2056290"/>
            <a:ext cx="7418386" cy="4158625"/>
          </a:xfrm>
        </p:spPr>
        <p:txBody>
          <a:bodyPr/>
          <a:lstStyle>
            <a:lvl1pPr marL="133" indent="0">
              <a:buNone/>
              <a:defRPr/>
            </a:lvl1pPr>
          </a:lstStyle>
          <a:p>
            <a:r>
              <a:rPr lang="en-GB" noProof="0" dirty="0"/>
              <a:t>Click to insert chart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771313" y="2997746"/>
            <a:ext cx="295200" cy="3215729"/>
          </a:xfrm>
        </p:spPr>
        <p:txBody>
          <a:bodyPr vert="vert270" anchor="ctr">
            <a:normAutofit/>
          </a:bodyPr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Chart: Source</a:t>
            </a:r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436563" y="6427488"/>
            <a:ext cx="11332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00" y="6530400"/>
            <a:ext cx="578865" cy="90000"/>
          </a:xfrm>
          <a:prstGeom prst="rect">
            <a:avLst/>
          </a:prstGeom>
        </p:spPr>
      </p:pic>
      <p:sp>
        <p:nvSpPr>
          <p:cNvPr id="27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2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2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691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6563" y="333375"/>
            <a:ext cx="8258175" cy="1062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6563" y="1589456"/>
            <a:ext cx="8258175" cy="4621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890588" y="6430764"/>
            <a:ext cx="648000" cy="216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29.04.2025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52575" y="6430864"/>
            <a:ext cx="10218738" cy="2159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The Extended Liquidity Facility  |  Antoine Martin  |  © Swiss National Bank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36563" y="6430764"/>
            <a:ext cx="396000" cy="21605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BB6CE02C-1F85-49B7-882D-939BD297648E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14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6" r:id="rId5"/>
    <p:sldLayoutId id="2147483667" r:id="rId6"/>
    <p:sldLayoutId id="2147483670" r:id="rId7"/>
    <p:sldLayoutId id="2147483659" r:id="rId8"/>
    <p:sldLayoutId id="2147483668" r:id="rId9"/>
    <p:sldLayoutId id="2147483671" r:id="rId10"/>
    <p:sldLayoutId id="2147483661" r:id="rId11"/>
    <p:sldLayoutId id="2147483669" r:id="rId12"/>
    <p:sldLayoutId id="2147483672" r:id="rId13"/>
    <p:sldLayoutId id="2147483654" r:id="rId14"/>
    <p:sldLayoutId id="2147483655" r:id="rId15"/>
    <p:sldLayoutId id="2147483665" r:id="rId16"/>
    <p:sldLayoutId id="2147483673" r:id="rId17"/>
  </p:sldLayoutIdLst>
  <p:hf hdr="0"/>
  <p:txStyles>
    <p:titleStyle>
      <a:lvl1pPr algn="l" defTabSz="121962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1219627" rtl="0" eaLnBrk="1" latinLnBrk="0" hangingPunct="1">
        <a:spcBef>
          <a:spcPct val="20000"/>
        </a:spcBef>
        <a:buFont typeface="Times New Roman" pitchFamily="18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defTabSz="1219627" rtl="0" eaLnBrk="1" latinLnBrk="0" hangingPunct="1">
        <a:spcBef>
          <a:spcPct val="20000"/>
        </a:spcBef>
        <a:buFont typeface="Times New Roman" pitchFamily="18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-216000" algn="l" defTabSz="1219627" rtl="0" eaLnBrk="1" latinLnBrk="0" hangingPunct="1">
        <a:spcBef>
          <a:spcPct val="20000"/>
        </a:spcBef>
        <a:buFont typeface="Times New Roman" pitchFamily="18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216000" algn="l" defTabSz="1219627" rtl="0" eaLnBrk="1" latinLnBrk="0" hangingPunct="1">
        <a:spcBef>
          <a:spcPct val="20000"/>
        </a:spcBef>
        <a:buFont typeface="Times New Roman" pitchFamily="18" charset="0"/>
        <a:buChar char="−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56000" indent="-216000" algn="l" defTabSz="1219627" rtl="0" eaLnBrk="1" latinLnBrk="0" hangingPunct="1">
        <a:spcBef>
          <a:spcPct val="20000"/>
        </a:spcBef>
        <a:buFont typeface="Times New Roman" pitchFamily="18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97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787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600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414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81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2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4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25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06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8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694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0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563" y="936217"/>
            <a:ext cx="10847188" cy="2367935"/>
          </a:xfrm>
        </p:spPr>
        <p:txBody>
          <a:bodyPr/>
          <a:lstStyle/>
          <a:p>
            <a:r>
              <a:rPr lang="en-GB" sz="3600" dirty="0"/>
              <a:t>The Extended Liquidity Facility (ELF): </a:t>
            </a:r>
            <a:br>
              <a:rPr lang="en-GB" sz="3600" dirty="0"/>
            </a:br>
            <a:r>
              <a:rPr lang="en-GB" sz="3600" dirty="0"/>
              <a:t>the next step in the SNB’s liquidity support to banks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Antoine Martin</a:t>
            </a:r>
          </a:p>
          <a:p>
            <a:r>
              <a:rPr lang="en-GB" dirty="0"/>
              <a:t>Vice Chairman of the Governing Board</a:t>
            </a:r>
            <a:br>
              <a:rPr lang="en-GB" sz="180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dirty="0"/>
              <a:t>Swiss National Bank</a:t>
            </a:r>
          </a:p>
          <a:p>
            <a:endParaRPr lang="en-GB" dirty="0"/>
          </a:p>
          <a:p>
            <a:r>
              <a:rPr lang="en-GB" dirty="0"/>
              <a:t>International Center for Monetary and Banking Studies Geneva, 29 April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60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A99C1-131B-2156-6292-D30EAC5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333375"/>
            <a:ext cx="11334750" cy="1062038"/>
          </a:xfrm>
        </p:spPr>
        <p:txBody>
          <a:bodyPr/>
          <a:lstStyle/>
          <a:p>
            <a:r>
              <a:rPr lang="en-GB" dirty="0"/>
              <a:t>Looking ahead: implementing the ELF and beyond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7FB4D7-0838-5D26-400A-59CB5630950E}"/>
              </a:ext>
            </a:extLst>
          </p:cNvPr>
          <p:cNvSpPr/>
          <p:nvPr/>
        </p:nvSpPr>
        <p:spPr>
          <a:xfrm>
            <a:off x="8901796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Today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C4D4BA-C3E5-FC70-9E97-D2F2612BAF48}"/>
              </a:ext>
            </a:extLst>
          </p:cNvPr>
          <p:cNvGrpSpPr/>
          <p:nvPr/>
        </p:nvGrpSpPr>
        <p:grpSpPr>
          <a:xfrm>
            <a:off x="10121952" y="2531568"/>
            <a:ext cx="215950" cy="2492661"/>
            <a:chOff x="1197650" y="2291439"/>
            <a:chExt cx="215950" cy="249266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570970-7101-03BB-A41E-1DB392E7C5D9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2291439"/>
              <a:ext cx="0" cy="2276711"/>
            </a:xfrm>
            <a:prstGeom prst="line">
              <a:avLst/>
            </a:prstGeom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A31D99-781D-1F42-7E5B-1EC880FA786F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0E6BDC2-76E5-7D93-13F9-E1ADB7CF5C56}"/>
              </a:ext>
            </a:extLst>
          </p:cNvPr>
          <p:cNvSpPr txBox="1"/>
          <p:nvPr/>
        </p:nvSpPr>
        <p:spPr>
          <a:xfrm>
            <a:off x="8716794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Introducing </a:t>
            </a:r>
          </a:p>
          <a:p>
            <a:pPr algn="ctr"/>
            <a:r>
              <a:rPr lang="en-GB" sz="2100" dirty="0"/>
              <a:t>ELF and PSSF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022F66-9457-F987-E0AA-523FCD7F3850}"/>
              </a:ext>
            </a:extLst>
          </p:cNvPr>
          <p:cNvSpPr/>
          <p:nvPr/>
        </p:nvSpPr>
        <p:spPr>
          <a:xfrm>
            <a:off x="567496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1906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A2230B-DAAA-2B4D-47CC-435AD5E936CF}"/>
              </a:ext>
            </a:extLst>
          </p:cNvPr>
          <p:cNvSpPr/>
          <p:nvPr/>
        </p:nvSpPr>
        <p:spPr>
          <a:xfrm>
            <a:off x="3347759" y="1787631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1990s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51F8FC-4ED6-D8E7-06E7-E16007105B27}"/>
              </a:ext>
            </a:extLst>
          </p:cNvPr>
          <p:cNvSpPr/>
          <p:nvPr/>
        </p:nvSpPr>
        <p:spPr>
          <a:xfrm>
            <a:off x="6128022" y="1787631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2003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C530C1-7F3D-1A46-39DB-31C99E5AEF74}"/>
              </a:ext>
            </a:extLst>
          </p:cNvPr>
          <p:cNvSpPr/>
          <p:nvPr/>
        </p:nvSpPr>
        <p:spPr>
          <a:xfrm>
            <a:off x="-2212767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1800s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BCC27B-2C88-7E9D-D747-47C6A716F1CE}"/>
              </a:ext>
            </a:extLst>
          </p:cNvPr>
          <p:cNvGrpSpPr/>
          <p:nvPr/>
        </p:nvGrpSpPr>
        <p:grpSpPr>
          <a:xfrm>
            <a:off x="1785825" y="2531826"/>
            <a:ext cx="215950" cy="1297577"/>
            <a:chOff x="1197650" y="3486523"/>
            <a:chExt cx="215950" cy="129757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0A2DD6-B330-EB9E-69C3-41534627BDB7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3486523"/>
              <a:ext cx="0" cy="1081627"/>
            </a:xfrm>
            <a:prstGeom prst="line">
              <a:avLst/>
            </a:prstGeom>
            <a:ln w="15875">
              <a:solidFill>
                <a:srgbClr val="08080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491759-5E82-E218-5B28-680690C08842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10FA6C-F3D5-DE69-E947-CBBF1B964BAB}"/>
              </a:ext>
            </a:extLst>
          </p:cNvPr>
          <p:cNvGrpSpPr/>
          <p:nvPr/>
        </p:nvGrpSpPr>
        <p:grpSpPr>
          <a:xfrm>
            <a:off x="-992611" y="2531568"/>
            <a:ext cx="215950" cy="2492661"/>
            <a:chOff x="1197650" y="2291439"/>
            <a:chExt cx="215950" cy="249266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93BB325-1B16-EB66-0DF9-7B6B71F5A432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2291439"/>
              <a:ext cx="0" cy="2276711"/>
            </a:xfrm>
            <a:prstGeom prst="line">
              <a:avLst/>
            </a:prstGeom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2099AAE-6C4E-E9CA-363A-B8B002C4BCC5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DF9499-BFC5-D2DD-DCA7-E6BCB9D46AA7}"/>
              </a:ext>
            </a:extLst>
          </p:cNvPr>
          <p:cNvGrpSpPr/>
          <p:nvPr/>
        </p:nvGrpSpPr>
        <p:grpSpPr>
          <a:xfrm>
            <a:off x="7348179" y="2554526"/>
            <a:ext cx="215950" cy="1283556"/>
            <a:chOff x="9682546" y="2338254"/>
            <a:chExt cx="215950" cy="128355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B11A1F-E806-8A00-7083-C63F559E4074}"/>
                </a:ext>
              </a:extLst>
            </p:cNvPr>
            <p:cNvCxnSpPr>
              <a:cxnSpLocks/>
            </p:cNvCxnSpPr>
            <p:nvPr/>
          </p:nvCxnSpPr>
          <p:spPr>
            <a:xfrm>
              <a:off x="9790521" y="2338254"/>
              <a:ext cx="0" cy="1069939"/>
            </a:xfrm>
            <a:prstGeom prst="line">
              <a:avLst/>
            </a:prstGeom>
            <a:ln w="15875">
              <a:solidFill>
                <a:srgbClr val="08080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ED4A0A9-13EE-0730-000B-63878A863CF4}"/>
                </a:ext>
              </a:extLst>
            </p:cNvPr>
            <p:cNvSpPr/>
            <p:nvPr/>
          </p:nvSpPr>
          <p:spPr>
            <a:xfrm>
              <a:off x="9682546" y="3408193"/>
              <a:ext cx="215950" cy="21361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E416629-587B-C486-87A4-92886A281E74}"/>
              </a:ext>
            </a:extLst>
          </p:cNvPr>
          <p:cNvSpPr txBox="1"/>
          <p:nvPr/>
        </p:nvSpPr>
        <p:spPr>
          <a:xfrm>
            <a:off x="425204" y="3846145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SNB founded with implicit LOLR role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EE3DCA-6CBC-67FC-75A4-12B395426605}"/>
              </a:ext>
            </a:extLst>
          </p:cNvPr>
          <p:cNvSpPr txBox="1"/>
          <p:nvPr/>
        </p:nvSpPr>
        <p:spPr>
          <a:xfrm>
            <a:off x="3164448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Shift towards </a:t>
            </a:r>
            <a:br>
              <a:rPr lang="en-GB" sz="2100" dirty="0"/>
            </a:br>
            <a:r>
              <a:rPr lang="en-GB" sz="2100" dirty="0"/>
              <a:t>‘constructive clarity’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832A75-D99F-33E9-E388-8508DA210425}"/>
              </a:ext>
            </a:extLst>
          </p:cNvPr>
          <p:cNvSpPr txBox="1"/>
          <p:nvPr/>
        </p:nvSpPr>
        <p:spPr>
          <a:xfrm>
            <a:off x="5963920" y="3846145"/>
            <a:ext cx="30155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Emergency Liquidity Assistance (ELA) framework introduced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E4A0DD0-88AB-E7B2-0841-41F3F7ACA25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672236" y="2554526"/>
            <a:ext cx="3656" cy="2253753"/>
          </a:xfrm>
          <a:prstGeom prst="line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F218278-6B98-4909-0FFF-CE36E0FC7EB5}"/>
              </a:ext>
            </a:extLst>
          </p:cNvPr>
          <p:cNvSpPr/>
          <p:nvPr/>
        </p:nvSpPr>
        <p:spPr>
          <a:xfrm>
            <a:off x="4564261" y="4808279"/>
            <a:ext cx="215950" cy="215950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3D99E4-BE65-9A02-9ED5-DE900197FFE8}"/>
              </a:ext>
            </a:extLst>
          </p:cNvPr>
          <p:cNvSpPr txBox="1"/>
          <p:nvPr/>
        </p:nvSpPr>
        <p:spPr>
          <a:xfrm>
            <a:off x="-2397769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LOLR theory </a:t>
            </a:r>
            <a:br>
              <a:rPr lang="en-GB" sz="2100" dirty="0">
                <a:solidFill>
                  <a:schemeClr val="bg1"/>
                </a:solidFill>
              </a:rPr>
            </a:br>
            <a:r>
              <a:rPr lang="en-GB" sz="2100" dirty="0">
                <a:solidFill>
                  <a:schemeClr val="bg1"/>
                </a:solidFill>
              </a:rPr>
              <a:t>(Thornton, Bagehot)</a:t>
            </a:r>
          </a:p>
        </p:txBody>
      </p:sp>
    </p:spTree>
    <p:extLst>
      <p:ext uri="{BB962C8B-B14F-4D97-AF65-F5344CB8AC3E}">
        <p14:creationId xmlns:p14="http://schemas.microsoft.com/office/powerpoint/2010/main" val="306099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26C6CAD-32FE-46C3-89CA-9E88E7A34F23}"/>
              </a:ext>
            </a:extLst>
          </p:cNvPr>
          <p:cNvSpPr>
            <a:spLocks noChangeAspect="1"/>
          </p:cNvSpPr>
          <p:nvPr/>
        </p:nvSpPr>
        <p:spPr>
          <a:xfrm>
            <a:off x="1692705" y="3283599"/>
            <a:ext cx="3312000" cy="3232511"/>
          </a:xfrm>
          <a:prstGeom prst="donut">
            <a:avLst>
              <a:gd name="adj" fmla="val 890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56A5A033-AE38-4683-A406-8B5712B68113}"/>
              </a:ext>
            </a:extLst>
          </p:cNvPr>
          <p:cNvSpPr>
            <a:spLocks noChangeAspect="1"/>
          </p:cNvSpPr>
          <p:nvPr/>
        </p:nvSpPr>
        <p:spPr>
          <a:xfrm>
            <a:off x="1130622" y="1538148"/>
            <a:ext cx="6660000" cy="6500158"/>
          </a:xfrm>
          <a:prstGeom prst="donut">
            <a:avLst>
              <a:gd name="adj" fmla="val 5106"/>
            </a:avLst>
          </a:prstGeom>
          <a:solidFill>
            <a:schemeClr val="accent1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563" y="333375"/>
            <a:ext cx="10055100" cy="1062038"/>
          </a:xfrm>
        </p:spPr>
        <p:txBody>
          <a:bodyPr/>
          <a:lstStyle/>
          <a:p>
            <a:r>
              <a:rPr lang="en-GB" dirty="0"/>
              <a:t>Strengthening banks’ resilience to liquidity risks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5F2D0E-F3C3-4045-8F91-D3DB4FD253DB}"/>
              </a:ext>
            </a:extLst>
          </p:cNvPr>
          <p:cNvGrpSpPr/>
          <p:nvPr/>
        </p:nvGrpSpPr>
        <p:grpSpPr>
          <a:xfrm>
            <a:off x="4731022" y="3301208"/>
            <a:ext cx="1644503" cy="1385486"/>
            <a:chOff x="5112941" y="4730211"/>
            <a:chExt cx="1644503" cy="1385486"/>
          </a:xfrm>
          <a:noFill/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5F439931-DF20-4A00-A579-93E0B0E596BE}"/>
                </a:ext>
              </a:extLst>
            </p:cNvPr>
            <p:cNvSpPr/>
            <p:nvPr/>
          </p:nvSpPr>
          <p:spPr>
            <a:xfrm>
              <a:off x="5112941" y="4730211"/>
              <a:ext cx="1644503" cy="138548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69CC9F-7F6C-4BD6-A28C-BFE0DEC99E16}"/>
                </a:ext>
              </a:extLst>
            </p:cNvPr>
            <p:cNvSpPr txBox="1"/>
            <p:nvPr/>
          </p:nvSpPr>
          <p:spPr>
            <a:xfrm>
              <a:off x="5632866" y="4819554"/>
              <a:ext cx="60465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SNB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24F829-A51D-46A3-ACDF-EADEE514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99" y="5247452"/>
              <a:ext cx="1456786" cy="772578"/>
            </a:xfrm>
            <a:prstGeom prst="rect">
              <a:avLst/>
            </a:prstGeom>
            <a:grpFill/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2A759-750C-4ED0-8B97-694CF0650E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8" y="4282029"/>
            <a:ext cx="928313" cy="928313"/>
          </a:xfrm>
          <a:prstGeom prst="rect">
            <a:avLst/>
          </a:prstGeom>
        </p:spPr>
      </p:pic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BBAEB871-8404-42C0-AAE9-0003302ADE99}"/>
              </a:ext>
            </a:extLst>
          </p:cNvPr>
          <p:cNvSpPr>
            <a:spLocks noChangeAspect="1"/>
          </p:cNvSpPr>
          <p:nvPr/>
        </p:nvSpPr>
        <p:spPr>
          <a:xfrm>
            <a:off x="266526" y="-424072"/>
            <a:ext cx="10441161" cy="10190570"/>
          </a:xfrm>
          <a:prstGeom prst="donut">
            <a:avLst>
              <a:gd name="adj" fmla="val 4483"/>
            </a:avLst>
          </a:prstGeom>
          <a:solidFill>
            <a:srgbClr val="7ABEA7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C1F893-5C2D-40AF-93C4-D9BECFDF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4" b="96319" l="9922" r="89922">
                        <a14:foregroundMark x1="36244" y1="92395" x2="45290" y2="92395"/>
                        <a14:foregroundMark x1="45290" y1="92395" x2="59405" y2="91343"/>
                        <a14:foregroundMark x1="80720" y1="96197" x2="80720" y2="96197"/>
                        <a14:foregroundMark x1="71674" y1="95469" x2="42379" y2="96359"/>
                        <a14:foregroundMark x1="49765" y1="4854" x2="51174" y2="9709"/>
                        <a14:foregroundMark x1="49922" y1="1254" x2="49922" y2="1254"/>
                        <a14:foregroundMark x1="23255" y1="15939" x2="23255" y2="15939"/>
                        <a14:foregroundMark x1="76682" y1="16019" x2="76682" y2="16019"/>
                        <a14:foregroundMark x1="76620" y1="17476" x2="76620" y2="17476"/>
                        <a14:foregroundMark x1="76682" y1="19053" x2="76682" y2="19053"/>
                        <a14:foregroundMark x1="76682" y1="16586" x2="76808" y2="24070"/>
                        <a14:foregroundMark x1="23192" y1="16586" x2="23599" y2="24353"/>
                        <a14:foregroundMark x1="23380" y1="16303" x2="23099" y2="23261"/>
                        <a14:foregroundMark x1="23099" y1="23261" x2="23380" y2="24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6" y="2747053"/>
            <a:ext cx="2092359" cy="16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26C6CAD-32FE-46C3-89CA-9E88E7A34F23}"/>
              </a:ext>
            </a:extLst>
          </p:cNvPr>
          <p:cNvSpPr>
            <a:spLocks noChangeAspect="1"/>
          </p:cNvSpPr>
          <p:nvPr/>
        </p:nvSpPr>
        <p:spPr>
          <a:xfrm>
            <a:off x="1692705" y="3283599"/>
            <a:ext cx="3312000" cy="3232511"/>
          </a:xfrm>
          <a:prstGeom prst="donut">
            <a:avLst>
              <a:gd name="adj" fmla="val 890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56A5A033-AE38-4683-A406-8B5712B68113}"/>
              </a:ext>
            </a:extLst>
          </p:cNvPr>
          <p:cNvSpPr>
            <a:spLocks noChangeAspect="1"/>
          </p:cNvSpPr>
          <p:nvPr/>
        </p:nvSpPr>
        <p:spPr>
          <a:xfrm>
            <a:off x="1130622" y="-5374620"/>
            <a:ext cx="6660000" cy="6500158"/>
          </a:xfrm>
          <a:prstGeom prst="donut">
            <a:avLst>
              <a:gd name="adj" fmla="val 5106"/>
            </a:avLst>
          </a:prstGeom>
          <a:solidFill>
            <a:schemeClr val="accent1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563" y="333375"/>
            <a:ext cx="10055100" cy="1062038"/>
          </a:xfrm>
        </p:spPr>
        <p:txBody>
          <a:bodyPr/>
          <a:lstStyle/>
          <a:p>
            <a:r>
              <a:rPr lang="en-GB" dirty="0"/>
              <a:t>Strengthening banks’ resilience to liquidity risks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5F2D0E-F3C3-4045-8F91-D3DB4FD253DB}"/>
              </a:ext>
            </a:extLst>
          </p:cNvPr>
          <p:cNvGrpSpPr/>
          <p:nvPr/>
        </p:nvGrpSpPr>
        <p:grpSpPr>
          <a:xfrm>
            <a:off x="4731022" y="-3611560"/>
            <a:ext cx="1644503" cy="1385486"/>
            <a:chOff x="5112941" y="4730211"/>
            <a:chExt cx="1644503" cy="1385486"/>
          </a:xfrm>
          <a:noFill/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5F439931-DF20-4A00-A579-93E0B0E596BE}"/>
                </a:ext>
              </a:extLst>
            </p:cNvPr>
            <p:cNvSpPr/>
            <p:nvPr/>
          </p:nvSpPr>
          <p:spPr>
            <a:xfrm>
              <a:off x="5112941" y="4730211"/>
              <a:ext cx="1644503" cy="138548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69CC9F-7F6C-4BD6-A28C-BFE0DEC99E16}"/>
                </a:ext>
              </a:extLst>
            </p:cNvPr>
            <p:cNvSpPr txBox="1"/>
            <p:nvPr/>
          </p:nvSpPr>
          <p:spPr>
            <a:xfrm>
              <a:off x="5632866" y="4819554"/>
              <a:ext cx="60465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SNB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24F829-A51D-46A3-ACDF-EADEE514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99" y="5247452"/>
              <a:ext cx="1456786" cy="772578"/>
            </a:xfrm>
            <a:prstGeom prst="rect">
              <a:avLst/>
            </a:prstGeom>
            <a:grpFill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63AE6B-C2E4-4F5B-87C1-424C6224ABCE}"/>
              </a:ext>
            </a:extLst>
          </p:cNvPr>
          <p:cNvSpPr txBox="1"/>
          <p:nvPr/>
        </p:nvSpPr>
        <p:spPr>
          <a:xfrm>
            <a:off x="1692282" y="1798928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1st line of defence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dirty="0"/>
              <a:t>Increasing banks’ own liquidity provisions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2A759-750C-4ED0-8B97-694CF0650E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8" y="4282029"/>
            <a:ext cx="928313" cy="928313"/>
          </a:xfrm>
          <a:prstGeom prst="rect">
            <a:avLst/>
          </a:prstGeom>
        </p:spPr>
      </p:pic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BBAEB871-8404-42C0-AAE9-0003302ADE99}"/>
              </a:ext>
            </a:extLst>
          </p:cNvPr>
          <p:cNvSpPr>
            <a:spLocks noChangeAspect="1"/>
          </p:cNvSpPr>
          <p:nvPr/>
        </p:nvSpPr>
        <p:spPr>
          <a:xfrm>
            <a:off x="266526" y="-7336840"/>
            <a:ext cx="10441161" cy="10190570"/>
          </a:xfrm>
          <a:prstGeom prst="donut">
            <a:avLst>
              <a:gd name="adj" fmla="val 4483"/>
            </a:avLst>
          </a:prstGeom>
          <a:solidFill>
            <a:srgbClr val="7ABEA7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C1F893-5C2D-40AF-93C4-D9BECFDF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4" b="96319" l="9922" r="89922">
                        <a14:foregroundMark x1="36244" y1="92395" x2="45290" y2="92395"/>
                        <a14:foregroundMark x1="45290" y1="92395" x2="59405" y2="91343"/>
                        <a14:foregroundMark x1="80720" y1="96197" x2="80720" y2="96197"/>
                        <a14:foregroundMark x1="71674" y1="95469" x2="42379" y2="96359"/>
                        <a14:foregroundMark x1="49765" y1="4854" x2="51174" y2="9709"/>
                        <a14:foregroundMark x1="49922" y1="1254" x2="49922" y2="1254"/>
                        <a14:foregroundMark x1="23255" y1="15939" x2="23255" y2="15939"/>
                        <a14:foregroundMark x1="76682" y1="16019" x2="76682" y2="16019"/>
                        <a14:foregroundMark x1="76620" y1="17476" x2="76620" y2="17476"/>
                        <a14:foregroundMark x1="76682" y1="19053" x2="76682" y2="19053"/>
                        <a14:foregroundMark x1="76682" y1="16586" x2="76808" y2="24070"/>
                        <a14:foregroundMark x1="23192" y1="16586" x2="23599" y2="24353"/>
                        <a14:foregroundMark x1="23380" y1="16303" x2="23099" y2="23261"/>
                        <a14:foregroundMark x1="23099" y1="23261" x2="23380" y2="24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6" y="-4165715"/>
            <a:ext cx="2092359" cy="1618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18D07-5736-7C55-751C-850306531068}"/>
              </a:ext>
            </a:extLst>
          </p:cNvPr>
          <p:cNvSpPr txBox="1"/>
          <p:nvPr/>
        </p:nvSpPr>
        <p:spPr>
          <a:xfrm>
            <a:off x="1692282" y="-6147270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ABEA7"/>
                </a:solidFill>
              </a:rPr>
              <a:t>3rd </a:t>
            </a:r>
            <a:r>
              <a:rPr lang="en-GB" dirty="0">
                <a:solidFill>
                  <a:srgbClr val="7ABEA7"/>
                </a:solidFill>
              </a:rPr>
              <a:t>l</a:t>
            </a:r>
            <a:r>
              <a:rPr lang="en-GB" sz="2400" dirty="0">
                <a:solidFill>
                  <a:srgbClr val="7ABEA7"/>
                </a:solidFill>
              </a:rPr>
              <a:t>ine of defence: </a:t>
            </a:r>
            <a:r>
              <a:rPr lang="en-GB" sz="2400" dirty="0"/>
              <a:t>Anchoring the PLB in law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8C4C6-5943-8703-219D-682EA05429FD}"/>
              </a:ext>
            </a:extLst>
          </p:cNvPr>
          <p:cNvSpPr txBox="1"/>
          <p:nvPr/>
        </p:nvSpPr>
        <p:spPr>
          <a:xfrm>
            <a:off x="1634679" y="-5715222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2nd line of defence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dirty="0"/>
              <a:t>Introducing a minimum collateral requirement</a:t>
            </a:r>
          </a:p>
        </p:txBody>
      </p:sp>
    </p:spTree>
    <p:extLst>
      <p:ext uri="{BB962C8B-B14F-4D97-AF65-F5344CB8AC3E}">
        <p14:creationId xmlns:p14="http://schemas.microsoft.com/office/powerpoint/2010/main" val="99794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26C6CAD-32FE-46C3-89CA-9E88E7A34F23}"/>
              </a:ext>
            </a:extLst>
          </p:cNvPr>
          <p:cNvSpPr>
            <a:spLocks noChangeAspect="1"/>
          </p:cNvSpPr>
          <p:nvPr/>
        </p:nvSpPr>
        <p:spPr>
          <a:xfrm>
            <a:off x="1692705" y="3283599"/>
            <a:ext cx="3312000" cy="3232511"/>
          </a:xfrm>
          <a:prstGeom prst="donut">
            <a:avLst>
              <a:gd name="adj" fmla="val 890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56A5A033-AE38-4683-A406-8B5712B68113}"/>
              </a:ext>
            </a:extLst>
          </p:cNvPr>
          <p:cNvSpPr>
            <a:spLocks noChangeAspect="1"/>
          </p:cNvSpPr>
          <p:nvPr/>
        </p:nvSpPr>
        <p:spPr>
          <a:xfrm>
            <a:off x="1130622" y="1538148"/>
            <a:ext cx="6660000" cy="6500158"/>
          </a:xfrm>
          <a:prstGeom prst="donut">
            <a:avLst>
              <a:gd name="adj" fmla="val 5106"/>
            </a:avLst>
          </a:prstGeom>
          <a:solidFill>
            <a:schemeClr val="accent1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563" y="333375"/>
            <a:ext cx="10055100" cy="1062038"/>
          </a:xfrm>
        </p:spPr>
        <p:txBody>
          <a:bodyPr/>
          <a:lstStyle/>
          <a:p>
            <a:r>
              <a:rPr lang="en-GB" dirty="0"/>
              <a:t>Strengthening banks’ resilience to liquidity risks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5F2D0E-F3C3-4045-8F91-D3DB4FD253DB}"/>
              </a:ext>
            </a:extLst>
          </p:cNvPr>
          <p:cNvGrpSpPr/>
          <p:nvPr/>
        </p:nvGrpSpPr>
        <p:grpSpPr>
          <a:xfrm>
            <a:off x="4731022" y="3301208"/>
            <a:ext cx="1644503" cy="1385486"/>
            <a:chOff x="5112941" y="4730211"/>
            <a:chExt cx="1644503" cy="1385486"/>
          </a:xfrm>
          <a:noFill/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5F439931-DF20-4A00-A579-93E0B0E596BE}"/>
                </a:ext>
              </a:extLst>
            </p:cNvPr>
            <p:cNvSpPr/>
            <p:nvPr/>
          </p:nvSpPr>
          <p:spPr>
            <a:xfrm>
              <a:off x="5112941" y="4730211"/>
              <a:ext cx="1644503" cy="138548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69CC9F-7F6C-4BD6-A28C-BFE0DEC99E16}"/>
                </a:ext>
              </a:extLst>
            </p:cNvPr>
            <p:cNvSpPr txBox="1"/>
            <p:nvPr/>
          </p:nvSpPr>
          <p:spPr>
            <a:xfrm>
              <a:off x="5632866" y="4819554"/>
              <a:ext cx="60465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SNB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24F829-A51D-46A3-ACDF-EADEE514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99" y="5247452"/>
              <a:ext cx="1456786" cy="772578"/>
            </a:xfrm>
            <a:prstGeom prst="rect">
              <a:avLst/>
            </a:prstGeom>
            <a:grpFill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63AE6B-C2E4-4F5B-87C1-424C6224ABCE}"/>
              </a:ext>
            </a:extLst>
          </p:cNvPr>
          <p:cNvSpPr txBox="1"/>
          <p:nvPr/>
        </p:nvSpPr>
        <p:spPr>
          <a:xfrm>
            <a:off x="1692282" y="1798928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1st line of defence: Increasing banks’ own liquidity provisions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2A759-750C-4ED0-8B97-694CF0650E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8" y="4282029"/>
            <a:ext cx="928313" cy="928313"/>
          </a:xfrm>
          <a:prstGeom prst="rect">
            <a:avLst/>
          </a:prstGeom>
        </p:spPr>
      </p:pic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BBAEB871-8404-42C0-AAE9-0003302ADE99}"/>
              </a:ext>
            </a:extLst>
          </p:cNvPr>
          <p:cNvSpPr>
            <a:spLocks noChangeAspect="1"/>
          </p:cNvSpPr>
          <p:nvPr/>
        </p:nvSpPr>
        <p:spPr>
          <a:xfrm>
            <a:off x="266526" y="-7336840"/>
            <a:ext cx="10441161" cy="10190570"/>
          </a:xfrm>
          <a:prstGeom prst="donut">
            <a:avLst>
              <a:gd name="adj" fmla="val 4483"/>
            </a:avLst>
          </a:prstGeom>
          <a:solidFill>
            <a:srgbClr val="7ABEA7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C1F893-5C2D-40AF-93C4-D9BECFDF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4" b="96319" l="9922" r="89922">
                        <a14:foregroundMark x1="36244" y1="92395" x2="45290" y2="92395"/>
                        <a14:foregroundMark x1="45290" y1="92395" x2="59405" y2="91343"/>
                        <a14:foregroundMark x1="80720" y1="96197" x2="80720" y2="96197"/>
                        <a14:foregroundMark x1="71674" y1="95469" x2="42379" y2="96359"/>
                        <a14:foregroundMark x1="49765" y1="4854" x2="51174" y2="9709"/>
                        <a14:foregroundMark x1="49922" y1="1254" x2="49922" y2="1254"/>
                        <a14:foregroundMark x1="23255" y1="15939" x2="23255" y2="15939"/>
                        <a14:foregroundMark x1="76682" y1="16019" x2="76682" y2="16019"/>
                        <a14:foregroundMark x1="76620" y1="17476" x2="76620" y2="17476"/>
                        <a14:foregroundMark x1="76682" y1="19053" x2="76682" y2="19053"/>
                        <a14:foregroundMark x1="76682" y1="16586" x2="76808" y2="24070"/>
                        <a14:foregroundMark x1="23192" y1="16586" x2="23599" y2="24353"/>
                        <a14:foregroundMark x1="23380" y1="16303" x2="23099" y2="23261"/>
                        <a14:foregroundMark x1="23099" y1="23261" x2="23380" y2="24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6" y="-4165715"/>
            <a:ext cx="2092359" cy="1618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18D07-5736-7C55-751C-850306531068}"/>
              </a:ext>
            </a:extLst>
          </p:cNvPr>
          <p:cNvSpPr txBox="1"/>
          <p:nvPr/>
        </p:nvSpPr>
        <p:spPr>
          <a:xfrm>
            <a:off x="1692282" y="-6147270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ABEA7"/>
                </a:solidFill>
              </a:rPr>
              <a:t>3rd </a:t>
            </a:r>
            <a:r>
              <a:rPr lang="en-GB" dirty="0">
                <a:solidFill>
                  <a:srgbClr val="7ABEA7"/>
                </a:solidFill>
              </a:rPr>
              <a:t>l</a:t>
            </a:r>
            <a:r>
              <a:rPr lang="en-GB" sz="2400" dirty="0">
                <a:solidFill>
                  <a:srgbClr val="7ABEA7"/>
                </a:solidFill>
              </a:rPr>
              <a:t>ine of defence: </a:t>
            </a:r>
            <a:r>
              <a:rPr lang="en-GB" sz="2400" dirty="0"/>
              <a:t>Anchoring the PLB in law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8C4C6-5943-8703-219D-682EA05429FD}"/>
              </a:ext>
            </a:extLst>
          </p:cNvPr>
          <p:cNvSpPr txBox="1"/>
          <p:nvPr/>
        </p:nvSpPr>
        <p:spPr>
          <a:xfrm>
            <a:off x="1692000" y="1800000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2nd line of defence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dirty="0"/>
              <a:t>Introducing a minimum collateral requirement</a:t>
            </a:r>
          </a:p>
        </p:txBody>
      </p:sp>
    </p:spTree>
    <p:extLst>
      <p:ext uri="{BB962C8B-B14F-4D97-AF65-F5344CB8AC3E}">
        <p14:creationId xmlns:p14="http://schemas.microsoft.com/office/powerpoint/2010/main" val="118121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26C6CAD-32FE-46C3-89CA-9E88E7A34F23}"/>
              </a:ext>
            </a:extLst>
          </p:cNvPr>
          <p:cNvSpPr>
            <a:spLocks noChangeAspect="1"/>
          </p:cNvSpPr>
          <p:nvPr/>
        </p:nvSpPr>
        <p:spPr>
          <a:xfrm>
            <a:off x="1692705" y="3283599"/>
            <a:ext cx="3312000" cy="3232511"/>
          </a:xfrm>
          <a:prstGeom prst="donut">
            <a:avLst>
              <a:gd name="adj" fmla="val 890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56A5A033-AE38-4683-A406-8B5712B68113}"/>
              </a:ext>
            </a:extLst>
          </p:cNvPr>
          <p:cNvSpPr>
            <a:spLocks noChangeAspect="1"/>
          </p:cNvSpPr>
          <p:nvPr/>
        </p:nvSpPr>
        <p:spPr>
          <a:xfrm>
            <a:off x="1130622" y="1538148"/>
            <a:ext cx="6660000" cy="6500158"/>
          </a:xfrm>
          <a:prstGeom prst="donut">
            <a:avLst>
              <a:gd name="adj" fmla="val 5106"/>
            </a:avLst>
          </a:prstGeom>
          <a:solidFill>
            <a:schemeClr val="accent1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563" y="333375"/>
            <a:ext cx="10055100" cy="1062038"/>
          </a:xfrm>
        </p:spPr>
        <p:txBody>
          <a:bodyPr/>
          <a:lstStyle/>
          <a:p>
            <a:r>
              <a:rPr lang="en-GB" dirty="0"/>
              <a:t>Strengthening banks’ resilience to liquidity risks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5F2D0E-F3C3-4045-8F91-D3DB4FD253DB}"/>
              </a:ext>
            </a:extLst>
          </p:cNvPr>
          <p:cNvGrpSpPr/>
          <p:nvPr/>
        </p:nvGrpSpPr>
        <p:grpSpPr>
          <a:xfrm>
            <a:off x="4731022" y="3301208"/>
            <a:ext cx="1644503" cy="1385486"/>
            <a:chOff x="5112941" y="4730211"/>
            <a:chExt cx="1644503" cy="1385486"/>
          </a:xfrm>
          <a:noFill/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5F439931-DF20-4A00-A579-93E0B0E596BE}"/>
                </a:ext>
              </a:extLst>
            </p:cNvPr>
            <p:cNvSpPr/>
            <p:nvPr/>
          </p:nvSpPr>
          <p:spPr>
            <a:xfrm>
              <a:off x="5112941" y="4730211"/>
              <a:ext cx="1644503" cy="138548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69CC9F-7F6C-4BD6-A28C-BFE0DEC99E16}"/>
                </a:ext>
              </a:extLst>
            </p:cNvPr>
            <p:cNvSpPr txBox="1"/>
            <p:nvPr/>
          </p:nvSpPr>
          <p:spPr>
            <a:xfrm>
              <a:off x="5632866" y="4819554"/>
              <a:ext cx="60465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SNB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24F829-A51D-46A3-ACDF-EADEE514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99" y="5247452"/>
              <a:ext cx="1456786" cy="772578"/>
            </a:xfrm>
            <a:prstGeom prst="rect">
              <a:avLst/>
            </a:prstGeom>
            <a:grpFill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63AE6B-C2E4-4F5B-87C1-424C6224ABCE}"/>
              </a:ext>
            </a:extLst>
          </p:cNvPr>
          <p:cNvSpPr txBox="1"/>
          <p:nvPr/>
        </p:nvSpPr>
        <p:spPr>
          <a:xfrm>
            <a:off x="1692282" y="1798928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1st line of defence: Increasing banks’ own liquidity provisions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2A759-750C-4ED0-8B97-694CF0650E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8" y="4282029"/>
            <a:ext cx="928313" cy="928313"/>
          </a:xfrm>
          <a:prstGeom prst="rect">
            <a:avLst/>
          </a:prstGeom>
        </p:spPr>
      </p:pic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BBAEB871-8404-42C0-AAE9-0003302ADE99}"/>
              </a:ext>
            </a:extLst>
          </p:cNvPr>
          <p:cNvSpPr>
            <a:spLocks noChangeAspect="1"/>
          </p:cNvSpPr>
          <p:nvPr/>
        </p:nvSpPr>
        <p:spPr>
          <a:xfrm>
            <a:off x="266526" y="-424072"/>
            <a:ext cx="10441161" cy="10190570"/>
          </a:xfrm>
          <a:prstGeom prst="donut">
            <a:avLst>
              <a:gd name="adj" fmla="val 4483"/>
            </a:avLst>
          </a:prstGeom>
          <a:solidFill>
            <a:srgbClr val="7ABEA7"/>
          </a:solidFill>
          <a:ln>
            <a:noFill/>
          </a:ln>
          <a:scene3d>
            <a:camera prst="isometricOffAxis1Top">
              <a:rot lat="17405577" lon="19426730" rev="2163255"/>
            </a:camera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C1F893-5C2D-40AF-93C4-D9BECFDF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4" b="96319" l="9922" r="89922">
                        <a14:foregroundMark x1="36244" y1="92395" x2="45290" y2="92395"/>
                        <a14:foregroundMark x1="45290" y1="92395" x2="59405" y2="91343"/>
                        <a14:foregroundMark x1="80720" y1="96197" x2="80720" y2="96197"/>
                        <a14:foregroundMark x1="71674" y1="95469" x2="42379" y2="96359"/>
                        <a14:foregroundMark x1="49765" y1="4854" x2="51174" y2="9709"/>
                        <a14:foregroundMark x1="49922" y1="1254" x2="49922" y2="1254"/>
                        <a14:foregroundMark x1="23255" y1="15939" x2="23255" y2="15939"/>
                        <a14:foregroundMark x1="76682" y1="16019" x2="76682" y2="16019"/>
                        <a14:foregroundMark x1="76620" y1="17476" x2="76620" y2="17476"/>
                        <a14:foregroundMark x1="76682" y1="19053" x2="76682" y2="19053"/>
                        <a14:foregroundMark x1="76682" y1="16586" x2="76808" y2="24070"/>
                        <a14:foregroundMark x1="23192" y1="16586" x2="23599" y2="24353"/>
                        <a14:foregroundMark x1="23380" y1="16303" x2="23099" y2="23261"/>
                        <a14:foregroundMark x1="23099" y1="23261" x2="23380" y2="24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6" y="2747053"/>
            <a:ext cx="2092359" cy="16188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8C4C6-5943-8703-219D-682EA05429FD}"/>
              </a:ext>
            </a:extLst>
          </p:cNvPr>
          <p:cNvSpPr txBox="1"/>
          <p:nvPr/>
        </p:nvSpPr>
        <p:spPr>
          <a:xfrm>
            <a:off x="1692000" y="1800000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2nd line of defence: Introducing a minimum collateral requirement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18D07-5736-7C55-751C-850306531068}"/>
              </a:ext>
            </a:extLst>
          </p:cNvPr>
          <p:cNvSpPr txBox="1"/>
          <p:nvPr/>
        </p:nvSpPr>
        <p:spPr>
          <a:xfrm>
            <a:off x="1692282" y="1800000"/>
            <a:ext cx="105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ABEA7"/>
                </a:solidFill>
              </a:rPr>
              <a:t>3rd </a:t>
            </a:r>
            <a:r>
              <a:rPr lang="en-GB" dirty="0">
                <a:solidFill>
                  <a:srgbClr val="7ABEA7"/>
                </a:solidFill>
              </a:rPr>
              <a:t>l</a:t>
            </a:r>
            <a:r>
              <a:rPr lang="en-GB" sz="2400" dirty="0">
                <a:solidFill>
                  <a:srgbClr val="7ABEA7"/>
                </a:solidFill>
              </a:rPr>
              <a:t>ine of defence: </a:t>
            </a:r>
            <a:r>
              <a:rPr lang="en-GB" sz="2400" dirty="0"/>
              <a:t>Anchoring the PLB in law</a:t>
            </a:r>
          </a:p>
        </p:txBody>
      </p:sp>
    </p:spTree>
    <p:extLst>
      <p:ext uri="{BB962C8B-B14F-4D97-AF65-F5344CB8AC3E}">
        <p14:creationId xmlns:p14="http://schemas.microsoft.com/office/powerpoint/2010/main" val="385644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591288-9A5D-0B16-5660-D3A550547337}"/>
              </a:ext>
            </a:extLst>
          </p:cNvPr>
          <p:cNvSpPr/>
          <p:nvPr/>
        </p:nvSpPr>
        <p:spPr>
          <a:xfrm rot="16200000" flipV="1">
            <a:off x="6419425" y="1084704"/>
            <a:ext cx="4805353" cy="6748971"/>
          </a:xfrm>
          <a:custGeom>
            <a:avLst/>
            <a:gdLst>
              <a:gd name="connsiteX0" fmla="*/ 4802905 w 4804241"/>
              <a:gd name="connsiteY0" fmla="*/ 2918545 h 6747409"/>
              <a:gd name="connsiteX1" fmla="*/ 4537590 w 4804241"/>
              <a:gd name="connsiteY1" fmla="*/ 2333166 h 6747409"/>
              <a:gd name="connsiteX2" fmla="*/ 1509975 w 4804241"/>
              <a:gd name="connsiteY2" fmla="*/ 0 h 6747409"/>
              <a:gd name="connsiteX3" fmla="*/ 0 w 4804241"/>
              <a:gd name="connsiteY3" fmla="*/ 0 h 6747409"/>
              <a:gd name="connsiteX4" fmla="*/ 0 w 4804241"/>
              <a:gd name="connsiteY4" fmla="*/ 5645257 h 6747409"/>
              <a:gd name="connsiteX5" fmla="*/ 1245522 w 4804241"/>
              <a:gd name="connsiteY5" fmla="*/ 6605092 h 6747409"/>
              <a:gd name="connsiteX6" fmla="*/ 2205317 w 4804241"/>
              <a:gd name="connsiteY6" fmla="*/ 6480758 h 6747409"/>
              <a:gd name="connsiteX7" fmla="*/ 4661924 w 4804241"/>
              <a:gd name="connsiteY7" fmla="*/ 3292960 h 6747409"/>
              <a:gd name="connsiteX8" fmla="*/ 4802905 w 4804241"/>
              <a:gd name="connsiteY8" fmla="*/ 2918545 h 674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241" h="6747409">
                <a:moveTo>
                  <a:pt x="4802905" y="2918545"/>
                </a:moveTo>
                <a:cubicBezTo>
                  <a:pt x="4816609" y="2699286"/>
                  <a:pt x="4724698" y="2477357"/>
                  <a:pt x="4537590" y="2333166"/>
                </a:cubicBezTo>
                <a:lnTo>
                  <a:pt x="1509975" y="0"/>
                </a:lnTo>
                <a:lnTo>
                  <a:pt x="0" y="0"/>
                </a:lnTo>
                <a:lnTo>
                  <a:pt x="0" y="5645257"/>
                </a:lnTo>
                <a:lnTo>
                  <a:pt x="1245522" y="6605092"/>
                </a:lnTo>
                <a:cubicBezTo>
                  <a:pt x="1544896" y="6835798"/>
                  <a:pt x="1974611" y="6780131"/>
                  <a:pt x="2205317" y="6480758"/>
                </a:cubicBezTo>
                <a:lnTo>
                  <a:pt x="4661924" y="3292960"/>
                </a:lnTo>
                <a:cubicBezTo>
                  <a:pt x="4748438" y="3180695"/>
                  <a:pt x="4794682" y="3050101"/>
                  <a:pt x="4802905" y="2918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Picture: © KEYSTONE SDA / Gaetan Bally </a:t>
            </a:r>
          </a:p>
          <a:p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61E7BA-6C70-1F42-E8E5-FF3263AD02E5}"/>
              </a:ext>
            </a:extLst>
          </p:cNvPr>
          <p:cNvSpPr/>
          <p:nvPr/>
        </p:nvSpPr>
        <p:spPr>
          <a:xfrm>
            <a:off x="3692456" y="1"/>
            <a:ext cx="4965291" cy="3111283"/>
          </a:xfrm>
          <a:custGeom>
            <a:avLst/>
            <a:gdLst>
              <a:gd name="connsiteX0" fmla="*/ 0 w 4964142"/>
              <a:gd name="connsiteY0" fmla="*/ 0 h 3110563"/>
              <a:gd name="connsiteX1" fmla="*/ 4100097 w 4964142"/>
              <a:gd name="connsiteY1" fmla="*/ 0 h 3110563"/>
              <a:gd name="connsiteX2" fmla="*/ 4873994 w 4964142"/>
              <a:gd name="connsiteY2" fmla="*/ 955358 h 3110563"/>
              <a:gd name="connsiteX3" fmla="*/ 4814328 w 4964142"/>
              <a:gd name="connsiteY3" fmla="*/ 1523951 h 3110563"/>
              <a:gd name="connsiteX4" fmla="*/ 2966980 w 4964142"/>
              <a:gd name="connsiteY4" fmla="*/ 3020416 h 3110563"/>
              <a:gd name="connsiteX5" fmla="*/ 2398386 w 4964142"/>
              <a:gd name="connsiteY5" fmla="*/ 2960750 h 3110563"/>
              <a:gd name="connsiteX6" fmla="*/ 0 w 4964142"/>
              <a:gd name="connsiteY6" fmla="*/ 0 h 311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4142" h="3110563">
                <a:moveTo>
                  <a:pt x="0" y="0"/>
                </a:moveTo>
                <a:lnTo>
                  <a:pt x="4100097" y="0"/>
                </a:lnTo>
                <a:lnTo>
                  <a:pt x="4873994" y="955358"/>
                </a:lnTo>
                <a:cubicBezTo>
                  <a:pt x="5014531" y="1128847"/>
                  <a:pt x="4987818" y="1383415"/>
                  <a:pt x="4814328" y="1523951"/>
                </a:cubicBezTo>
                <a:lnTo>
                  <a:pt x="2966980" y="3020416"/>
                </a:lnTo>
                <a:cubicBezTo>
                  <a:pt x="2793491" y="3160952"/>
                  <a:pt x="2538923" y="3134239"/>
                  <a:pt x="2398386" y="2960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8C5CCE-BDD2-C2BF-B2EA-8E21AFEE1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11852"/>
          <a:stretch/>
        </p:blipFill>
        <p:spPr>
          <a:xfrm>
            <a:off x="4755150" y="0"/>
            <a:ext cx="7441436" cy="5666969"/>
          </a:xfrm>
          <a:custGeom>
            <a:avLst/>
            <a:gdLst>
              <a:gd name="connsiteX0" fmla="*/ 0 w 7439714"/>
              <a:gd name="connsiteY0" fmla="*/ 0 h 5665658"/>
              <a:gd name="connsiteX1" fmla="*/ 6808887 w 7439714"/>
              <a:gd name="connsiteY1" fmla="*/ 1 h 5665658"/>
              <a:gd name="connsiteX2" fmla="*/ 7439714 w 7439714"/>
              <a:gd name="connsiteY2" fmla="*/ 818589 h 5665658"/>
              <a:gd name="connsiteX3" fmla="*/ 7439714 w 7439714"/>
              <a:gd name="connsiteY3" fmla="*/ 3770969 h 5665658"/>
              <a:gd name="connsiteX4" fmla="*/ 5180462 w 7439714"/>
              <a:gd name="connsiteY4" fmla="*/ 5512013 h 5665658"/>
              <a:gd name="connsiteX5" fmla="*/ 4144271 w 7439714"/>
              <a:gd name="connsiteY5" fmla="*/ 5377783 h 5665658"/>
              <a:gd name="connsiteX6" fmla="*/ 0 w 7439714"/>
              <a:gd name="connsiteY6" fmla="*/ 0 h 566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714" h="5665658">
                <a:moveTo>
                  <a:pt x="0" y="0"/>
                </a:moveTo>
                <a:lnTo>
                  <a:pt x="6808887" y="1"/>
                </a:lnTo>
                <a:lnTo>
                  <a:pt x="7439714" y="818589"/>
                </a:lnTo>
                <a:lnTo>
                  <a:pt x="7439714" y="3770969"/>
                </a:lnTo>
                <a:lnTo>
                  <a:pt x="5180462" y="5512013"/>
                </a:lnTo>
                <a:cubicBezTo>
                  <a:pt x="4857259" y="5761083"/>
                  <a:pt x="4393340" y="5700986"/>
                  <a:pt x="4144271" y="537778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D1A1BA-5E24-B0AC-4C73-53567DFDD88B}"/>
              </a:ext>
            </a:extLst>
          </p:cNvPr>
          <p:cNvSpPr/>
          <p:nvPr/>
        </p:nvSpPr>
        <p:spPr>
          <a:xfrm rot="5400000">
            <a:off x="5642383" y="-887233"/>
            <a:ext cx="5666969" cy="7441436"/>
          </a:xfrm>
          <a:custGeom>
            <a:avLst/>
            <a:gdLst>
              <a:gd name="connsiteX0" fmla="*/ 0 w 5665658"/>
              <a:gd name="connsiteY0" fmla="*/ 7439714 h 7439714"/>
              <a:gd name="connsiteX1" fmla="*/ 1 w 5665658"/>
              <a:gd name="connsiteY1" fmla="*/ 630827 h 7439714"/>
              <a:gd name="connsiteX2" fmla="*/ 818589 w 5665658"/>
              <a:gd name="connsiteY2" fmla="*/ 0 h 7439714"/>
              <a:gd name="connsiteX3" fmla="*/ 3770969 w 5665658"/>
              <a:gd name="connsiteY3" fmla="*/ 0 h 7439714"/>
              <a:gd name="connsiteX4" fmla="*/ 5512013 w 5665658"/>
              <a:gd name="connsiteY4" fmla="*/ 2259252 h 7439714"/>
              <a:gd name="connsiteX5" fmla="*/ 5377783 w 5665658"/>
              <a:gd name="connsiteY5" fmla="*/ 3295443 h 7439714"/>
              <a:gd name="connsiteX6" fmla="*/ 0 w 5665658"/>
              <a:gd name="connsiteY6" fmla="*/ 7439714 h 743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5658" h="7439714">
                <a:moveTo>
                  <a:pt x="0" y="7439714"/>
                </a:moveTo>
                <a:lnTo>
                  <a:pt x="1" y="630827"/>
                </a:lnTo>
                <a:lnTo>
                  <a:pt x="818589" y="0"/>
                </a:lnTo>
                <a:lnTo>
                  <a:pt x="3770969" y="0"/>
                </a:lnTo>
                <a:lnTo>
                  <a:pt x="5512013" y="2259252"/>
                </a:lnTo>
                <a:cubicBezTo>
                  <a:pt x="5761083" y="2582455"/>
                  <a:pt x="5700986" y="3046374"/>
                  <a:pt x="5377783" y="3295443"/>
                </a:cubicBezTo>
                <a:lnTo>
                  <a:pt x="0" y="7439714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C8534-3D67-AA0C-6B1A-61CF6269F969}"/>
              </a:ext>
            </a:extLst>
          </p:cNvPr>
          <p:cNvSpPr txBox="1"/>
          <p:nvPr/>
        </p:nvSpPr>
        <p:spPr>
          <a:xfrm>
            <a:off x="5447616" y="10116"/>
            <a:ext cx="7113938" cy="1323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8002" b="1" dirty="0">
                <a:solidFill>
                  <a:schemeClr val="bg1"/>
                </a:solidFill>
                <a:latin typeface="Montserrat" pitchFamily="2" charset="0"/>
              </a:rPr>
              <a:t>Take-aways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6754C5-73F2-62DD-D27D-BCA46D226F4D}"/>
              </a:ext>
            </a:extLst>
          </p:cNvPr>
          <p:cNvGrpSpPr/>
          <p:nvPr/>
        </p:nvGrpSpPr>
        <p:grpSpPr>
          <a:xfrm>
            <a:off x="580714" y="1629593"/>
            <a:ext cx="6454571" cy="4248473"/>
            <a:chOff x="850565" y="511957"/>
            <a:chExt cx="6453073" cy="424748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51054B-4C86-1C90-FFE9-6AE01C970368}"/>
                </a:ext>
              </a:extLst>
            </p:cNvPr>
            <p:cNvGrpSpPr/>
            <p:nvPr/>
          </p:nvGrpSpPr>
          <p:grpSpPr>
            <a:xfrm>
              <a:off x="850565" y="511957"/>
              <a:ext cx="6453073" cy="2003423"/>
              <a:chOff x="850565" y="511957"/>
              <a:chExt cx="6453073" cy="2003423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C197726-2835-79DD-B811-E2359F35D267}"/>
                  </a:ext>
                </a:extLst>
              </p:cNvPr>
              <p:cNvSpPr/>
              <p:nvPr/>
            </p:nvSpPr>
            <p:spPr>
              <a:xfrm>
                <a:off x="850565" y="511957"/>
                <a:ext cx="6453073" cy="200342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A9737EA-1B48-1BAD-574F-D7D8B3F0305D}"/>
                  </a:ext>
                </a:extLst>
              </p:cNvPr>
              <p:cNvSpPr/>
              <p:nvPr/>
            </p:nvSpPr>
            <p:spPr>
              <a:xfrm>
                <a:off x="1008206" y="1030544"/>
                <a:ext cx="966250" cy="966250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342ED-0C3F-99B4-FE77-3AE6BEF1C57A}"/>
                  </a:ext>
                </a:extLst>
              </p:cNvPr>
              <p:cNvSpPr txBox="1"/>
              <p:nvPr/>
            </p:nvSpPr>
            <p:spPr>
              <a:xfrm>
                <a:off x="1990590" y="943906"/>
                <a:ext cx="5313042" cy="1200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</a:rPr>
                  <a:t>Liquidity support to banks is of </a:t>
                </a:r>
              </a:p>
              <a:p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</a:rPr>
                  <a:t>the utmost importance to SNB – </a:t>
                </a:r>
              </a:p>
              <a:p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</a:rPr>
                  <a:t>the ELF is the next step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3A997B-678E-1418-4339-DB511B1E425D}"/>
                  </a:ext>
                </a:extLst>
              </p:cNvPr>
              <p:cNvSpPr txBox="1"/>
              <p:nvPr/>
            </p:nvSpPr>
            <p:spPr>
              <a:xfrm>
                <a:off x="1206638" y="1252059"/>
                <a:ext cx="569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1" b="1" dirty="0">
                    <a:solidFill>
                      <a:schemeClr val="bg1"/>
                    </a:solidFill>
                    <a:latin typeface="Montserrat" pitchFamily="2" charset="0"/>
                  </a:rPr>
                  <a:t>01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AE2CBF-1361-7EB6-69F9-7EC01726B53D}"/>
                </a:ext>
              </a:extLst>
            </p:cNvPr>
            <p:cNvGrpSpPr/>
            <p:nvPr/>
          </p:nvGrpSpPr>
          <p:grpSpPr>
            <a:xfrm>
              <a:off x="850565" y="2756021"/>
              <a:ext cx="6453073" cy="2003423"/>
              <a:chOff x="850565" y="2803883"/>
              <a:chExt cx="6453073" cy="2003423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784DD91-1102-676F-6F9D-D48F818DE3B9}"/>
                  </a:ext>
                </a:extLst>
              </p:cNvPr>
              <p:cNvSpPr/>
              <p:nvPr/>
            </p:nvSpPr>
            <p:spPr>
              <a:xfrm>
                <a:off x="850565" y="2803883"/>
                <a:ext cx="6453073" cy="200342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951126F-F195-D27B-DABA-F3701DD95D3F}"/>
                  </a:ext>
                </a:extLst>
              </p:cNvPr>
              <p:cNvSpPr/>
              <p:nvPr/>
            </p:nvSpPr>
            <p:spPr>
              <a:xfrm>
                <a:off x="1008206" y="3322470"/>
                <a:ext cx="966250" cy="966250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6A3D6B-B12B-E77F-A56F-6E08DF841D31}"/>
                  </a:ext>
                </a:extLst>
              </p:cNvPr>
              <p:cNvSpPr txBox="1"/>
              <p:nvPr/>
            </p:nvSpPr>
            <p:spPr>
              <a:xfrm>
                <a:off x="1990590" y="3223498"/>
                <a:ext cx="5032583" cy="120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</a:rPr>
                  <a:t>Continued collaboration between authorities and banks necessary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AA7DA8-378D-660C-1306-486356B2F4FA}"/>
                  </a:ext>
                </a:extLst>
              </p:cNvPr>
              <p:cNvSpPr txBox="1"/>
              <p:nvPr/>
            </p:nvSpPr>
            <p:spPr>
              <a:xfrm>
                <a:off x="1171371" y="3543985"/>
                <a:ext cx="63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1" b="1" dirty="0">
                    <a:solidFill>
                      <a:schemeClr val="bg1"/>
                    </a:solidFill>
                    <a:latin typeface="Montserrat" pitchFamily="2" charset="0"/>
                  </a:rPr>
                  <a:t>02</a:t>
                </a:r>
              </a:p>
            </p:txBody>
          </p:sp>
        </p:grpSp>
      </p:grp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</p:spTree>
    <p:extLst>
      <p:ext uri="{BB962C8B-B14F-4D97-AF65-F5344CB8AC3E}">
        <p14:creationId xmlns:p14="http://schemas.microsoft.com/office/powerpoint/2010/main" val="21634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1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591288-9A5D-0B16-5660-D3A550547337}"/>
              </a:ext>
            </a:extLst>
          </p:cNvPr>
          <p:cNvSpPr/>
          <p:nvPr/>
        </p:nvSpPr>
        <p:spPr>
          <a:xfrm rot="16200000" flipV="1">
            <a:off x="6419425" y="1084704"/>
            <a:ext cx="4805353" cy="6748971"/>
          </a:xfrm>
          <a:custGeom>
            <a:avLst/>
            <a:gdLst>
              <a:gd name="connsiteX0" fmla="*/ 4802905 w 4804241"/>
              <a:gd name="connsiteY0" fmla="*/ 2918545 h 6747409"/>
              <a:gd name="connsiteX1" fmla="*/ 4537590 w 4804241"/>
              <a:gd name="connsiteY1" fmla="*/ 2333166 h 6747409"/>
              <a:gd name="connsiteX2" fmla="*/ 1509975 w 4804241"/>
              <a:gd name="connsiteY2" fmla="*/ 0 h 6747409"/>
              <a:gd name="connsiteX3" fmla="*/ 0 w 4804241"/>
              <a:gd name="connsiteY3" fmla="*/ 0 h 6747409"/>
              <a:gd name="connsiteX4" fmla="*/ 0 w 4804241"/>
              <a:gd name="connsiteY4" fmla="*/ 5645257 h 6747409"/>
              <a:gd name="connsiteX5" fmla="*/ 1245522 w 4804241"/>
              <a:gd name="connsiteY5" fmla="*/ 6605092 h 6747409"/>
              <a:gd name="connsiteX6" fmla="*/ 2205317 w 4804241"/>
              <a:gd name="connsiteY6" fmla="*/ 6480758 h 6747409"/>
              <a:gd name="connsiteX7" fmla="*/ 4661924 w 4804241"/>
              <a:gd name="connsiteY7" fmla="*/ 3292960 h 6747409"/>
              <a:gd name="connsiteX8" fmla="*/ 4802905 w 4804241"/>
              <a:gd name="connsiteY8" fmla="*/ 2918545 h 674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241" h="6747409">
                <a:moveTo>
                  <a:pt x="4802905" y="2918545"/>
                </a:moveTo>
                <a:cubicBezTo>
                  <a:pt x="4816609" y="2699286"/>
                  <a:pt x="4724698" y="2477357"/>
                  <a:pt x="4537590" y="2333166"/>
                </a:cubicBezTo>
                <a:lnTo>
                  <a:pt x="1509975" y="0"/>
                </a:lnTo>
                <a:lnTo>
                  <a:pt x="0" y="0"/>
                </a:lnTo>
                <a:lnTo>
                  <a:pt x="0" y="5645257"/>
                </a:lnTo>
                <a:lnTo>
                  <a:pt x="1245522" y="6605092"/>
                </a:lnTo>
                <a:cubicBezTo>
                  <a:pt x="1544896" y="6835798"/>
                  <a:pt x="1974611" y="6780131"/>
                  <a:pt x="2205317" y="6480758"/>
                </a:cubicBezTo>
                <a:lnTo>
                  <a:pt x="4661924" y="3292960"/>
                </a:lnTo>
                <a:cubicBezTo>
                  <a:pt x="4748438" y="3180695"/>
                  <a:pt x="4794682" y="3050101"/>
                  <a:pt x="4802905" y="2918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61E7BA-6C70-1F42-E8E5-FF3263AD02E5}"/>
              </a:ext>
            </a:extLst>
          </p:cNvPr>
          <p:cNvSpPr/>
          <p:nvPr/>
        </p:nvSpPr>
        <p:spPr>
          <a:xfrm>
            <a:off x="3692456" y="1"/>
            <a:ext cx="4965291" cy="3111283"/>
          </a:xfrm>
          <a:custGeom>
            <a:avLst/>
            <a:gdLst>
              <a:gd name="connsiteX0" fmla="*/ 0 w 4964142"/>
              <a:gd name="connsiteY0" fmla="*/ 0 h 3110563"/>
              <a:gd name="connsiteX1" fmla="*/ 4100097 w 4964142"/>
              <a:gd name="connsiteY1" fmla="*/ 0 h 3110563"/>
              <a:gd name="connsiteX2" fmla="*/ 4873994 w 4964142"/>
              <a:gd name="connsiteY2" fmla="*/ 955358 h 3110563"/>
              <a:gd name="connsiteX3" fmla="*/ 4814328 w 4964142"/>
              <a:gd name="connsiteY3" fmla="*/ 1523951 h 3110563"/>
              <a:gd name="connsiteX4" fmla="*/ 2966980 w 4964142"/>
              <a:gd name="connsiteY4" fmla="*/ 3020416 h 3110563"/>
              <a:gd name="connsiteX5" fmla="*/ 2398386 w 4964142"/>
              <a:gd name="connsiteY5" fmla="*/ 2960750 h 3110563"/>
              <a:gd name="connsiteX6" fmla="*/ 0 w 4964142"/>
              <a:gd name="connsiteY6" fmla="*/ 0 h 311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4142" h="3110563">
                <a:moveTo>
                  <a:pt x="0" y="0"/>
                </a:moveTo>
                <a:lnTo>
                  <a:pt x="4100097" y="0"/>
                </a:lnTo>
                <a:lnTo>
                  <a:pt x="4873994" y="955358"/>
                </a:lnTo>
                <a:cubicBezTo>
                  <a:pt x="5014531" y="1128847"/>
                  <a:pt x="4987818" y="1383415"/>
                  <a:pt x="4814328" y="1523951"/>
                </a:cubicBezTo>
                <a:lnTo>
                  <a:pt x="2966980" y="3020416"/>
                </a:lnTo>
                <a:cubicBezTo>
                  <a:pt x="2793491" y="3160952"/>
                  <a:pt x="2538923" y="3134239"/>
                  <a:pt x="2398386" y="2960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8C5CCE-BDD2-C2BF-B2EA-8E21AFEE1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11852"/>
          <a:stretch/>
        </p:blipFill>
        <p:spPr>
          <a:xfrm>
            <a:off x="5210467" y="0"/>
            <a:ext cx="7441436" cy="5666969"/>
          </a:xfrm>
          <a:custGeom>
            <a:avLst/>
            <a:gdLst>
              <a:gd name="connsiteX0" fmla="*/ 0 w 7439714"/>
              <a:gd name="connsiteY0" fmla="*/ 0 h 5665658"/>
              <a:gd name="connsiteX1" fmla="*/ 6808887 w 7439714"/>
              <a:gd name="connsiteY1" fmla="*/ 1 h 5665658"/>
              <a:gd name="connsiteX2" fmla="*/ 7439714 w 7439714"/>
              <a:gd name="connsiteY2" fmla="*/ 818589 h 5665658"/>
              <a:gd name="connsiteX3" fmla="*/ 7439714 w 7439714"/>
              <a:gd name="connsiteY3" fmla="*/ 3770969 h 5665658"/>
              <a:gd name="connsiteX4" fmla="*/ 5180462 w 7439714"/>
              <a:gd name="connsiteY4" fmla="*/ 5512013 h 5665658"/>
              <a:gd name="connsiteX5" fmla="*/ 4144271 w 7439714"/>
              <a:gd name="connsiteY5" fmla="*/ 5377783 h 5665658"/>
              <a:gd name="connsiteX6" fmla="*/ 0 w 7439714"/>
              <a:gd name="connsiteY6" fmla="*/ 0 h 566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714" h="5665658">
                <a:moveTo>
                  <a:pt x="0" y="0"/>
                </a:moveTo>
                <a:lnTo>
                  <a:pt x="6808887" y="1"/>
                </a:lnTo>
                <a:lnTo>
                  <a:pt x="7439714" y="818589"/>
                </a:lnTo>
                <a:lnTo>
                  <a:pt x="7439714" y="3770969"/>
                </a:lnTo>
                <a:lnTo>
                  <a:pt x="5180462" y="5512013"/>
                </a:lnTo>
                <a:cubicBezTo>
                  <a:pt x="4857259" y="5761083"/>
                  <a:pt x="4393340" y="5700986"/>
                  <a:pt x="4144271" y="537778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D1A1BA-5E24-B0AC-4C73-53567DFDD88B}"/>
              </a:ext>
            </a:extLst>
          </p:cNvPr>
          <p:cNvSpPr/>
          <p:nvPr/>
        </p:nvSpPr>
        <p:spPr>
          <a:xfrm rot="5400000">
            <a:off x="6097700" y="-887233"/>
            <a:ext cx="5666969" cy="7441436"/>
          </a:xfrm>
          <a:custGeom>
            <a:avLst/>
            <a:gdLst>
              <a:gd name="connsiteX0" fmla="*/ 0 w 5665658"/>
              <a:gd name="connsiteY0" fmla="*/ 7439714 h 7439714"/>
              <a:gd name="connsiteX1" fmla="*/ 1 w 5665658"/>
              <a:gd name="connsiteY1" fmla="*/ 630827 h 7439714"/>
              <a:gd name="connsiteX2" fmla="*/ 818589 w 5665658"/>
              <a:gd name="connsiteY2" fmla="*/ 0 h 7439714"/>
              <a:gd name="connsiteX3" fmla="*/ 3770969 w 5665658"/>
              <a:gd name="connsiteY3" fmla="*/ 0 h 7439714"/>
              <a:gd name="connsiteX4" fmla="*/ 5512013 w 5665658"/>
              <a:gd name="connsiteY4" fmla="*/ 2259252 h 7439714"/>
              <a:gd name="connsiteX5" fmla="*/ 5377783 w 5665658"/>
              <a:gd name="connsiteY5" fmla="*/ 3295443 h 7439714"/>
              <a:gd name="connsiteX6" fmla="*/ 0 w 5665658"/>
              <a:gd name="connsiteY6" fmla="*/ 7439714 h 743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5658" h="7439714">
                <a:moveTo>
                  <a:pt x="0" y="7439714"/>
                </a:moveTo>
                <a:lnTo>
                  <a:pt x="1" y="630827"/>
                </a:lnTo>
                <a:lnTo>
                  <a:pt x="818589" y="0"/>
                </a:lnTo>
                <a:lnTo>
                  <a:pt x="3770969" y="0"/>
                </a:lnTo>
                <a:lnTo>
                  <a:pt x="5512013" y="2259252"/>
                </a:lnTo>
                <a:cubicBezTo>
                  <a:pt x="5761083" y="2582455"/>
                  <a:pt x="5700986" y="3046374"/>
                  <a:pt x="5377783" y="3295443"/>
                </a:cubicBezTo>
                <a:lnTo>
                  <a:pt x="0" y="7439714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C8534-3D67-AA0C-6B1A-61CF6269F969}"/>
              </a:ext>
            </a:extLst>
          </p:cNvPr>
          <p:cNvSpPr txBox="1"/>
          <p:nvPr/>
        </p:nvSpPr>
        <p:spPr>
          <a:xfrm>
            <a:off x="7307091" y="-26590"/>
            <a:ext cx="4623453" cy="13237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8002" b="1" dirty="0">
                <a:solidFill>
                  <a:schemeClr val="bg1"/>
                </a:solidFill>
                <a:latin typeface="+mj-lt"/>
              </a:rPr>
              <a:t>Agenda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51054B-4C86-1C90-FFE9-6AE01C970368}"/>
              </a:ext>
            </a:extLst>
          </p:cNvPr>
          <p:cNvGrpSpPr/>
          <p:nvPr/>
        </p:nvGrpSpPr>
        <p:grpSpPr>
          <a:xfrm>
            <a:off x="299289" y="1416328"/>
            <a:ext cx="7240047" cy="1282296"/>
            <a:chOff x="850565" y="511958"/>
            <a:chExt cx="7238371" cy="12819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C197726-2835-79DD-B811-E2359F35D267}"/>
                </a:ext>
              </a:extLst>
            </p:cNvPr>
            <p:cNvSpPr/>
            <p:nvPr/>
          </p:nvSpPr>
          <p:spPr>
            <a:xfrm>
              <a:off x="850565" y="511958"/>
              <a:ext cx="7238371" cy="12819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A9737EA-1B48-1BAD-574F-D7D8B3F0305D}"/>
                </a:ext>
              </a:extLst>
            </p:cNvPr>
            <p:cNvSpPr/>
            <p:nvPr/>
          </p:nvSpPr>
          <p:spPr>
            <a:xfrm>
              <a:off x="1008206" y="669832"/>
              <a:ext cx="966250" cy="96625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C342ED-0C3F-99B4-FE77-3AE6BEF1C57A}"/>
                </a:ext>
              </a:extLst>
            </p:cNvPr>
            <p:cNvSpPr txBox="1"/>
            <p:nvPr/>
          </p:nvSpPr>
          <p:spPr>
            <a:xfrm>
              <a:off x="2106848" y="922179"/>
              <a:ext cx="5756205" cy="46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 Evolution of the SNB’s role as LOLR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3A997B-678E-1418-4339-DB511B1E425D}"/>
                </a:ext>
              </a:extLst>
            </p:cNvPr>
            <p:cNvSpPr txBox="1"/>
            <p:nvPr/>
          </p:nvSpPr>
          <p:spPr>
            <a:xfrm>
              <a:off x="1198691" y="891348"/>
              <a:ext cx="585283" cy="523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1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784DD91-1102-676F-6F9D-D48F818DE3B9}"/>
              </a:ext>
            </a:extLst>
          </p:cNvPr>
          <p:cNvSpPr/>
          <p:nvPr/>
        </p:nvSpPr>
        <p:spPr>
          <a:xfrm>
            <a:off x="299289" y="2934041"/>
            <a:ext cx="7240047" cy="12822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951126F-F195-D27B-DABA-F3701DD95D3F}"/>
              </a:ext>
            </a:extLst>
          </p:cNvPr>
          <p:cNvSpPr/>
          <p:nvPr/>
        </p:nvSpPr>
        <p:spPr>
          <a:xfrm>
            <a:off x="456967" y="3091952"/>
            <a:ext cx="966474" cy="966474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6A3D6B-B12B-E77F-A56F-6E08DF841D31}"/>
              </a:ext>
            </a:extLst>
          </p:cNvPr>
          <p:cNvSpPr txBox="1"/>
          <p:nvPr/>
        </p:nvSpPr>
        <p:spPr>
          <a:xfrm>
            <a:off x="1555863" y="3344357"/>
            <a:ext cx="599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new Extended Liquidity Facility (ELF)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AA7DA8-378D-660C-1306-486356B2F4FA}"/>
              </a:ext>
            </a:extLst>
          </p:cNvPr>
          <p:cNvSpPr txBox="1"/>
          <p:nvPr/>
        </p:nvSpPr>
        <p:spPr>
          <a:xfrm>
            <a:off x="647495" y="3313519"/>
            <a:ext cx="585418" cy="523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1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BEA804-12D3-6E52-C68A-99732E4BEC4A}"/>
              </a:ext>
            </a:extLst>
          </p:cNvPr>
          <p:cNvGrpSpPr/>
          <p:nvPr/>
        </p:nvGrpSpPr>
        <p:grpSpPr>
          <a:xfrm>
            <a:off x="299289" y="4451754"/>
            <a:ext cx="7240047" cy="1282296"/>
            <a:chOff x="850565" y="3570613"/>
            <a:chExt cx="7238371" cy="128199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1C9BA94-400D-3B13-33C6-824ECFE3206E}"/>
                </a:ext>
              </a:extLst>
            </p:cNvPr>
            <p:cNvSpPr/>
            <p:nvPr/>
          </p:nvSpPr>
          <p:spPr>
            <a:xfrm>
              <a:off x="850565" y="3570613"/>
              <a:ext cx="7238371" cy="12819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B422698-B866-8625-B47C-BA73FE044E5E}"/>
                </a:ext>
              </a:extLst>
            </p:cNvPr>
            <p:cNvSpPr/>
            <p:nvPr/>
          </p:nvSpPr>
          <p:spPr>
            <a:xfrm>
              <a:off x="1008206" y="3728487"/>
              <a:ext cx="966250" cy="96625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ECA646-170E-E982-2013-47BE611BA839}"/>
                </a:ext>
              </a:extLst>
            </p:cNvPr>
            <p:cNvSpPr txBox="1"/>
            <p:nvPr/>
          </p:nvSpPr>
          <p:spPr>
            <a:xfrm>
              <a:off x="2106847" y="3980834"/>
              <a:ext cx="5957303" cy="46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Recommendations on liquidity regulation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6A7C71-969D-6A6C-0A7C-1A33066F1AEE}"/>
                </a:ext>
              </a:extLst>
            </p:cNvPr>
            <p:cNvSpPr txBox="1"/>
            <p:nvPr/>
          </p:nvSpPr>
          <p:spPr>
            <a:xfrm>
              <a:off x="1198690" y="3950003"/>
              <a:ext cx="585282" cy="523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1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11771313" y="3238401"/>
            <a:ext cx="304526" cy="3215729"/>
          </a:xfrm>
        </p:spPr>
        <p:txBody>
          <a:bodyPr/>
          <a:lstStyle/>
          <a:p>
            <a:r>
              <a:rPr lang="en-GB" dirty="0"/>
              <a:t>Picture: © KEYSTONE SDA / Gaetan Bally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36FE12-D883-2C17-8D62-0534FA6F031C}"/>
              </a:ext>
            </a:extLst>
          </p:cNvPr>
          <p:cNvGrpSpPr/>
          <p:nvPr/>
        </p:nvGrpSpPr>
        <p:grpSpPr>
          <a:xfrm>
            <a:off x="-332086" y="2608540"/>
            <a:ext cx="1933298" cy="1933298"/>
            <a:chOff x="1425276" y="3046537"/>
            <a:chExt cx="1056810" cy="10568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27CF96-C2F8-F22B-6895-98339A086A49}"/>
                </a:ext>
              </a:extLst>
            </p:cNvPr>
            <p:cNvSpPr/>
            <p:nvPr/>
          </p:nvSpPr>
          <p:spPr>
            <a:xfrm>
              <a:off x="1490311" y="3091952"/>
              <a:ext cx="966474" cy="96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7757B1-9C65-932D-99E8-AC9E62936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5276" y="3046537"/>
              <a:ext cx="1056810" cy="1056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9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A99C1-131B-2156-6292-D30EAC5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333375"/>
            <a:ext cx="11334750" cy="1062038"/>
          </a:xfrm>
        </p:spPr>
        <p:txBody>
          <a:bodyPr/>
          <a:lstStyle/>
          <a:p>
            <a:r>
              <a:rPr lang="en-GB" dirty="0"/>
              <a:t>The evolution of the SNB’s role as lender of last resort (LOLR)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A2361E-7D11-3AC5-8398-E0C46EFEABBF}"/>
              </a:ext>
            </a:extLst>
          </p:cNvPr>
          <p:cNvSpPr/>
          <p:nvPr/>
        </p:nvSpPr>
        <p:spPr>
          <a:xfrm>
            <a:off x="3375808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1906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8BDE38-4046-09BE-1A25-96D5ECFB025B}"/>
              </a:ext>
            </a:extLst>
          </p:cNvPr>
          <p:cNvSpPr/>
          <p:nvPr/>
        </p:nvSpPr>
        <p:spPr>
          <a:xfrm>
            <a:off x="6156071" y="1787631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1990s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62332-76CF-05EA-61FF-4497D5F1C325}"/>
              </a:ext>
            </a:extLst>
          </p:cNvPr>
          <p:cNvSpPr/>
          <p:nvPr/>
        </p:nvSpPr>
        <p:spPr>
          <a:xfrm>
            <a:off x="8936334" y="1787631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2003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0D8682-5148-DF3C-4399-DCFBD8775B2B}"/>
              </a:ext>
            </a:extLst>
          </p:cNvPr>
          <p:cNvSpPr/>
          <p:nvPr/>
        </p:nvSpPr>
        <p:spPr>
          <a:xfrm>
            <a:off x="595545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1800s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097454-B97E-A484-9252-A9A593159880}"/>
              </a:ext>
            </a:extLst>
          </p:cNvPr>
          <p:cNvGrpSpPr/>
          <p:nvPr/>
        </p:nvGrpSpPr>
        <p:grpSpPr>
          <a:xfrm>
            <a:off x="4594137" y="2531826"/>
            <a:ext cx="215950" cy="1297577"/>
            <a:chOff x="1197650" y="3486523"/>
            <a:chExt cx="215950" cy="129757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AA46B4-D5DF-B85C-B9B0-B49E74A663B1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3486523"/>
              <a:ext cx="0" cy="1081627"/>
            </a:xfrm>
            <a:prstGeom prst="line">
              <a:avLst/>
            </a:prstGeom>
            <a:ln w="15875">
              <a:solidFill>
                <a:srgbClr val="08080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B36E972-5DA7-76B3-0FBA-1A6B94B69AC8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78C734-3A36-6AD5-14A0-B716E1713E08}"/>
              </a:ext>
            </a:extLst>
          </p:cNvPr>
          <p:cNvGrpSpPr/>
          <p:nvPr/>
        </p:nvGrpSpPr>
        <p:grpSpPr>
          <a:xfrm>
            <a:off x="1815701" y="2531568"/>
            <a:ext cx="215950" cy="2492661"/>
            <a:chOff x="1197650" y="2291439"/>
            <a:chExt cx="215950" cy="249266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76D12B-76B9-1F2A-6031-6B864FA7AE43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2291439"/>
              <a:ext cx="0" cy="2276711"/>
            </a:xfrm>
            <a:prstGeom prst="line">
              <a:avLst/>
            </a:prstGeom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282940-751B-1914-4E2E-6B5CFF80A8B5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9B4270-6C38-8591-D4BF-B4682AD34D38}"/>
              </a:ext>
            </a:extLst>
          </p:cNvPr>
          <p:cNvGrpSpPr/>
          <p:nvPr/>
        </p:nvGrpSpPr>
        <p:grpSpPr>
          <a:xfrm>
            <a:off x="10156491" y="2554526"/>
            <a:ext cx="215950" cy="1283556"/>
            <a:chOff x="9682546" y="2338254"/>
            <a:chExt cx="215950" cy="128355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1D268DF-8672-3015-CE6C-A7CD92513285}"/>
                </a:ext>
              </a:extLst>
            </p:cNvPr>
            <p:cNvCxnSpPr>
              <a:cxnSpLocks/>
            </p:cNvCxnSpPr>
            <p:nvPr/>
          </p:nvCxnSpPr>
          <p:spPr>
            <a:xfrm>
              <a:off x="9790521" y="2338254"/>
              <a:ext cx="0" cy="1069939"/>
            </a:xfrm>
            <a:prstGeom prst="line">
              <a:avLst/>
            </a:prstGeom>
            <a:ln w="15875">
              <a:solidFill>
                <a:srgbClr val="08080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99DB3C-A6D7-C568-8507-695466DA61F6}"/>
                </a:ext>
              </a:extLst>
            </p:cNvPr>
            <p:cNvSpPr/>
            <p:nvPr/>
          </p:nvSpPr>
          <p:spPr>
            <a:xfrm>
              <a:off x="9682546" y="3408193"/>
              <a:ext cx="215950" cy="21361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260E405-ADFC-E097-0538-4E75765E1367}"/>
              </a:ext>
            </a:extLst>
          </p:cNvPr>
          <p:cNvSpPr txBox="1"/>
          <p:nvPr/>
        </p:nvSpPr>
        <p:spPr>
          <a:xfrm>
            <a:off x="3233516" y="3846145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SNB founded with implicit LOLR role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3E255D-A5F3-5A53-3E53-EA69B9B3740C}"/>
              </a:ext>
            </a:extLst>
          </p:cNvPr>
          <p:cNvSpPr txBox="1"/>
          <p:nvPr/>
        </p:nvSpPr>
        <p:spPr>
          <a:xfrm>
            <a:off x="5972760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Shift towards </a:t>
            </a:r>
            <a:br>
              <a:rPr lang="en-GB" sz="2100" dirty="0"/>
            </a:br>
            <a:r>
              <a:rPr lang="en-GB" sz="2100" dirty="0"/>
              <a:t>‘constructive clarity’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9F04B8-B2A9-0326-2DFD-1F37CBAC08D7}"/>
              </a:ext>
            </a:extLst>
          </p:cNvPr>
          <p:cNvSpPr txBox="1"/>
          <p:nvPr/>
        </p:nvSpPr>
        <p:spPr>
          <a:xfrm>
            <a:off x="8772232" y="3846145"/>
            <a:ext cx="30155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Emergency Liquidity Assistance (ELA) framework introduced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FC6938-B70C-E89A-8270-387C049065C3}"/>
              </a:ext>
            </a:extLst>
          </p:cNvPr>
          <p:cNvGrpSpPr/>
          <p:nvPr/>
        </p:nvGrpSpPr>
        <p:grpSpPr>
          <a:xfrm>
            <a:off x="7372573" y="2554526"/>
            <a:ext cx="215950" cy="2469703"/>
            <a:chOff x="1197650" y="2314397"/>
            <a:chExt cx="215950" cy="246970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076244-52AD-D922-01D5-5583D1F66B0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1305625" y="2314397"/>
              <a:ext cx="3656" cy="2253753"/>
            </a:xfrm>
            <a:prstGeom prst="line">
              <a:avLst/>
            </a:prstGeom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580099-33D1-055A-314E-AFEA9FDF7CBA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A9A4F5C-662E-ACE0-82C0-E4292830A810}"/>
              </a:ext>
            </a:extLst>
          </p:cNvPr>
          <p:cNvSpPr txBox="1"/>
          <p:nvPr/>
        </p:nvSpPr>
        <p:spPr>
          <a:xfrm>
            <a:off x="410543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LOLR theory </a:t>
            </a:r>
            <a:br>
              <a:rPr lang="en-GB" sz="2100" dirty="0"/>
            </a:br>
            <a:r>
              <a:rPr lang="en-GB" sz="2100" dirty="0"/>
              <a:t>(Thornton, Bagehot)</a:t>
            </a:r>
          </a:p>
        </p:txBody>
      </p:sp>
    </p:spTree>
    <p:extLst>
      <p:ext uri="{BB962C8B-B14F-4D97-AF65-F5344CB8AC3E}">
        <p14:creationId xmlns:p14="http://schemas.microsoft.com/office/powerpoint/2010/main" val="257978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D05923-8976-4B11-B600-23293C4A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333375"/>
            <a:ext cx="11855300" cy="1062038"/>
          </a:xfrm>
        </p:spPr>
        <p:txBody>
          <a:bodyPr/>
          <a:lstStyle/>
          <a:p>
            <a:r>
              <a:rPr lang="en-GB" dirty="0"/>
              <a:t>Emergency Liquidity Assistance (ELA) framework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CED26-9F2F-4ADD-91D8-25D282901C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C3B90-6D09-426A-A1CE-4757E383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D9717-87D5-4B5C-96EC-3F304468B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B0D69B-3AEA-F9C5-7161-1A3386E61547}"/>
              </a:ext>
            </a:extLst>
          </p:cNvPr>
          <p:cNvGrpSpPr/>
          <p:nvPr/>
        </p:nvGrpSpPr>
        <p:grpSpPr>
          <a:xfrm>
            <a:off x="770583" y="1973502"/>
            <a:ext cx="2539929" cy="4120588"/>
            <a:chOff x="1202631" y="1469446"/>
            <a:chExt cx="2539929" cy="41205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25B245-AC92-9201-224D-64A974E0F669}"/>
                </a:ext>
              </a:extLst>
            </p:cNvPr>
            <p:cNvSpPr/>
            <p:nvPr/>
          </p:nvSpPr>
          <p:spPr>
            <a:xfrm>
              <a:off x="1202631" y="1845618"/>
              <a:ext cx="2539929" cy="3744416"/>
            </a:xfrm>
            <a:prstGeom prst="roundRect">
              <a:avLst>
                <a:gd name="adj" fmla="val 19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D8324C0-62DD-7527-C94A-0A7F907599EB}"/>
                </a:ext>
              </a:extLst>
            </p:cNvPr>
            <p:cNvGrpSpPr/>
            <p:nvPr/>
          </p:nvGrpSpPr>
          <p:grpSpPr>
            <a:xfrm>
              <a:off x="1716511" y="1469446"/>
              <a:ext cx="1512168" cy="512429"/>
              <a:chOff x="1699981" y="1053530"/>
              <a:chExt cx="1512168" cy="51242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61F4E39-465C-063F-0931-9F99ADDBD106}"/>
                  </a:ext>
                </a:extLst>
              </p:cNvPr>
              <p:cNvSpPr/>
              <p:nvPr/>
            </p:nvSpPr>
            <p:spPr>
              <a:xfrm>
                <a:off x="1699981" y="1214690"/>
                <a:ext cx="1512168" cy="351269"/>
              </a:xfrm>
              <a:prstGeom prst="roundRect">
                <a:avLst>
                  <a:gd name="adj" fmla="val 3564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73F38D0-7A24-BF82-E835-0DE6C898E60B}"/>
                  </a:ext>
                </a:extLst>
              </p:cNvPr>
              <p:cNvSpPr/>
              <p:nvPr/>
            </p:nvSpPr>
            <p:spPr>
              <a:xfrm>
                <a:off x="2013260" y="1053530"/>
                <a:ext cx="885611" cy="23215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001BD38-8146-3DF6-4A58-F414C57834B3}"/>
                  </a:ext>
                </a:extLst>
              </p:cNvPr>
              <p:cNvSpPr/>
              <p:nvPr/>
            </p:nvSpPr>
            <p:spPr>
              <a:xfrm>
                <a:off x="2339987" y="1204215"/>
                <a:ext cx="232156" cy="2321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A56CE2-15F1-D649-29C6-FBF93C388171}"/>
                </a:ext>
              </a:extLst>
            </p:cNvPr>
            <p:cNvSpPr txBox="1"/>
            <p:nvPr/>
          </p:nvSpPr>
          <p:spPr>
            <a:xfrm>
              <a:off x="1531443" y="2302899"/>
              <a:ext cx="1882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ELA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3EE079-98BB-A779-24D7-B09AAE2C8CD6}"/>
                </a:ext>
              </a:extLst>
            </p:cNvPr>
            <p:cNvSpPr txBox="1"/>
            <p:nvPr/>
          </p:nvSpPr>
          <p:spPr>
            <a:xfrm>
              <a:off x="1531443" y="2883504"/>
              <a:ext cx="18823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GB" sz="1600" dirty="0"/>
                <a:t>Solvent banks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GB" sz="1600"/>
                <a:t>Sufficient collateral</a:t>
              </a:r>
              <a:endParaRPr lang="en-GB" sz="1600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1600" dirty="0"/>
                <a:t>Banks or groups of banks relevant for financial system stability</a:t>
              </a:r>
              <a:endParaRPr lang="en-GB" sz="1600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D0702B-E9C7-6AA3-ED22-05F3524C1B96}"/>
              </a:ext>
            </a:extLst>
          </p:cNvPr>
          <p:cNvSpPr/>
          <p:nvPr/>
        </p:nvSpPr>
        <p:spPr>
          <a:xfrm>
            <a:off x="554559" y="1269554"/>
            <a:ext cx="3024336" cy="50405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8BE54-4D54-0B83-05C6-2EED8798A10B}"/>
              </a:ext>
            </a:extLst>
          </p:cNvPr>
          <p:cNvSpPr txBox="1"/>
          <p:nvPr/>
        </p:nvSpPr>
        <p:spPr>
          <a:xfrm>
            <a:off x="1727530" y="953484"/>
            <a:ext cx="183634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Conditions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F595E507-B628-DD64-2A8E-60D1C2A74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08595"/>
              </p:ext>
            </p:extLst>
          </p:nvPr>
        </p:nvGraphicFramePr>
        <p:xfrm>
          <a:off x="12532797" y="2895106"/>
          <a:ext cx="4932410" cy="295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205">
                  <a:extLst>
                    <a:ext uri="{9D8B030D-6E8A-4147-A177-3AD203B41FA5}">
                      <a16:colId xmlns:a16="http://schemas.microsoft.com/office/drawing/2014/main" val="3766078884"/>
                    </a:ext>
                  </a:extLst>
                </a:gridCol>
                <a:gridCol w="2466205">
                  <a:extLst>
                    <a:ext uri="{9D8B030D-6E8A-4147-A177-3AD203B41FA5}">
                      <a16:colId xmlns:a16="http://schemas.microsoft.com/office/drawing/2014/main" val="487607709"/>
                    </a:ext>
                  </a:extLst>
                </a:gridCol>
              </a:tblGrid>
              <a:tr h="792815"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chemeClr val="tx1"/>
                          </a:solidFill>
                        </a:rPr>
                        <a:t>Systemically important banks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6874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Mortgages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2574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9300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1D8299-28FF-23B5-B644-44F9A45EC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44440"/>
              </p:ext>
            </p:extLst>
          </p:nvPr>
        </p:nvGraphicFramePr>
        <p:xfrm>
          <a:off x="17464191" y="2895106"/>
          <a:ext cx="2367140" cy="295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140">
                  <a:extLst>
                    <a:ext uri="{9D8B030D-6E8A-4147-A177-3AD203B41FA5}">
                      <a16:colId xmlns:a16="http://schemas.microsoft.com/office/drawing/2014/main" val="1008996429"/>
                    </a:ext>
                  </a:extLst>
                </a:gridCol>
              </a:tblGrid>
              <a:tr h="792815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chemeClr val="tx1"/>
                          </a:solidFill>
                        </a:rPr>
                        <a:t>All banks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44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  <a:p>
                      <a:pPr algn="ctr"/>
                      <a:r>
                        <a:rPr lang="en-GB" sz="2200" noProof="0" dirty="0">
                          <a:solidFill>
                            <a:schemeClr val="tx1"/>
                          </a:solidFill>
                        </a:rPr>
                        <a:t>(announced)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59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  <a:p>
                      <a:pPr algn="ctr"/>
                      <a:r>
                        <a:rPr lang="en-GB" sz="2200" noProof="0" dirty="0">
                          <a:solidFill>
                            <a:schemeClr val="tx1"/>
                          </a:solidFill>
                        </a:rPr>
                        <a:t>(announced)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65131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923290-22A4-FC44-85BA-1365B3DDBC5A}"/>
              </a:ext>
            </a:extLst>
          </p:cNvPr>
          <p:cNvSpPr/>
          <p:nvPr/>
        </p:nvSpPr>
        <p:spPr>
          <a:xfrm>
            <a:off x="12291863" y="1269554"/>
            <a:ext cx="7863297" cy="50405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3C346-ACB3-8F58-B51A-38E2DE910A3F}"/>
              </a:ext>
            </a:extLst>
          </p:cNvPr>
          <p:cNvSpPr txBox="1"/>
          <p:nvPr/>
        </p:nvSpPr>
        <p:spPr>
          <a:xfrm>
            <a:off x="18066929" y="1028552"/>
            <a:ext cx="1944216" cy="613470"/>
          </a:xfrm>
          <a:prstGeom prst="roundRect">
            <a:avLst>
              <a:gd name="adj" fmla="val 4277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Extensions</a:t>
            </a:r>
          </a:p>
        </p:txBody>
      </p:sp>
    </p:spTree>
    <p:extLst>
      <p:ext uri="{BB962C8B-B14F-4D97-AF65-F5344CB8AC3E}">
        <p14:creationId xmlns:p14="http://schemas.microsoft.com/office/powerpoint/2010/main" val="24780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D05923-8976-4B11-B600-23293C4A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333375"/>
            <a:ext cx="11855300" cy="1062038"/>
          </a:xfrm>
        </p:spPr>
        <p:txBody>
          <a:bodyPr/>
          <a:lstStyle/>
          <a:p>
            <a:r>
              <a:rPr lang="en-GB" dirty="0"/>
              <a:t>Emergency Liquidity Assistance (ELA) framework</a:t>
            </a:r>
          </a:p>
        </p:txBody>
      </p: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F125AF15-DA59-4745-8688-FD1C79D7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36977"/>
              </p:ext>
            </p:extLst>
          </p:nvPr>
        </p:nvGraphicFramePr>
        <p:xfrm>
          <a:off x="4070808" y="2895106"/>
          <a:ext cx="4932410" cy="295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205">
                  <a:extLst>
                    <a:ext uri="{9D8B030D-6E8A-4147-A177-3AD203B41FA5}">
                      <a16:colId xmlns:a16="http://schemas.microsoft.com/office/drawing/2014/main" val="3766078884"/>
                    </a:ext>
                  </a:extLst>
                </a:gridCol>
                <a:gridCol w="2466205">
                  <a:extLst>
                    <a:ext uri="{9D8B030D-6E8A-4147-A177-3AD203B41FA5}">
                      <a16:colId xmlns:a16="http://schemas.microsoft.com/office/drawing/2014/main" val="487607709"/>
                    </a:ext>
                  </a:extLst>
                </a:gridCol>
              </a:tblGrid>
              <a:tr h="792815"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chemeClr val="tx1"/>
                          </a:solidFill>
                        </a:rPr>
                        <a:t>Systemically important banks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6874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Mortgages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2574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Securities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93006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CED26-9F2F-4ADD-91D8-25D282901C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C3B90-6D09-426A-A1CE-4757E383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D9717-87D5-4B5C-96EC-3F304468B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DA919A-3446-4882-B5B7-EFD3A9843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47494"/>
              </p:ext>
            </p:extLst>
          </p:nvPr>
        </p:nvGraphicFramePr>
        <p:xfrm>
          <a:off x="9002202" y="2895106"/>
          <a:ext cx="2367140" cy="295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140">
                  <a:extLst>
                    <a:ext uri="{9D8B030D-6E8A-4147-A177-3AD203B41FA5}">
                      <a16:colId xmlns:a16="http://schemas.microsoft.com/office/drawing/2014/main" val="1008996429"/>
                    </a:ext>
                  </a:extLst>
                </a:gridCol>
              </a:tblGrid>
              <a:tr h="792815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chemeClr val="tx1"/>
                          </a:solidFill>
                        </a:rPr>
                        <a:t>All banks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44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  <a:p>
                      <a:pPr algn="ctr"/>
                      <a:r>
                        <a:rPr lang="en-GB" sz="2200" noProof="0" dirty="0">
                          <a:solidFill>
                            <a:schemeClr val="tx1"/>
                          </a:solidFill>
                        </a:rPr>
                        <a:t>(announced)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59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  <a:p>
                      <a:pPr algn="ctr"/>
                      <a:r>
                        <a:rPr lang="en-GB" sz="2200" noProof="0" dirty="0">
                          <a:solidFill>
                            <a:schemeClr val="tx1"/>
                          </a:solidFill>
                        </a:rPr>
                        <a:t>(announced)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65131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163470-0EE1-00E3-9863-4439C08966A6}"/>
              </a:ext>
            </a:extLst>
          </p:cNvPr>
          <p:cNvSpPr/>
          <p:nvPr/>
        </p:nvSpPr>
        <p:spPr>
          <a:xfrm>
            <a:off x="3852000" y="1269554"/>
            <a:ext cx="7863297" cy="50405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7D1762-218A-6D1F-15CD-AFD06183B193}"/>
              </a:ext>
            </a:extLst>
          </p:cNvPr>
          <p:cNvSpPr txBox="1"/>
          <p:nvPr/>
        </p:nvSpPr>
        <p:spPr>
          <a:xfrm>
            <a:off x="9604940" y="1028552"/>
            <a:ext cx="1944216" cy="613470"/>
          </a:xfrm>
          <a:prstGeom prst="roundRect">
            <a:avLst>
              <a:gd name="adj" fmla="val 4277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Extensions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CBCC62-3620-3FB2-C235-2E219A2D1D5F}"/>
              </a:ext>
            </a:extLst>
          </p:cNvPr>
          <p:cNvGrpSpPr/>
          <p:nvPr/>
        </p:nvGrpSpPr>
        <p:grpSpPr>
          <a:xfrm>
            <a:off x="770583" y="1973502"/>
            <a:ext cx="2539929" cy="4120588"/>
            <a:chOff x="1202631" y="1469446"/>
            <a:chExt cx="2539929" cy="41205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C43A88B-74ED-F1F3-F080-1DF9B50271C6}"/>
                </a:ext>
              </a:extLst>
            </p:cNvPr>
            <p:cNvSpPr/>
            <p:nvPr/>
          </p:nvSpPr>
          <p:spPr>
            <a:xfrm>
              <a:off x="1202631" y="1845618"/>
              <a:ext cx="2539929" cy="3744416"/>
            </a:xfrm>
            <a:prstGeom prst="roundRect">
              <a:avLst>
                <a:gd name="adj" fmla="val 19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F8399B-E607-6419-B47E-77365EBB071A}"/>
                </a:ext>
              </a:extLst>
            </p:cNvPr>
            <p:cNvGrpSpPr/>
            <p:nvPr/>
          </p:nvGrpSpPr>
          <p:grpSpPr>
            <a:xfrm>
              <a:off x="1716511" y="1469446"/>
              <a:ext cx="1512168" cy="512429"/>
              <a:chOff x="1699981" y="1053530"/>
              <a:chExt cx="1512168" cy="512429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ED9747A-80D1-C12B-00C1-FD3846068EC9}"/>
                  </a:ext>
                </a:extLst>
              </p:cNvPr>
              <p:cNvSpPr/>
              <p:nvPr/>
            </p:nvSpPr>
            <p:spPr>
              <a:xfrm>
                <a:off x="1699981" y="1214690"/>
                <a:ext cx="1512168" cy="351269"/>
              </a:xfrm>
              <a:prstGeom prst="roundRect">
                <a:avLst>
                  <a:gd name="adj" fmla="val 3564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898648A-AB50-2B9E-9C22-E79F45B83272}"/>
                  </a:ext>
                </a:extLst>
              </p:cNvPr>
              <p:cNvSpPr/>
              <p:nvPr/>
            </p:nvSpPr>
            <p:spPr>
              <a:xfrm>
                <a:off x="2013260" y="1053530"/>
                <a:ext cx="885611" cy="23215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B489C33-1FD0-775F-0872-31936CAA5C80}"/>
                  </a:ext>
                </a:extLst>
              </p:cNvPr>
              <p:cNvSpPr/>
              <p:nvPr/>
            </p:nvSpPr>
            <p:spPr>
              <a:xfrm>
                <a:off x="2339987" y="1204215"/>
                <a:ext cx="232156" cy="2321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2127F4-4622-5585-A5E1-6FA84210248F}"/>
                </a:ext>
              </a:extLst>
            </p:cNvPr>
            <p:cNvSpPr txBox="1"/>
            <p:nvPr/>
          </p:nvSpPr>
          <p:spPr>
            <a:xfrm>
              <a:off x="1531443" y="2302899"/>
              <a:ext cx="1882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ELA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75A2CC-5DCE-4993-D614-CC55F51EB351}"/>
                </a:ext>
              </a:extLst>
            </p:cNvPr>
            <p:cNvSpPr txBox="1"/>
            <p:nvPr/>
          </p:nvSpPr>
          <p:spPr>
            <a:xfrm>
              <a:off x="1531443" y="2883504"/>
              <a:ext cx="18823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GB" sz="1600" dirty="0"/>
                <a:t>Solvent banks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GB" sz="1600" dirty="0"/>
                <a:t>Sufficient collateral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1600" dirty="0"/>
                <a:t>Banks or groups of banks relevant for financial system stability</a:t>
              </a:r>
              <a:endParaRPr lang="en-GB" sz="1600" dirty="0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E6A0865-0004-3E6E-96B1-5493B5C15182}"/>
              </a:ext>
            </a:extLst>
          </p:cNvPr>
          <p:cNvSpPr/>
          <p:nvPr/>
        </p:nvSpPr>
        <p:spPr>
          <a:xfrm>
            <a:off x="554559" y="1269554"/>
            <a:ext cx="3024336" cy="50405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FCC0BD-302A-F83F-5E31-BF2D1A853010}"/>
              </a:ext>
            </a:extLst>
          </p:cNvPr>
          <p:cNvSpPr txBox="1"/>
          <p:nvPr/>
        </p:nvSpPr>
        <p:spPr>
          <a:xfrm>
            <a:off x="1727530" y="953484"/>
            <a:ext cx="183634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2843375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D05923-8976-4B11-B600-23293C4A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333375"/>
            <a:ext cx="11855300" cy="1062038"/>
          </a:xfrm>
        </p:spPr>
        <p:txBody>
          <a:bodyPr/>
          <a:lstStyle/>
          <a:p>
            <a:r>
              <a:rPr lang="en-GB" dirty="0"/>
              <a:t>The Extended Liquidity Facility (ELF): conditions and design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CED26-9F2F-4ADD-91D8-25D282901C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C3B90-6D09-426A-A1CE-4757E383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D9717-87D5-4B5C-96EC-3F304468B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B0D69B-3AEA-F9C5-7161-1A3386E61547}"/>
              </a:ext>
            </a:extLst>
          </p:cNvPr>
          <p:cNvGrpSpPr/>
          <p:nvPr/>
        </p:nvGrpSpPr>
        <p:grpSpPr>
          <a:xfrm>
            <a:off x="770583" y="1973502"/>
            <a:ext cx="2539929" cy="4120588"/>
            <a:chOff x="1202631" y="1469446"/>
            <a:chExt cx="2539929" cy="41205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25B245-AC92-9201-224D-64A974E0F669}"/>
                </a:ext>
              </a:extLst>
            </p:cNvPr>
            <p:cNvSpPr/>
            <p:nvPr/>
          </p:nvSpPr>
          <p:spPr>
            <a:xfrm>
              <a:off x="1202631" y="1845618"/>
              <a:ext cx="2539929" cy="3744416"/>
            </a:xfrm>
            <a:prstGeom prst="roundRect">
              <a:avLst>
                <a:gd name="adj" fmla="val 19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D8324C0-62DD-7527-C94A-0A7F907599EB}"/>
                </a:ext>
              </a:extLst>
            </p:cNvPr>
            <p:cNvGrpSpPr/>
            <p:nvPr/>
          </p:nvGrpSpPr>
          <p:grpSpPr>
            <a:xfrm>
              <a:off x="1716511" y="1469446"/>
              <a:ext cx="1512168" cy="512429"/>
              <a:chOff x="1699981" y="1053530"/>
              <a:chExt cx="1512168" cy="51242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61F4E39-465C-063F-0931-9F99ADDBD106}"/>
                  </a:ext>
                </a:extLst>
              </p:cNvPr>
              <p:cNvSpPr/>
              <p:nvPr/>
            </p:nvSpPr>
            <p:spPr>
              <a:xfrm>
                <a:off x="1699981" y="1214690"/>
                <a:ext cx="1512168" cy="351269"/>
              </a:xfrm>
              <a:prstGeom prst="roundRect">
                <a:avLst>
                  <a:gd name="adj" fmla="val 3564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73F38D0-7A24-BF82-E835-0DE6C898E60B}"/>
                  </a:ext>
                </a:extLst>
              </p:cNvPr>
              <p:cNvSpPr/>
              <p:nvPr/>
            </p:nvSpPr>
            <p:spPr>
              <a:xfrm>
                <a:off x="2013260" y="1053530"/>
                <a:ext cx="885611" cy="23215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001BD38-8146-3DF6-4A58-F414C57834B3}"/>
                  </a:ext>
                </a:extLst>
              </p:cNvPr>
              <p:cNvSpPr/>
              <p:nvPr/>
            </p:nvSpPr>
            <p:spPr>
              <a:xfrm>
                <a:off x="2339987" y="1204215"/>
                <a:ext cx="232156" cy="2321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A56CE2-15F1-D649-29C6-FBF93C388171}"/>
                </a:ext>
              </a:extLst>
            </p:cNvPr>
            <p:cNvSpPr txBox="1"/>
            <p:nvPr/>
          </p:nvSpPr>
          <p:spPr>
            <a:xfrm>
              <a:off x="1531443" y="2302899"/>
              <a:ext cx="1882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ELF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3EE079-98BB-A779-24D7-B09AAE2C8CD6}"/>
                </a:ext>
              </a:extLst>
            </p:cNvPr>
            <p:cNvSpPr txBox="1"/>
            <p:nvPr/>
          </p:nvSpPr>
          <p:spPr>
            <a:xfrm>
              <a:off x="1531443" y="2883504"/>
              <a:ext cx="1882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GB" sz="1600" dirty="0"/>
                <a:t>Solvent banks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GB" sz="1600" dirty="0"/>
                <a:t>Sufficient collateral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D0702B-E9C7-6AA3-ED22-05F3524C1B96}"/>
              </a:ext>
            </a:extLst>
          </p:cNvPr>
          <p:cNvSpPr/>
          <p:nvPr/>
        </p:nvSpPr>
        <p:spPr>
          <a:xfrm>
            <a:off x="554559" y="1269554"/>
            <a:ext cx="3024336" cy="50405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8BE54-4D54-0B83-05C6-2EED8798A10B}"/>
              </a:ext>
            </a:extLst>
          </p:cNvPr>
          <p:cNvSpPr txBox="1"/>
          <p:nvPr/>
        </p:nvSpPr>
        <p:spPr>
          <a:xfrm>
            <a:off x="1727530" y="953484"/>
            <a:ext cx="1836343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Conditions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163470-0EE1-00E3-9863-4439C08966A6}"/>
              </a:ext>
            </a:extLst>
          </p:cNvPr>
          <p:cNvSpPr/>
          <p:nvPr/>
        </p:nvSpPr>
        <p:spPr>
          <a:xfrm>
            <a:off x="3852502" y="1269554"/>
            <a:ext cx="7863297" cy="50405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7D1762-218A-6D1F-15CD-AFD06183B193}"/>
              </a:ext>
            </a:extLst>
          </p:cNvPr>
          <p:cNvSpPr txBox="1"/>
          <p:nvPr/>
        </p:nvSpPr>
        <p:spPr>
          <a:xfrm>
            <a:off x="9627568" y="1028552"/>
            <a:ext cx="1944216" cy="613470"/>
          </a:xfrm>
          <a:prstGeom prst="roundRect">
            <a:avLst>
              <a:gd name="adj" fmla="val 4277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B6378-2E8D-CB8B-D63A-2AD8DE6B8440}"/>
              </a:ext>
            </a:extLst>
          </p:cNvPr>
          <p:cNvSpPr txBox="1"/>
          <p:nvPr/>
        </p:nvSpPr>
        <p:spPr>
          <a:xfrm>
            <a:off x="7653047" y="4400217"/>
            <a:ext cx="276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2"/>
                </a:solidFill>
              </a:rPr>
              <a:t>Predefined limit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7AE505-BA9A-2728-87FF-19D0A4AC7DBC}"/>
              </a:ext>
            </a:extLst>
          </p:cNvPr>
          <p:cNvSpPr/>
          <p:nvPr/>
        </p:nvSpPr>
        <p:spPr>
          <a:xfrm>
            <a:off x="5058439" y="4584883"/>
            <a:ext cx="1665658" cy="1509207"/>
          </a:xfrm>
          <a:prstGeom prst="roundRect">
            <a:avLst>
              <a:gd name="adj" fmla="val 2603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78593B-1308-1F7F-7D46-10D8B1926277}"/>
              </a:ext>
            </a:extLst>
          </p:cNvPr>
          <p:cNvSpPr/>
          <p:nvPr/>
        </p:nvSpPr>
        <p:spPr>
          <a:xfrm>
            <a:off x="5058439" y="2568660"/>
            <a:ext cx="1665658" cy="2016223"/>
          </a:xfrm>
          <a:prstGeom prst="roundRect">
            <a:avLst>
              <a:gd name="adj" fmla="val 32514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5E3836-A99F-5066-FAD0-F28A264A9CA3}"/>
              </a:ext>
            </a:extLst>
          </p:cNvPr>
          <p:cNvCxnSpPr>
            <a:cxnSpLocks/>
          </p:cNvCxnSpPr>
          <p:nvPr/>
        </p:nvCxnSpPr>
        <p:spPr>
          <a:xfrm>
            <a:off x="4606863" y="4584883"/>
            <a:ext cx="2860583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E7DE28D-C197-AAB3-145D-AF7301E9352F}"/>
              </a:ext>
            </a:extLst>
          </p:cNvPr>
          <p:cNvSpPr txBox="1"/>
          <p:nvPr/>
        </p:nvSpPr>
        <p:spPr>
          <a:xfrm>
            <a:off x="7653047" y="5154820"/>
            <a:ext cx="312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Simplified access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A9E56-D040-CCB1-360A-96236C2E4BB2}"/>
              </a:ext>
            </a:extLst>
          </p:cNvPr>
          <p:cNvSpPr txBox="1"/>
          <p:nvPr/>
        </p:nvSpPr>
        <p:spPr>
          <a:xfrm>
            <a:off x="7653046" y="2976607"/>
            <a:ext cx="4118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Process similar to ELA</a:t>
            </a:r>
            <a:br>
              <a:rPr lang="en-GB" sz="1800" dirty="0"/>
            </a:br>
            <a:r>
              <a:rPr lang="en-GB" sz="1800" dirty="0"/>
              <a:t>(solvency confirmation by FINMA, decision by SNB Governing Board)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DAD43-A70C-18F7-298F-648EC154C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328" y="1973502"/>
            <a:ext cx="650351" cy="6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2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Extended Liquidity Facility: motivation</a:t>
            </a:r>
            <a:endParaRPr lang="en-GB" strike="sngStrik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088B85-04B3-FA63-7EB6-E5E046EC2619}"/>
              </a:ext>
            </a:extLst>
          </p:cNvPr>
          <p:cNvSpPr/>
          <p:nvPr/>
        </p:nvSpPr>
        <p:spPr>
          <a:xfrm>
            <a:off x="3534103" y="5699192"/>
            <a:ext cx="5112568" cy="21595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012280-799D-45AA-FCD4-CD89F5DCD3D3}"/>
              </a:ext>
            </a:extLst>
          </p:cNvPr>
          <p:cNvSpPr/>
          <p:nvPr/>
        </p:nvSpPr>
        <p:spPr>
          <a:xfrm>
            <a:off x="4465183" y="5420545"/>
            <a:ext cx="3250409" cy="28564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D8A330-3825-EAF1-1AF7-05D5DD13FE23}"/>
              </a:ext>
            </a:extLst>
          </p:cNvPr>
          <p:cNvSpPr/>
          <p:nvPr/>
        </p:nvSpPr>
        <p:spPr>
          <a:xfrm>
            <a:off x="5875027" y="2179983"/>
            <a:ext cx="430721" cy="344705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423C4A-5C3C-28CE-86D5-29F33A558C0F}"/>
              </a:ext>
            </a:extLst>
          </p:cNvPr>
          <p:cNvSpPr/>
          <p:nvPr/>
        </p:nvSpPr>
        <p:spPr>
          <a:xfrm>
            <a:off x="5711991" y="2408830"/>
            <a:ext cx="756793" cy="7567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060B0E-000D-36A0-8CA7-D0C46E3490E9}"/>
              </a:ext>
            </a:extLst>
          </p:cNvPr>
          <p:cNvSpPr/>
          <p:nvPr/>
        </p:nvSpPr>
        <p:spPr>
          <a:xfrm>
            <a:off x="1029603" y="2717250"/>
            <a:ext cx="10153128" cy="127146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DA4167-5D7E-568E-890D-44DB9FE3FE1B}"/>
              </a:ext>
            </a:extLst>
          </p:cNvPr>
          <p:cNvSpPr/>
          <p:nvPr/>
        </p:nvSpPr>
        <p:spPr>
          <a:xfrm>
            <a:off x="1401364" y="2493690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BB8D8C-C065-6D04-44B4-7E1521985B3E}"/>
              </a:ext>
            </a:extLst>
          </p:cNvPr>
          <p:cNvCxnSpPr>
            <a:cxnSpLocks/>
          </p:cNvCxnSpPr>
          <p:nvPr/>
        </p:nvCxnSpPr>
        <p:spPr>
          <a:xfrm flipH="1" flipV="1">
            <a:off x="1664673" y="2784267"/>
            <a:ext cx="1127689" cy="2390534"/>
          </a:xfrm>
          <a:prstGeom prst="line">
            <a:avLst/>
          </a:prstGeom>
          <a:ln w="317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485D23-1E68-84A9-F898-62F34AC44BBC}"/>
              </a:ext>
            </a:extLst>
          </p:cNvPr>
          <p:cNvCxnSpPr/>
          <p:nvPr/>
        </p:nvCxnSpPr>
        <p:spPr>
          <a:xfrm>
            <a:off x="320960" y="5173378"/>
            <a:ext cx="2736304" cy="0"/>
          </a:xfrm>
          <a:prstGeom prst="line">
            <a:avLst/>
          </a:prstGeom>
          <a:ln w="104775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AD80FB-0CED-9558-6F45-BF0F825DBCE6}"/>
              </a:ext>
            </a:extLst>
          </p:cNvPr>
          <p:cNvSpPr/>
          <p:nvPr/>
        </p:nvSpPr>
        <p:spPr>
          <a:xfrm>
            <a:off x="642840" y="3789835"/>
            <a:ext cx="1919329" cy="1310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Ease of access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996727-9212-CFA7-39B1-87D58D182084}"/>
              </a:ext>
            </a:extLst>
          </p:cNvPr>
          <p:cNvCxnSpPr/>
          <p:nvPr/>
        </p:nvCxnSpPr>
        <p:spPr>
          <a:xfrm flipH="1">
            <a:off x="536984" y="2782844"/>
            <a:ext cx="1127689" cy="2390534"/>
          </a:xfrm>
          <a:prstGeom prst="line">
            <a:avLst/>
          </a:prstGeom>
          <a:ln w="317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789952E-A357-0C78-F860-1DE01789AD46}"/>
              </a:ext>
            </a:extLst>
          </p:cNvPr>
          <p:cNvSpPr/>
          <p:nvPr/>
        </p:nvSpPr>
        <p:spPr>
          <a:xfrm>
            <a:off x="10203915" y="2493690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E2959D-EA2F-BD5D-8F11-92D9EEF424E1}"/>
              </a:ext>
            </a:extLst>
          </p:cNvPr>
          <p:cNvCxnSpPr/>
          <p:nvPr/>
        </p:nvCxnSpPr>
        <p:spPr>
          <a:xfrm>
            <a:off x="9123511" y="5173378"/>
            <a:ext cx="2736304" cy="0"/>
          </a:xfrm>
          <a:prstGeom prst="line">
            <a:avLst/>
          </a:prstGeom>
          <a:ln w="104775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033E40-9FC6-8DBD-C393-B6DA9D59DFD0}"/>
              </a:ext>
            </a:extLst>
          </p:cNvPr>
          <p:cNvCxnSpPr/>
          <p:nvPr/>
        </p:nvCxnSpPr>
        <p:spPr>
          <a:xfrm flipH="1">
            <a:off x="9339535" y="2782844"/>
            <a:ext cx="1127689" cy="2390534"/>
          </a:xfrm>
          <a:prstGeom prst="line">
            <a:avLst/>
          </a:prstGeom>
          <a:ln w="317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4A09033-1C8E-8C2E-B3AE-974778946952}"/>
              </a:ext>
            </a:extLst>
          </p:cNvPr>
          <p:cNvSpPr/>
          <p:nvPr/>
        </p:nvSpPr>
        <p:spPr>
          <a:xfrm>
            <a:off x="9195519" y="3789835"/>
            <a:ext cx="2232248" cy="1310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Over-reliance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2E270E-91FF-740E-671F-181631BBB443}"/>
              </a:ext>
            </a:extLst>
          </p:cNvPr>
          <p:cNvCxnSpPr>
            <a:cxnSpLocks/>
          </p:cNvCxnSpPr>
          <p:nvPr/>
        </p:nvCxnSpPr>
        <p:spPr>
          <a:xfrm flipH="1" flipV="1">
            <a:off x="10467224" y="2784267"/>
            <a:ext cx="1127689" cy="2390534"/>
          </a:xfrm>
          <a:prstGeom prst="line">
            <a:avLst/>
          </a:prstGeom>
          <a:ln w="317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E2E4-D1C5-D3B2-B9FE-D359E46B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333375"/>
            <a:ext cx="11334750" cy="1062038"/>
          </a:xfrm>
        </p:spPr>
        <p:txBody>
          <a:bodyPr/>
          <a:lstStyle/>
          <a:p>
            <a:r>
              <a:rPr lang="en-GB" dirty="0"/>
              <a:t>The Extended Liquidity Facility: broad collateral framework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A92D0-58B1-6C1C-B13E-2A5A812C52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30C76-3386-54D9-B42A-1037BC6C3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482F-EF8E-1F14-FE8D-2DBFB3AE7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A5F0C-F044-CAAF-3921-4788ABF92A91}"/>
              </a:ext>
            </a:extLst>
          </p:cNvPr>
          <p:cNvSpPr txBox="1"/>
          <p:nvPr/>
        </p:nvSpPr>
        <p:spPr>
          <a:xfrm>
            <a:off x="2267876" y="462663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Residential properties</a:t>
            </a:r>
          </a:p>
          <a:p>
            <a:pPr algn="ctr"/>
            <a:r>
              <a:rPr lang="en-GB" sz="2000" dirty="0"/>
              <a:t>Commercial properties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0FEA78-576B-B664-A66B-4F149200A3A7}"/>
              </a:ext>
            </a:extLst>
          </p:cNvPr>
          <p:cNvSpPr/>
          <p:nvPr/>
        </p:nvSpPr>
        <p:spPr>
          <a:xfrm>
            <a:off x="2672767" y="2693573"/>
            <a:ext cx="2430578" cy="1141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2C4E6-BEDC-D2F0-BB25-1D5A3727C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7" y="2849331"/>
            <a:ext cx="812698" cy="81269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7F34132-058A-A411-6793-1D0C9130B5B9}"/>
              </a:ext>
            </a:extLst>
          </p:cNvPr>
          <p:cNvSpPr/>
          <p:nvPr/>
        </p:nvSpPr>
        <p:spPr>
          <a:xfrm>
            <a:off x="2002269" y="4035302"/>
            <a:ext cx="3771575" cy="391519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Mortgages</a:t>
            </a:r>
            <a:r>
              <a:rPr lang="en-GB" sz="24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F17E4-0A1A-BD4D-080F-9EA6809BE2E3}"/>
              </a:ext>
            </a:extLst>
          </p:cNvPr>
          <p:cNvSpPr txBox="1"/>
          <p:nvPr/>
        </p:nvSpPr>
        <p:spPr>
          <a:xfrm>
            <a:off x="6553647" y="4626635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Bonds</a:t>
            </a:r>
          </a:p>
          <a:p>
            <a:pPr algn="ctr"/>
            <a:r>
              <a:rPr lang="en-GB" sz="2000" dirty="0"/>
              <a:t>Securitisations</a:t>
            </a:r>
          </a:p>
          <a:p>
            <a:pPr algn="ctr"/>
            <a:r>
              <a:rPr lang="en-GB" sz="2000" dirty="0"/>
              <a:t>Shares in various currencies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E91AC-625B-6D20-42CF-7853BCB4FE0F}"/>
              </a:ext>
            </a:extLst>
          </p:cNvPr>
          <p:cNvSpPr/>
          <p:nvPr/>
        </p:nvSpPr>
        <p:spPr>
          <a:xfrm>
            <a:off x="6958538" y="2693573"/>
            <a:ext cx="2430578" cy="1141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99FD33-943D-C688-035F-45F88A4778ED}"/>
              </a:ext>
            </a:extLst>
          </p:cNvPr>
          <p:cNvSpPr/>
          <p:nvPr/>
        </p:nvSpPr>
        <p:spPr>
          <a:xfrm>
            <a:off x="6288040" y="4035302"/>
            <a:ext cx="3771575" cy="391519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Securities</a:t>
            </a:r>
            <a:endParaRPr lang="en-GB" sz="24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E247AE-135D-88C1-B4A7-CDCB065FECEB}"/>
              </a:ext>
            </a:extLst>
          </p:cNvPr>
          <p:cNvSpPr/>
          <p:nvPr/>
        </p:nvSpPr>
        <p:spPr>
          <a:xfrm>
            <a:off x="989806" y="1485577"/>
            <a:ext cx="10218738" cy="469375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F65AD-F2EE-37A6-429C-E90E2168FF28}"/>
              </a:ext>
            </a:extLst>
          </p:cNvPr>
          <p:cNvSpPr txBox="1"/>
          <p:nvPr/>
        </p:nvSpPr>
        <p:spPr>
          <a:xfrm>
            <a:off x="7467327" y="1169370"/>
            <a:ext cx="3385670" cy="613470"/>
          </a:xfrm>
          <a:prstGeom prst="roundRect">
            <a:avLst>
              <a:gd name="adj" fmla="val 4277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Eligible collateral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D3732A-A401-47BF-6766-D01317119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0511" y="2858181"/>
            <a:ext cx="806632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7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29.04.2025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The Extended Liquidity Facility  |  Antoine Martin  |  © Swiss National Bank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6CE02C-1F85-49B7-882D-939BD297648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A99C1-131B-2156-6292-D30EAC5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333375"/>
            <a:ext cx="11334750" cy="1062038"/>
          </a:xfrm>
        </p:spPr>
        <p:txBody>
          <a:bodyPr/>
          <a:lstStyle/>
          <a:p>
            <a:r>
              <a:rPr lang="en-GB" dirty="0"/>
              <a:t>Looking ahead: implementing the ELF and beyond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7FB4D7-0838-5D26-400A-59CB5630950E}"/>
              </a:ext>
            </a:extLst>
          </p:cNvPr>
          <p:cNvSpPr/>
          <p:nvPr/>
        </p:nvSpPr>
        <p:spPr>
          <a:xfrm>
            <a:off x="11710108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Today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C4D4BA-C3E5-FC70-9E97-D2F2612BAF48}"/>
              </a:ext>
            </a:extLst>
          </p:cNvPr>
          <p:cNvGrpSpPr/>
          <p:nvPr/>
        </p:nvGrpSpPr>
        <p:grpSpPr>
          <a:xfrm>
            <a:off x="12930264" y="2531568"/>
            <a:ext cx="215950" cy="2492661"/>
            <a:chOff x="1197650" y="2291439"/>
            <a:chExt cx="215950" cy="249266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570970-7101-03BB-A41E-1DB392E7C5D9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2291439"/>
              <a:ext cx="0" cy="2276711"/>
            </a:xfrm>
            <a:prstGeom prst="line">
              <a:avLst/>
            </a:prstGeom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A31D99-781D-1F42-7E5B-1EC880FA786F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0E6BDC2-76E5-7D93-13F9-E1ADB7CF5C56}"/>
              </a:ext>
            </a:extLst>
          </p:cNvPr>
          <p:cNvSpPr txBox="1"/>
          <p:nvPr/>
        </p:nvSpPr>
        <p:spPr>
          <a:xfrm>
            <a:off x="11525106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</a:rPr>
              <a:t>Introducing 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</a:rPr>
              <a:t>ELF and PSSF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022F66-9457-F987-E0AA-523FCD7F3850}"/>
              </a:ext>
            </a:extLst>
          </p:cNvPr>
          <p:cNvSpPr/>
          <p:nvPr/>
        </p:nvSpPr>
        <p:spPr>
          <a:xfrm>
            <a:off x="3375808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1906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A2230B-DAAA-2B4D-47CC-435AD5E936CF}"/>
              </a:ext>
            </a:extLst>
          </p:cNvPr>
          <p:cNvSpPr/>
          <p:nvPr/>
        </p:nvSpPr>
        <p:spPr>
          <a:xfrm>
            <a:off x="6156071" y="1787631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1990s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51F8FC-4ED6-D8E7-06E7-E16007105B27}"/>
              </a:ext>
            </a:extLst>
          </p:cNvPr>
          <p:cNvSpPr/>
          <p:nvPr/>
        </p:nvSpPr>
        <p:spPr>
          <a:xfrm>
            <a:off x="8936334" y="1787631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2003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C530C1-7F3D-1A46-39DB-31C99E5AEF74}"/>
              </a:ext>
            </a:extLst>
          </p:cNvPr>
          <p:cNvSpPr/>
          <p:nvPr/>
        </p:nvSpPr>
        <p:spPr>
          <a:xfrm>
            <a:off x="595545" y="1773610"/>
            <a:ext cx="2656265" cy="76689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1800s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BCC27B-2C88-7E9D-D747-47C6A716F1CE}"/>
              </a:ext>
            </a:extLst>
          </p:cNvPr>
          <p:cNvGrpSpPr/>
          <p:nvPr/>
        </p:nvGrpSpPr>
        <p:grpSpPr>
          <a:xfrm>
            <a:off x="4594137" y="2531826"/>
            <a:ext cx="215950" cy="1297577"/>
            <a:chOff x="1197650" y="3486523"/>
            <a:chExt cx="215950" cy="129757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0A2DD6-B330-EB9E-69C3-41534627BDB7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3486523"/>
              <a:ext cx="0" cy="1081627"/>
            </a:xfrm>
            <a:prstGeom prst="line">
              <a:avLst/>
            </a:prstGeom>
            <a:ln w="15875">
              <a:solidFill>
                <a:srgbClr val="08080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491759-5E82-E218-5B28-680690C08842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10FA6C-F3D5-DE69-E947-CBBF1B964BAB}"/>
              </a:ext>
            </a:extLst>
          </p:cNvPr>
          <p:cNvGrpSpPr/>
          <p:nvPr/>
        </p:nvGrpSpPr>
        <p:grpSpPr>
          <a:xfrm>
            <a:off x="1815701" y="2531568"/>
            <a:ext cx="215950" cy="2492661"/>
            <a:chOff x="1197650" y="2291439"/>
            <a:chExt cx="215950" cy="249266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93BB325-1B16-EB66-0DF9-7B6B71F5A432}"/>
                </a:ext>
              </a:extLst>
            </p:cNvPr>
            <p:cNvCxnSpPr>
              <a:cxnSpLocks/>
            </p:cNvCxnSpPr>
            <p:nvPr/>
          </p:nvCxnSpPr>
          <p:spPr>
            <a:xfrm>
              <a:off x="1305625" y="2291439"/>
              <a:ext cx="0" cy="2276711"/>
            </a:xfrm>
            <a:prstGeom prst="line">
              <a:avLst/>
            </a:prstGeom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2099AAE-6C4E-E9CA-363A-B8B002C4BCC5}"/>
                </a:ext>
              </a:extLst>
            </p:cNvPr>
            <p:cNvSpPr/>
            <p:nvPr/>
          </p:nvSpPr>
          <p:spPr>
            <a:xfrm>
              <a:off x="1197650" y="4568150"/>
              <a:ext cx="215950" cy="215950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DF9499-BFC5-D2DD-DCA7-E6BCB9D46AA7}"/>
              </a:ext>
            </a:extLst>
          </p:cNvPr>
          <p:cNvGrpSpPr/>
          <p:nvPr/>
        </p:nvGrpSpPr>
        <p:grpSpPr>
          <a:xfrm>
            <a:off x="10156491" y="2554526"/>
            <a:ext cx="215950" cy="1283556"/>
            <a:chOff x="9682546" y="2338254"/>
            <a:chExt cx="215950" cy="128355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B11A1F-E806-8A00-7083-C63F559E4074}"/>
                </a:ext>
              </a:extLst>
            </p:cNvPr>
            <p:cNvCxnSpPr>
              <a:cxnSpLocks/>
            </p:cNvCxnSpPr>
            <p:nvPr/>
          </p:nvCxnSpPr>
          <p:spPr>
            <a:xfrm>
              <a:off x="9790521" y="2338254"/>
              <a:ext cx="0" cy="1069939"/>
            </a:xfrm>
            <a:prstGeom prst="line">
              <a:avLst/>
            </a:prstGeom>
            <a:ln w="15875">
              <a:solidFill>
                <a:srgbClr val="08080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ED4A0A9-13EE-0730-000B-63878A863CF4}"/>
                </a:ext>
              </a:extLst>
            </p:cNvPr>
            <p:cNvSpPr/>
            <p:nvPr/>
          </p:nvSpPr>
          <p:spPr>
            <a:xfrm>
              <a:off x="9682546" y="3408193"/>
              <a:ext cx="215950" cy="21361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E416629-587B-C486-87A4-92886A281E74}"/>
              </a:ext>
            </a:extLst>
          </p:cNvPr>
          <p:cNvSpPr txBox="1"/>
          <p:nvPr/>
        </p:nvSpPr>
        <p:spPr>
          <a:xfrm>
            <a:off x="3233516" y="3846145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SNB founded with implicit LOLR role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EE3DCA-6CBC-67FC-75A4-12B395426605}"/>
              </a:ext>
            </a:extLst>
          </p:cNvPr>
          <p:cNvSpPr txBox="1"/>
          <p:nvPr/>
        </p:nvSpPr>
        <p:spPr>
          <a:xfrm>
            <a:off x="5972760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Shift towards </a:t>
            </a:r>
            <a:br>
              <a:rPr lang="en-GB" sz="2100" dirty="0"/>
            </a:br>
            <a:r>
              <a:rPr lang="en-GB" sz="2100" dirty="0"/>
              <a:t>‘constructive clarity’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832A75-D99F-33E9-E388-8508DA210425}"/>
              </a:ext>
            </a:extLst>
          </p:cNvPr>
          <p:cNvSpPr txBox="1"/>
          <p:nvPr/>
        </p:nvSpPr>
        <p:spPr>
          <a:xfrm>
            <a:off x="8772232" y="3846145"/>
            <a:ext cx="30155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Emergency Liquidity Assistance (ELA) framework introduced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E4A0DD0-88AB-E7B2-0841-41F3F7ACA25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7480548" y="2554526"/>
            <a:ext cx="3656" cy="2253753"/>
          </a:xfrm>
          <a:prstGeom prst="line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F218278-6B98-4909-0FFF-CE36E0FC7EB5}"/>
              </a:ext>
            </a:extLst>
          </p:cNvPr>
          <p:cNvSpPr/>
          <p:nvPr/>
        </p:nvSpPr>
        <p:spPr>
          <a:xfrm>
            <a:off x="7372573" y="4808279"/>
            <a:ext cx="215950" cy="215950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3D99E4-BE65-9A02-9ED5-DE900197FFE8}"/>
              </a:ext>
            </a:extLst>
          </p:cNvPr>
          <p:cNvSpPr txBox="1"/>
          <p:nvPr/>
        </p:nvSpPr>
        <p:spPr>
          <a:xfrm>
            <a:off x="410543" y="5052090"/>
            <a:ext cx="30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LOLR theory </a:t>
            </a:r>
            <a:br>
              <a:rPr lang="en-GB" sz="2100" dirty="0"/>
            </a:br>
            <a:r>
              <a:rPr lang="en-GB" sz="2100" dirty="0"/>
              <a:t>(Thornton, Bagehot)</a:t>
            </a:r>
          </a:p>
        </p:txBody>
      </p:sp>
    </p:spTree>
    <p:extLst>
      <p:ext uri="{BB962C8B-B14F-4D97-AF65-F5344CB8AC3E}">
        <p14:creationId xmlns:p14="http://schemas.microsoft.com/office/powerpoint/2010/main" val="311620878"/>
      </p:ext>
    </p:extLst>
  </p:cSld>
  <p:clrMapOvr>
    <a:masterClrMapping/>
  </p:clrMapOvr>
</p:sld>
</file>

<file path=ppt/theme/theme1.xml><?xml version="1.0" encoding="utf-8"?>
<a:theme xmlns:a="http://schemas.openxmlformats.org/drawingml/2006/main" name="16_9_E">
  <a:themeElements>
    <a:clrScheme name="SNB Farben">
      <a:dk1>
        <a:srgbClr val="080808"/>
      </a:dk1>
      <a:lt1>
        <a:srgbClr val="FFFFFF"/>
      </a:lt1>
      <a:dk2>
        <a:srgbClr val="492B28"/>
      </a:dk2>
      <a:lt2>
        <a:srgbClr val="3E5570"/>
      </a:lt2>
      <a:accent1>
        <a:srgbClr val="7CA3C6"/>
      </a:accent1>
      <a:accent2>
        <a:srgbClr val="94282F"/>
      </a:accent2>
      <a:accent3>
        <a:srgbClr val="F7A600"/>
      </a:accent3>
      <a:accent4>
        <a:srgbClr val="8EBC53"/>
      </a:accent4>
      <a:accent5>
        <a:srgbClr val="3B5350"/>
      </a:accent5>
      <a:accent6>
        <a:srgbClr val="CAE7EA"/>
      </a:accent6>
      <a:hlink>
        <a:srgbClr val="F7A600"/>
      </a:hlink>
      <a:folHlink>
        <a:srgbClr val="F7A600"/>
      </a:folHlink>
    </a:clrScheme>
    <a:fontScheme name="SNB Schriftarten Rich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 Presentation 16-9.potx [Schreibgeschützt]" id="{BF6661D5-8275-44BC-8167-A482D0844B9B}" vid="{06DCE2FE-3BE0-47F5-A13E-70CDD97DE156}"/>
    </a:ext>
  </a:extLst>
</a:theme>
</file>

<file path=ppt/theme/theme2.xml><?xml version="1.0" encoding="utf-8"?>
<a:theme xmlns:a="http://schemas.openxmlformats.org/drawingml/2006/main" name="Larissa">
  <a:themeElements>
    <a:clrScheme name="SNB Farben">
      <a:dk1>
        <a:srgbClr val="080808"/>
      </a:dk1>
      <a:lt1>
        <a:srgbClr val="FFFFFF"/>
      </a:lt1>
      <a:dk2>
        <a:srgbClr val="492B28"/>
      </a:dk2>
      <a:lt2>
        <a:srgbClr val="3E5570"/>
      </a:lt2>
      <a:accent1>
        <a:srgbClr val="7CA3C6"/>
      </a:accent1>
      <a:accent2>
        <a:srgbClr val="94282F"/>
      </a:accent2>
      <a:accent3>
        <a:srgbClr val="F7A600"/>
      </a:accent3>
      <a:accent4>
        <a:srgbClr val="8EBC53"/>
      </a:accent4>
      <a:accent5>
        <a:srgbClr val="3B5350"/>
      </a:accent5>
      <a:accent6>
        <a:srgbClr val="CAE7EA"/>
      </a:accent6>
      <a:hlink>
        <a:srgbClr val="F7A600"/>
      </a:hlink>
      <a:folHlink>
        <a:srgbClr val="F7A600"/>
      </a:folHlink>
    </a:clrScheme>
    <a:fontScheme name="SNB Schriftarten Rich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NB Farben">
      <a:dk1>
        <a:srgbClr val="080808"/>
      </a:dk1>
      <a:lt1>
        <a:srgbClr val="FFFFFF"/>
      </a:lt1>
      <a:dk2>
        <a:srgbClr val="492B28"/>
      </a:dk2>
      <a:lt2>
        <a:srgbClr val="3E5570"/>
      </a:lt2>
      <a:accent1>
        <a:srgbClr val="7CA3C6"/>
      </a:accent1>
      <a:accent2>
        <a:srgbClr val="94282F"/>
      </a:accent2>
      <a:accent3>
        <a:srgbClr val="F7A600"/>
      </a:accent3>
      <a:accent4>
        <a:srgbClr val="8EBC53"/>
      </a:accent4>
      <a:accent5>
        <a:srgbClr val="3B5350"/>
      </a:accent5>
      <a:accent6>
        <a:srgbClr val="CAE7EA"/>
      </a:accent6>
      <a:hlink>
        <a:srgbClr val="F7A600"/>
      </a:hlink>
      <a:folHlink>
        <a:srgbClr val="F7A600"/>
      </a:folHlink>
    </a:clrScheme>
    <a:fontScheme name="SNB Schriftarten Rich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 Presentation 16-9</Template>
  <TotalTime>0</TotalTime>
  <Words>787</Words>
  <Application>Microsoft Macintosh PowerPoint</Application>
  <PresentationFormat>Personnalisé</PresentationFormat>
  <Paragraphs>189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Montserrat</vt:lpstr>
      <vt:lpstr>Symbol</vt:lpstr>
      <vt:lpstr>Times New Roman</vt:lpstr>
      <vt:lpstr>Wingdings</vt:lpstr>
      <vt:lpstr>16_9_E</vt:lpstr>
      <vt:lpstr>The Extended Liquidity Facility (ELF):  the next step in the SNB’s liquidity support to banks</vt:lpstr>
      <vt:lpstr>Présentation PowerPoint</vt:lpstr>
      <vt:lpstr>The evolution of the SNB’s role as lender of last resort (LOLR)</vt:lpstr>
      <vt:lpstr>Emergency Liquidity Assistance (ELA) framework</vt:lpstr>
      <vt:lpstr>Emergency Liquidity Assistance (ELA) framework</vt:lpstr>
      <vt:lpstr>The Extended Liquidity Facility (ELF): conditions and design</vt:lpstr>
      <vt:lpstr>The Extended Liquidity Facility: motivation</vt:lpstr>
      <vt:lpstr>The Extended Liquidity Facility: broad collateral framework</vt:lpstr>
      <vt:lpstr>Looking ahead: implementing the ELF and beyond</vt:lpstr>
      <vt:lpstr>Looking ahead: implementing the ELF and beyond</vt:lpstr>
      <vt:lpstr>Strengthening banks’ resilience to liquidity risks</vt:lpstr>
      <vt:lpstr>Strengthening banks’ resilience to liquidity risks</vt:lpstr>
      <vt:lpstr>Strengthening banks’ resilience to liquidity risks</vt:lpstr>
      <vt:lpstr>Strengthening banks’ resilience to liquidity risks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Extended Liquidity Facility (ELF):  the next step in the SNB’s liquidity support to banks</dc:title>
  <dc:creator>Gföhler Benjamin</dc:creator>
  <cp:lastModifiedBy>Utilisateur Microsoft Office</cp:lastModifiedBy>
  <cp:revision>103</cp:revision>
  <dcterms:created xsi:type="dcterms:W3CDTF">2025-04-03T13:03:29Z</dcterms:created>
  <dcterms:modified xsi:type="dcterms:W3CDTF">2025-04-29T10:18:47Z</dcterms:modified>
</cp:coreProperties>
</file>