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20"/>
  </p:notesMasterIdLst>
  <p:sldIdLst>
    <p:sldId id="257" r:id="rId2"/>
    <p:sldId id="258" r:id="rId3"/>
    <p:sldId id="260" r:id="rId4"/>
    <p:sldId id="262" r:id="rId5"/>
    <p:sldId id="289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6" r:id="rId18"/>
    <p:sldId id="27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2"/>
    <p:restoredTop sz="94590"/>
  </p:normalViewPr>
  <p:slideViewPr>
    <p:cSldViewPr snapToGrid="0" snapToObjects="1">
      <p:cViewPr varScale="1">
        <p:scale>
          <a:sx n="99" d="100"/>
          <a:sy n="99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C4538-C9A8-B74B-AF25-FFC411651B94}" type="datetimeFigureOut">
              <a:rPr lang="en-US" smtClean="0"/>
              <a:t>12/2/19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C857F-6171-B444-A836-909863B7ABA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5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3C3A0-8EFE-3B4D-B1F2-95CECBFCEC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49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3C3A0-8EFE-3B4D-B1F2-95CECBFCEC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3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3C3A0-8EFE-3B4D-B1F2-95CECBFCEC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41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3C3A0-8EFE-3B4D-B1F2-95CECBFCECD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54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3C3A0-8EFE-3B4D-B1F2-95CECBFCECD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30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560A4E-16CA-1F43-BF6B-17EB2A805486}" type="datetimeFigureOut">
              <a:rPr lang="en-US" smtClean="0"/>
              <a:t>12/2/19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D4FF1E5-0120-1247-A8AF-F1F2EBA9BDCA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9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omie.gouv.fr/files/files/2019/ENG-synthese-ra-crypto-monnaies-180705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1506342"/>
            <a:ext cx="9144000" cy="2387600"/>
          </a:xfrm>
        </p:spPr>
        <p:txBody>
          <a:bodyPr/>
          <a:lstStyle/>
          <a:p>
            <a:r>
              <a:rPr lang="en-US" dirty="0"/>
              <a:t>the digitalization of money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Jean-Pierre Landau </a:t>
            </a:r>
            <a:r>
              <a:rPr lang="mr-IN" dirty="0"/>
              <a:t>–</a:t>
            </a:r>
            <a:r>
              <a:rPr lang="en-US" dirty="0"/>
              <a:t> November 2019</a:t>
            </a:r>
          </a:p>
        </p:txBody>
      </p:sp>
    </p:spTree>
    <p:extLst>
      <p:ext uri="{BB962C8B-B14F-4D97-AF65-F5344CB8AC3E}">
        <p14:creationId xmlns:p14="http://schemas.microsoft.com/office/powerpoint/2010/main" val="396614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689547" y="1768839"/>
            <a:ext cx="10284227" cy="4210208"/>
            <a:chOff x="719527" y="1364105"/>
            <a:chExt cx="10284227" cy="4210208"/>
          </a:xfrm>
        </p:grpSpPr>
        <p:sp>
          <p:nvSpPr>
            <p:cNvPr id="2" name="Rounded Rectangle 1"/>
            <p:cNvSpPr/>
            <p:nvPr/>
          </p:nvSpPr>
          <p:spPr>
            <a:xfrm>
              <a:off x="4392118" y="1364105"/>
              <a:ext cx="2923082" cy="1603947"/>
            </a:xfrm>
            <a:prstGeom prst="roundRect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81665" y="1842912"/>
              <a:ext cx="22335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BANK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8680279" y="1544862"/>
              <a:ext cx="2323475" cy="1394086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dirty="0"/>
                <a:t>customer</a:t>
              </a:r>
            </a:p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19527" y="1573966"/>
              <a:ext cx="2323475" cy="1394086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dirty="0"/>
                <a:t>customer</a:t>
              </a:r>
            </a:p>
            <a:p>
              <a:pPr algn="ctr"/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615783" y="4420069"/>
              <a:ext cx="2908092" cy="1154243"/>
              <a:chOff x="2323475" y="4032354"/>
              <a:chExt cx="2908092" cy="1154243"/>
            </a:xfrm>
          </p:grpSpPr>
          <p:sp>
            <p:nvSpPr>
              <p:cNvPr id="3" name="Rounded Rectangle 2"/>
              <p:cNvSpPr/>
              <p:nvPr/>
            </p:nvSpPr>
            <p:spPr>
              <a:xfrm>
                <a:off x="2323475" y="4032354"/>
                <a:ext cx="2203555" cy="1154243"/>
              </a:xfrm>
              <a:prstGeom prst="roundRect">
                <a:avLst/>
              </a:prstGeom>
              <a:ln w="381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720713" y="4335371"/>
                <a:ext cx="251085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/>
                  <a:t>payments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932947" y="4420070"/>
              <a:ext cx="2848133" cy="1154243"/>
              <a:chOff x="4744386" y="5398955"/>
              <a:chExt cx="2848133" cy="115424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4744386" y="5398955"/>
                <a:ext cx="2203555" cy="1154243"/>
              </a:xfrm>
              <a:prstGeom prst="roundRect">
                <a:avLst/>
              </a:prstGeom>
              <a:ln w="381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081665" y="5508431"/>
                <a:ext cx="251085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/>
                  <a:t>other </a:t>
                </a:r>
              </a:p>
              <a:p>
                <a:r>
                  <a:rPr lang="en-US" sz="2800" b="1" i="1" dirty="0"/>
                  <a:t>services</a:t>
                </a:r>
              </a:p>
            </p:txBody>
          </p:sp>
        </p:grpSp>
        <p:sp>
          <p:nvSpPr>
            <p:cNvPr id="17" name="Left-Right Arrow 16"/>
            <p:cNvSpPr/>
            <p:nvPr/>
          </p:nvSpPr>
          <p:spPr>
            <a:xfrm>
              <a:off x="3087972" y="2049582"/>
              <a:ext cx="1216152" cy="484632"/>
            </a:xfrm>
            <a:prstGeom prst="leftRightArrow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Left-Right Arrow 17"/>
            <p:cNvSpPr/>
            <p:nvPr/>
          </p:nvSpPr>
          <p:spPr>
            <a:xfrm>
              <a:off x="7464127" y="2049582"/>
              <a:ext cx="1216152" cy="484632"/>
            </a:xfrm>
            <a:prstGeom prst="leftRightArrow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>
              <a:off x="4392118" y="3132944"/>
              <a:ext cx="427220" cy="119646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6932947" y="3132944"/>
              <a:ext cx="531180" cy="119646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67258" y="240504"/>
            <a:ext cx="11602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/>
              <a:t>From bank centric</a:t>
            </a:r>
            <a:r>
              <a:rPr lang="mr-IN" dirty="0"/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27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79488" y="2218544"/>
            <a:ext cx="10284227" cy="4210208"/>
            <a:chOff x="719527" y="1364105"/>
            <a:chExt cx="10284227" cy="4210208"/>
          </a:xfrm>
        </p:grpSpPr>
        <p:sp>
          <p:nvSpPr>
            <p:cNvPr id="2" name="Rounded Rectangle 1"/>
            <p:cNvSpPr/>
            <p:nvPr/>
          </p:nvSpPr>
          <p:spPr>
            <a:xfrm>
              <a:off x="4392118" y="1364105"/>
              <a:ext cx="2923082" cy="1603947"/>
            </a:xfrm>
            <a:prstGeom prst="roundRect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665688" y="1499891"/>
              <a:ext cx="237594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/>
                <a:t>PAYMENT PLATFORM</a:t>
              </a:r>
              <a:endParaRPr lang="en-US" sz="3600" b="1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8680279" y="1544862"/>
              <a:ext cx="2323475" cy="1394086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dirty="0"/>
                <a:t>customer</a:t>
              </a:r>
            </a:p>
            <a:p>
              <a:pPr algn="ctr"/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719527" y="1573966"/>
              <a:ext cx="2323475" cy="1394086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b="1" dirty="0"/>
                <a:t>customer</a:t>
              </a:r>
            </a:p>
            <a:p>
              <a:pPr algn="ctr"/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615783" y="4420069"/>
              <a:ext cx="2908092" cy="1154243"/>
              <a:chOff x="2323475" y="4032354"/>
              <a:chExt cx="2908092" cy="1154243"/>
            </a:xfrm>
          </p:grpSpPr>
          <p:sp>
            <p:nvSpPr>
              <p:cNvPr id="3" name="Rounded Rectangle 2"/>
              <p:cNvSpPr/>
              <p:nvPr/>
            </p:nvSpPr>
            <p:spPr>
              <a:xfrm>
                <a:off x="2323475" y="4032354"/>
                <a:ext cx="2203555" cy="1154243"/>
              </a:xfrm>
              <a:prstGeom prst="roundRect">
                <a:avLst/>
              </a:prstGeom>
              <a:ln w="381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720713" y="4335371"/>
                <a:ext cx="251085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/>
                  <a:t>BANK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932947" y="4420070"/>
              <a:ext cx="2203556" cy="1154243"/>
              <a:chOff x="4744386" y="5398955"/>
              <a:chExt cx="2203556" cy="115424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4744386" y="5398955"/>
                <a:ext cx="2203555" cy="1154243"/>
              </a:xfrm>
              <a:prstGeom prst="roundRect">
                <a:avLst/>
              </a:prstGeom>
              <a:ln w="381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853070" y="5508431"/>
                <a:ext cx="209487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/>
                  <a:t>Asset Management</a:t>
                </a:r>
              </a:p>
            </p:txBody>
          </p:sp>
        </p:grpSp>
        <p:sp>
          <p:nvSpPr>
            <p:cNvPr id="17" name="Left-Right Arrow 16"/>
            <p:cNvSpPr/>
            <p:nvPr/>
          </p:nvSpPr>
          <p:spPr>
            <a:xfrm>
              <a:off x="3087972" y="2049582"/>
              <a:ext cx="1216152" cy="484632"/>
            </a:xfrm>
            <a:prstGeom prst="leftRightArrow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Left-Right Arrow 17"/>
            <p:cNvSpPr/>
            <p:nvPr/>
          </p:nvSpPr>
          <p:spPr>
            <a:xfrm>
              <a:off x="7464127" y="2049582"/>
              <a:ext cx="1216152" cy="484632"/>
            </a:xfrm>
            <a:prstGeom prst="leftRightArrow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>
              <a:off x="4392118" y="3132944"/>
              <a:ext cx="427220" cy="119646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6932947" y="3132944"/>
              <a:ext cx="531180" cy="119646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539646" y="434715"/>
            <a:ext cx="5651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3600" b="1" i="1" dirty="0"/>
              <a:t>…</a:t>
            </a:r>
            <a:r>
              <a:rPr lang="fr-FR" sz="3600" b="1" i="1" dirty="0"/>
              <a:t>.</a:t>
            </a:r>
            <a:r>
              <a:rPr lang="en-US" sz="3600" b="1" i="1" dirty="0"/>
              <a:t>to payment centric</a:t>
            </a:r>
          </a:p>
        </p:txBody>
      </p:sp>
    </p:spTree>
    <p:extLst>
      <p:ext uri="{BB962C8B-B14F-4D97-AF65-F5344CB8AC3E}">
        <p14:creationId xmlns:p14="http://schemas.microsoft.com/office/powerpoint/2010/main" val="950883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95" y="-345026"/>
            <a:ext cx="10058400" cy="1450757"/>
          </a:xfrm>
        </p:spPr>
        <p:txBody>
          <a:bodyPr/>
          <a:lstStyle/>
          <a:p>
            <a:r>
              <a:rPr lang="en-US" dirty="0"/>
              <a:t> II. private digital currencies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7313"/>
            <a:ext cx="10515600" cy="531495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/>
              <a:t>  </a:t>
            </a:r>
            <a:r>
              <a:rPr lang="en-US" sz="2800" b="1" dirty="0"/>
              <a:t>digitalization helps private medium of exchange </a:t>
            </a:r>
          </a:p>
          <a:p>
            <a:pPr lvl="1"/>
            <a:r>
              <a:rPr lang="en-US" sz="2800" dirty="0"/>
              <a:t>network effects and immediate acceptability</a:t>
            </a:r>
          </a:p>
          <a:p>
            <a:pPr lvl="1"/>
            <a:r>
              <a:rPr lang="en-US" sz="2800" dirty="0"/>
              <a:t>switching costs are lower</a:t>
            </a:r>
          </a:p>
          <a:p>
            <a:pPr lvl="1"/>
            <a:r>
              <a:rPr lang="en-US" sz="2800" dirty="0"/>
              <a:t>over issuance trust and algorithms</a:t>
            </a:r>
          </a:p>
          <a:p>
            <a:pPr lvl="1"/>
            <a:endParaRPr lang="en-US" sz="2800" dirty="0"/>
          </a:p>
          <a:p>
            <a:pPr>
              <a:buFont typeface="Wingdings" charset="2"/>
              <a:buChar char="Ø"/>
            </a:pPr>
            <a:r>
              <a:rPr lang="en-US" sz="2800" b="1" dirty="0"/>
              <a:t>digitalization allows creation of new units of accounts</a:t>
            </a:r>
          </a:p>
          <a:p>
            <a:pPr lvl="1"/>
            <a:endParaRPr lang="en-US" sz="2800" b="1" dirty="0"/>
          </a:p>
          <a:p>
            <a:pPr>
              <a:buFont typeface="Wingdings" charset="2"/>
              <a:buChar char="Ø"/>
            </a:pPr>
            <a:r>
              <a:rPr lang="en-US" sz="2800" b="1" dirty="0"/>
              <a:t>  digitalization does not help private stores of values</a:t>
            </a:r>
          </a:p>
          <a:p>
            <a:pPr lvl="1"/>
            <a:r>
              <a:rPr lang="en-US" sz="2800" dirty="0"/>
              <a:t>demand driven by expectations and risk appetite</a:t>
            </a:r>
          </a:p>
          <a:p>
            <a:pPr lvl="1"/>
            <a:r>
              <a:rPr lang="en-US" sz="2800" dirty="0"/>
              <a:t>backing needed</a:t>
            </a:r>
          </a:p>
          <a:p>
            <a:pPr lvl="1"/>
            <a:r>
              <a:rPr lang="en-US" sz="2800" dirty="0"/>
              <a:t>difficult for a private issuer</a:t>
            </a:r>
          </a:p>
          <a:p>
            <a:pPr lvl="1"/>
            <a:r>
              <a:rPr lang="en-US" sz="2800" dirty="0"/>
              <a:t>the attraction of "stable coins"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82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6" y="-318307"/>
            <a:ext cx="10058400" cy="1450757"/>
          </a:xfrm>
        </p:spPr>
        <p:txBody>
          <a:bodyPr>
            <a:normAutofit/>
          </a:bodyPr>
          <a:lstStyle/>
          <a:p>
            <a:r>
              <a:rPr lang="en-US" sz="4000" dirty="0"/>
              <a:t>III. reshaping the International Monetary System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161"/>
            <a:ext cx="10515600" cy="4760913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/>
              <a:t>  </a:t>
            </a:r>
            <a:r>
              <a:rPr lang="en-US" sz="3600" dirty="0"/>
              <a:t>Digital Currency Areas</a:t>
            </a:r>
          </a:p>
          <a:p>
            <a:pPr lvl="1"/>
            <a:r>
              <a:rPr lang="en-US" sz="3600" dirty="0"/>
              <a:t>kept together by digital interconnectedness</a:t>
            </a:r>
          </a:p>
          <a:p>
            <a:pPr lvl="1"/>
            <a:r>
              <a:rPr lang="en-US" sz="3600" dirty="0"/>
              <a:t>use existing or new unit of account</a:t>
            </a:r>
          </a:p>
          <a:p>
            <a:pPr lvl="1"/>
            <a:r>
              <a:rPr lang="en-US" sz="3600" dirty="0"/>
              <a:t>cross border or domestic</a:t>
            </a:r>
          </a:p>
          <a:p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  Digital Dollarization</a:t>
            </a:r>
          </a:p>
          <a:p>
            <a:pPr lvl="1"/>
            <a:r>
              <a:rPr lang="en-US" sz="3600" dirty="0"/>
              <a:t>what is an international money : medium of exchange or store of value</a:t>
            </a:r>
          </a:p>
          <a:p>
            <a:pPr lvl="1"/>
            <a:r>
              <a:rPr lang="en-US" sz="3600" dirty="0"/>
              <a:t>if  the former, digitalization is a way to internationalization </a:t>
            </a:r>
          </a:p>
          <a:p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  New international  (synthetic) Digital Currencies 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31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431" y="-269905"/>
            <a:ext cx="10058400" cy="1450757"/>
          </a:xfrm>
        </p:spPr>
        <p:txBody>
          <a:bodyPr/>
          <a:lstStyle/>
          <a:p>
            <a:r>
              <a:rPr lang="en-US" dirty="0"/>
              <a:t>IV . public money and monetary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431" y="1888881"/>
            <a:ext cx="10058400" cy="5072062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pPr>
              <a:buFont typeface="Wingdings" charset="2"/>
              <a:buChar char="§"/>
            </a:pPr>
            <a:r>
              <a:rPr lang="en-US" sz="5800" dirty="0"/>
              <a:t>an old  concern :  will technology eliminate the need  and demand for  Central Bank money</a:t>
            </a:r>
          </a:p>
          <a:p>
            <a:pPr>
              <a:buFont typeface="Wingdings" charset="2"/>
              <a:buChar char="§"/>
            </a:pPr>
            <a:endParaRPr lang="en-US" sz="5800" dirty="0"/>
          </a:p>
          <a:p>
            <a:pPr>
              <a:buFont typeface="Wingdings" charset="2"/>
              <a:buChar char="§"/>
            </a:pPr>
            <a:r>
              <a:rPr lang="en-US" sz="5800" dirty="0"/>
              <a:t>  has been proved unfounded : Central Bank money in RTGS and as ultimate liquid and safe assets. Monetary policy conducted by interest on reserves</a:t>
            </a:r>
          </a:p>
          <a:p>
            <a:pPr>
              <a:buFont typeface="Wingdings" charset="2"/>
              <a:buChar char="§"/>
            </a:pPr>
            <a:endParaRPr lang="en-US" sz="5800" dirty="0"/>
          </a:p>
          <a:p>
            <a:pPr>
              <a:buFont typeface="Wingdings" charset="2"/>
              <a:buChar char="§"/>
            </a:pPr>
            <a:r>
              <a:rPr lang="en-US" sz="5800" dirty="0"/>
              <a:t>  more fundamental argument by Woodford : money defined as the liability of the  Central Bank  and Central bank controls its interest rate</a:t>
            </a:r>
          </a:p>
          <a:p>
            <a:pPr>
              <a:buFont typeface="Wingdings" charset="2"/>
              <a:buChar char="§"/>
            </a:pPr>
            <a:endParaRPr lang="en-US" sz="5800" dirty="0"/>
          </a:p>
          <a:p>
            <a:pPr>
              <a:buFont typeface="Wingdings" charset="2"/>
              <a:buChar char="§"/>
            </a:pPr>
            <a:r>
              <a:rPr lang="en-US" sz="5800" dirty="0"/>
              <a:t>  assumes that the Unit of Account is defined and accepted by the public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91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36" y="-239151"/>
            <a:ext cx="10058400" cy="1450757"/>
          </a:xfrm>
        </p:spPr>
        <p:txBody>
          <a:bodyPr/>
          <a:lstStyle/>
          <a:p>
            <a:r>
              <a:rPr lang="en-US" dirty="0"/>
              <a:t>the unit of account and </a:t>
            </a:r>
            <a:r>
              <a:rPr lang="en-US"/>
              <a:t>uniform 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36" y="1974972"/>
            <a:ext cx="10515600" cy="5720715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sz="2800" dirty="0"/>
              <a:t>the disappearance of cash, the only public money for  the general public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  a diversification in the forms of money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  a segmentation of monetary systems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  is there still a uniform currency ?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  what happens to the Unit of Account ?</a:t>
            </a:r>
          </a:p>
          <a:p>
            <a:pPr>
              <a:buFont typeface="Wingdings" charset="2"/>
              <a:buChar char="§"/>
            </a:pPr>
            <a:r>
              <a:rPr lang="en-US" sz="2800" dirty="0"/>
              <a:t>  authorities can act  (legal tender, paying taxes) but "financial repression" ?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87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4" y="-195714"/>
            <a:ext cx="10058400" cy="1450757"/>
          </a:xfrm>
        </p:spPr>
        <p:txBody>
          <a:bodyPr/>
          <a:lstStyle/>
          <a:p>
            <a:r>
              <a:rPr lang="en-US" dirty="0"/>
              <a:t>Digital Central Banks Currencies (CBDCs)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02" y="1845734"/>
            <a:ext cx="10677378" cy="4023360"/>
          </a:xfrm>
        </p:spPr>
        <p:txBody>
          <a:bodyPr>
            <a:normAutofit fontScale="70000" lnSpcReduction="20000"/>
          </a:bodyPr>
          <a:lstStyle/>
          <a:p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  two (in my view) accessory debates :</a:t>
            </a:r>
          </a:p>
          <a:p>
            <a:pPr lvl="1"/>
            <a:r>
              <a:rPr lang="en-US" sz="3600" dirty="0"/>
              <a:t>circumventing the zero lower bound</a:t>
            </a:r>
          </a:p>
          <a:p>
            <a:pPr lvl="1"/>
            <a:r>
              <a:rPr lang="en-US" sz="3600" dirty="0"/>
              <a:t>implications for financial stability</a:t>
            </a:r>
          </a:p>
          <a:p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  one essential argument :  keep Central Bank money in the hands of the general public. Preserve a "uniform currency" and the Unit of Account</a:t>
            </a:r>
          </a:p>
          <a:p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  CBDC in token form : e-cash, no interest, a complement and not substitute to bank deposits. The question of anonymity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7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5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383287"/>
            <a:ext cx="10058400" cy="1450757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4125"/>
            <a:ext cx="10515600" cy="483235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 err="1"/>
              <a:t>Brunnermeier</a:t>
            </a:r>
            <a:r>
              <a:rPr lang="en-US" dirty="0"/>
              <a:t>,  Markus K., Harold James and Jean-Pierre Landau : The Digitalization of Money  NBER Working Paper 26300 </a:t>
            </a:r>
            <a:r>
              <a:rPr lang="mr-IN" dirty="0"/>
              <a:t>–</a:t>
            </a:r>
            <a:r>
              <a:rPr lang="en-US" dirty="0"/>
              <a:t> September 2019</a:t>
            </a:r>
          </a:p>
          <a:p>
            <a:endParaRPr lang="en-US" dirty="0"/>
          </a:p>
          <a:p>
            <a:r>
              <a:rPr lang="en-US" dirty="0" err="1"/>
              <a:t>Brunnermeier</a:t>
            </a:r>
            <a:r>
              <a:rPr lang="en-US" dirty="0"/>
              <a:t>,  Markus K., Harold James and Jean-Pierre Landau : Digital Currency Areas . </a:t>
            </a:r>
            <a:r>
              <a:rPr lang="en-US" dirty="0" err="1"/>
              <a:t>Vox</a:t>
            </a:r>
            <a:r>
              <a:rPr lang="en-US" dirty="0"/>
              <a:t> EU, July 13, 2019</a:t>
            </a:r>
          </a:p>
          <a:p>
            <a:endParaRPr lang="en-US" dirty="0"/>
          </a:p>
          <a:p>
            <a:r>
              <a:rPr lang="en-US" dirty="0"/>
              <a:t>Landau, Jean-Pierre  with Alban </a:t>
            </a:r>
            <a:r>
              <a:rPr lang="en-US" dirty="0" err="1"/>
              <a:t>Genais</a:t>
            </a:r>
            <a:r>
              <a:rPr lang="en-US" dirty="0"/>
              <a:t>  : Digital Currencies - A report to the French Minister of Economy</a:t>
            </a:r>
          </a:p>
          <a:p>
            <a:pPr marL="457200" lvl="1" indent="0">
              <a:buNone/>
            </a:pPr>
            <a:r>
              <a:rPr lang="en-US" dirty="0">
                <a:hlinkClick r:id="rId3"/>
              </a:rPr>
              <a:t>https://www.economie.gouv.fr/files/files/2019/ENG-synthese-ra-crypto-monnaies-180705.pdf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Landau, Jean-Pierre : Private  and Public Digital Money  (forthcoming)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2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latin typeface="+mn-lt"/>
              </a:rPr>
              <a:t>John Oliver (American comedian – 2018)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978" y="1845734"/>
            <a:ext cx="10536702" cy="4023360"/>
          </a:xfrm>
        </p:spPr>
        <p:txBody>
          <a:bodyPr/>
          <a:lstStyle/>
          <a:p>
            <a:endParaRPr lang="en-US" noProof="0" dirty="0">
              <a:latin typeface="+mn-lt"/>
            </a:endParaRPr>
          </a:p>
          <a:p>
            <a:pPr marL="0" indent="0">
              <a:buNone/>
            </a:pPr>
            <a:endParaRPr lang="en-US" noProof="0" dirty="0">
              <a:latin typeface="+mn-lt"/>
            </a:endParaRPr>
          </a:p>
          <a:p>
            <a:pPr marL="0" indent="0">
              <a:buNone/>
            </a:pPr>
            <a:r>
              <a:rPr lang="en-US" sz="3600" i="1" dirty="0"/>
              <a:t>"C</a:t>
            </a:r>
            <a:r>
              <a:rPr lang="en-US" sz="3600" i="1" noProof="0" dirty="0" err="1"/>
              <a:t>rypto</a:t>
            </a:r>
            <a:r>
              <a:rPr lang="en-US" sz="3600" i="1" dirty="0"/>
              <a:t>- </a:t>
            </a:r>
            <a:r>
              <a:rPr lang="en-US" sz="3600" i="1" noProof="0" dirty="0"/>
              <a:t>currencies are</a:t>
            </a:r>
            <a:r>
              <a:rPr lang="en-US" sz="3600" i="1" dirty="0"/>
              <a:t> </a:t>
            </a:r>
            <a:r>
              <a:rPr lang="en-US" sz="3600" i="1" noProof="0" dirty="0"/>
              <a:t>everything you don't understand about money combined with everything you don't understand about computers"</a:t>
            </a:r>
          </a:p>
          <a:p>
            <a:endParaRPr lang="en-US" sz="3600" noProof="0" dirty="0"/>
          </a:p>
        </p:txBody>
      </p:sp>
    </p:spTree>
    <p:extLst>
      <p:ext uri="{BB962C8B-B14F-4D97-AF65-F5344CB8AC3E}">
        <p14:creationId xmlns:p14="http://schemas.microsoft.com/office/powerpoint/2010/main" val="16969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1" y="180780"/>
            <a:ext cx="10515600" cy="597535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endParaRPr lang="en-US" sz="2800" dirty="0"/>
          </a:p>
          <a:p>
            <a:pPr>
              <a:buFont typeface="Wingdings" charset="2"/>
              <a:buChar char="Ø"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sz="3600" dirty="0"/>
              <a:t>a wave of monetary innovations : crypto currencies, Libra</a:t>
            </a:r>
          </a:p>
          <a:p>
            <a:pPr>
              <a:buFont typeface="Wingdings" charset="2"/>
              <a:buChar char="Ø"/>
            </a:pPr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that go beyond improvements in payments. Sometimes, new currencies : medium of exchange, stores of value, unit of account</a:t>
            </a:r>
          </a:p>
          <a:p>
            <a:pPr>
              <a:buFont typeface="Wingdings" charset="2"/>
              <a:buChar char="Ø"/>
            </a:pPr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meet some of our aspirations : instant, peer to peer, cross border transactions</a:t>
            </a:r>
          </a:p>
          <a:p>
            <a:pPr>
              <a:buFont typeface="Wingdings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620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070" y="-233901"/>
            <a:ext cx="10058400" cy="1450757"/>
          </a:xfrm>
        </p:spPr>
        <p:txBody>
          <a:bodyPr/>
          <a:lstStyle/>
          <a:p>
            <a:r>
              <a:rPr lang="en-US" dirty="0"/>
              <a:t>digital money : networks + tokens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422" y="1465860"/>
            <a:ext cx="11058378" cy="5255615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sz="2400" dirty="0"/>
              <a:t>  </a:t>
            </a:r>
            <a:r>
              <a:rPr lang="en-US" sz="2400" b="1" dirty="0"/>
              <a:t>digital networks </a:t>
            </a:r>
            <a:r>
              <a:rPr lang="en-US" sz="2400" dirty="0"/>
              <a:t>: protocols operating on the internet. Commercial, social, monetary -money as part of a "bundle" of services and a source of data  -</a:t>
            </a:r>
            <a:r>
              <a:rPr lang="en-US" sz="2400" dirty="0" err="1"/>
              <a:t>Antfinancial</a:t>
            </a:r>
            <a:r>
              <a:rPr lang="en-US" sz="2400" dirty="0"/>
              <a:t>, </a:t>
            </a:r>
            <a:r>
              <a:rPr lang="en-US" sz="2400" dirty="0" err="1"/>
              <a:t>Wechat</a:t>
            </a:r>
            <a:r>
              <a:rPr lang="en-US" sz="2400" dirty="0"/>
              <a:t>, Libra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dirty="0"/>
          </a:p>
          <a:p>
            <a:pPr>
              <a:buFont typeface="Wingdings" charset="2"/>
              <a:buChar char="Ø"/>
            </a:pPr>
            <a:r>
              <a:rPr lang="en-US" sz="2400" dirty="0"/>
              <a:t>  </a:t>
            </a:r>
            <a:r>
              <a:rPr lang="en-US" sz="2400" b="1" dirty="0"/>
              <a:t>digital tokens </a:t>
            </a:r>
            <a:r>
              <a:rPr lang="en-US" sz="2400" dirty="0"/>
              <a:t>: </a:t>
            </a:r>
          </a:p>
          <a:p>
            <a:pPr lvl="1"/>
            <a:r>
              <a:rPr lang="en-US" sz="2400" dirty="0"/>
              <a:t>electronic files with names and value attached ; cryptographic keys</a:t>
            </a:r>
          </a:p>
          <a:p>
            <a:pPr lvl="1"/>
            <a:r>
              <a:rPr lang="en-US" sz="2400" dirty="0"/>
              <a:t>similarities to physical  tokens (banknotes) : peer to peer; anonymous</a:t>
            </a:r>
          </a:p>
          <a:p>
            <a:pPr lvl="1"/>
            <a:r>
              <a:rPr lang="en-US" sz="2400" dirty="0"/>
              <a:t>need for ledgers (centralized or decentralized)</a:t>
            </a:r>
          </a:p>
          <a:p>
            <a:pPr lvl="1"/>
            <a:r>
              <a:rPr lang="en-US" sz="2400" dirty="0"/>
              <a:t>adapted to transactions in digital world </a:t>
            </a:r>
          </a:p>
          <a:p>
            <a:pPr lvl="1"/>
            <a:r>
              <a:rPr lang="en-US" sz="2400" dirty="0"/>
              <a:t>account based vs token based money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4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009" y="1902005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600" dirty="0"/>
              <a:t> changes to financial intermediation </a:t>
            </a:r>
          </a:p>
          <a:p>
            <a:pPr marL="571500" indent="-571500">
              <a:buFont typeface="+mj-lt"/>
              <a:buAutoNum type="romanUcPeriod"/>
            </a:pPr>
            <a:endParaRPr lang="en-US" sz="3600" dirty="0"/>
          </a:p>
          <a:p>
            <a:pPr marL="571500" indent="-571500">
              <a:buFont typeface="+mj-lt"/>
              <a:buAutoNum type="romanUcPeriod"/>
            </a:pPr>
            <a:r>
              <a:rPr lang="en-US" sz="3600" dirty="0"/>
              <a:t>will private monies succeed in the digital environment ?</a:t>
            </a:r>
          </a:p>
          <a:p>
            <a:pPr marL="571500" indent="-571500">
              <a:buFont typeface="+mj-lt"/>
              <a:buAutoNum type="romanUcPeriod"/>
            </a:pPr>
            <a:endParaRPr lang="en-US" sz="3600" dirty="0"/>
          </a:p>
          <a:p>
            <a:pPr marL="571500" indent="-571500">
              <a:buFont typeface="+mj-lt"/>
              <a:buAutoNum type="romanUcPeriod"/>
            </a:pPr>
            <a:r>
              <a:rPr lang="en-US" sz="3600" dirty="0"/>
              <a:t>reshaping the International Monetary System</a:t>
            </a:r>
          </a:p>
          <a:p>
            <a:pPr marL="571500" indent="-571500">
              <a:buFont typeface="+mj-lt"/>
              <a:buAutoNum type="romanUcPeriod"/>
            </a:pPr>
            <a:endParaRPr lang="en-US" sz="3600" dirty="0"/>
          </a:p>
          <a:p>
            <a:pPr marL="571500" indent="-571500">
              <a:buFont typeface="+mj-lt"/>
              <a:buAutoNum type="romanUcPeriod"/>
            </a:pPr>
            <a:r>
              <a:rPr lang="en-US" sz="3600" dirty="0"/>
              <a:t>implications for Central Banks and monetary policy 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8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Changes to financial intermediation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buFont typeface="Wingdings" charset="2"/>
              <a:buChar char="Ø"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sz="3600" dirty="0"/>
              <a:t>life without a bank : possible, not certain</a:t>
            </a:r>
          </a:p>
          <a:p>
            <a:pPr>
              <a:buFont typeface="Wingdings" charset="2"/>
              <a:buChar char="Ø"/>
            </a:pPr>
            <a:endParaRPr lang="en-US" sz="3600" dirty="0"/>
          </a:p>
          <a:p>
            <a:pPr>
              <a:buFont typeface="Wingdings" charset="2"/>
              <a:buChar char="Ø"/>
            </a:pPr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the preeminence of payments in financial intermediation</a:t>
            </a:r>
          </a:p>
        </p:txBody>
      </p:sp>
    </p:spTree>
    <p:extLst>
      <p:ext uri="{BB962C8B-B14F-4D97-AF65-F5344CB8AC3E}">
        <p14:creationId xmlns:p14="http://schemas.microsoft.com/office/powerpoint/2010/main" val="134559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without a bank : possible not certain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b="1" dirty="0"/>
              <a:t>wallet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e-money </a:t>
            </a:r>
            <a:r>
              <a:rPr lang="fr-FR" sz="2800" b="1" dirty="0"/>
              <a:t>-</a:t>
            </a:r>
            <a:r>
              <a:rPr lang="en-US" sz="2800" b="1" dirty="0"/>
              <a:t> "stable coins"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" y="2330590"/>
            <a:ext cx="5847398" cy="3895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920" y="2330590"/>
            <a:ext cx="5658802" cy="3895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2811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252" y="0"/>
            <a:ext cx="10058400" cy="1450757"/>
          </a:xfrm>
        </p:spPr>
        <p:txBody>
          <a:bodyPr/>
          <a:lstStyle/>
          <a:p>
            <a:r>
              <a:rPr lang="en-US" dirty="0"/>
              <a:t>life without a bank : possible, not certain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850"/>
            <a:ext cx="10515600" cy="52324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buFont typeface="Wingdings" charset="2"/>
              <a:buChar char="§"/>
            </a:pPr>
            <a:r>
              <a:rPr lang="en-US" dirty="0"/>
              <a:t>  e - money / stable coins combined with Apps offer that possibility</a:t>
            </a:r>
          </a:p>
          <a:p>
            <a:pPr>
              <a:buFont typeface="Wingdings" charset="2"/>
              <a:buChar char="§"/>
            </a:pPr>
            <a:endParaRPr lang="en-US" dirty="0"/>
          </a:p>
          <a:p>
            <a:pPr>
              <a:buFont typeface="Wingdings" charset="2"/>
              <a:buChar char="§"/>
            </a:pPr>
            <a:r>
              <a:rPr lang="en-US" dirty="0"/>
              <a:t>  competition between debit / credit cards and mobile phones</a:t>
            </a:r>
          </a:p>
          <a:p>
            <a:pPr>
              <a:buFont typeface="Wingdings" charset="2"/>
              <a:buChar char="§"/>
            </a:pPr>
            <a:endParaRPr lang="en-US" dirty="0"/>
          </a:p>
          <a:p>
            <a:pPr>
              <a:buFont typeface="Wingdings" charset="2"/>
              <a:buChar char="§"/>
            </a:pPr>
            <a:r>
              <a:rPr lang="en-US" dirty="0"/>
              <a:t>  Impact of "fast payment" systems ?</a:t>
            </a:r>
          </a:p>
          <a:p>
            <a:pPr>
              <a:buFont typeface="Wingdings" charset="2"/>
              <a:buChar char="§"/>
            </a:pPr>
            <a:endParaRPr lang="en-US" dirty="0"/>
          </a:p>
          <a:p>
            <a:pPr>
              <a:buFont typeface="Wingdings" charset="2"/>
              <a:buChar char="§"/>
            </a:pPr>
            <a:r>
              <a:rPr lang="en-US" dirty="0"/>
              <a:t>  cross border operations </a:t>
            </a:r>
            <a:r>
              <a:rPr lang="mr-IN" dirty="0"/>
              <a:t>–</a:t>
            </a:r>
            <a:r>
              <a:rPr lang="en-US" dirty="0"/>
              <a:t> the vanishing correspondent banking relationships</a:t>
            </a:r>
          </a:p>
          <a:p>
            <a:pPr>
              <a:buFont typeface="Wingdings" charset="2"/>
              <a:buChar char="§"/>
            </a:pPr>
            <a:endParaRPr lang="en-US" dirty="0"/>
          </a:p>
          <a:p>
            <a:pPr>
              <a:buFont typeface="Wingdings" charset="2"/>
              <a:buChar char="§"/>
            </a:pPr>
            <a:r>
              <a:rPr lang="en-US" dirty="0"/>
              <a:t>  social attitudes and preferences</a:t>
            </a:r>
          </a:p>
          <a:p>
            <a:pPr>
              <a:buFont typeface="Wingdings" charset="2"/>
              <a:buChar char="§"/>
            </a:pPr>
            <a:endParaRPr lang="en-US" dirty="0"/>
          </a:p>
          <a:p>
            <a:pPr>
              <a:buFont typeface="Wingdings" charset="2"/>
              <a:buChar char="§"/>
            </a:pPr>
            <a:r>
              <a:rPr lang="en-US" dirty="0"/>
              <a:t>  the regulatory environment of e - money : a major and immediate challenge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JPL / August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92CCC-2570-464A-AB67-D1D625436ED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20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preeminence of 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3600" dirty="0"/>
              <a:t>Digitalization may lead to an inversion industrial organization of financial intermediation  :</a:t>
            </a:r>
          </a:p>
          <a:p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from a "bank centric" model</a:t>
            </a:r>
          </a:p>
          <a:p>
            <a:pPr>
              <a:buFont typeface="Wingdings" charset="2"/>
              <a:buChar char="Ø"/>
            </a:pPr>
            <a:endParaRPr lang="en-US" sz="3600" dirty="0"/>
          </a:p>
          <a:p>
            <a:pPr>
              <a:buFont typeface="Wingdings" charset="2"/>
              <a:buChar char="Ø"/>
            </a:pPr>
            <a:r>
              <a:rPr lang="en-US" sz="3600" dirty="0"/>
              <a:t>to a "payment centric" model</a:t>
            </a:r>
          </a:p>
        </p:txBody>
      </p:sp>
    </p:spTree>
    <p:extLst>
      <p:ext uri="{BB962C8B-B14F-4D97-AF65-F5344CB8AC3E}">
        <p14:creationId xmlns:p14="http://schemas.microsoft.com/office/powerpoint/2010/main" val="50962881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3338</TotalTime>
  <Words>867</Words>
  <Application>Microsoft Macintosh PowerPoint</Application>
  <PresentationFormat>Grand écran</PresentationFormat>
  <Paragraphs>163</Paragraphs>
  <Slides>18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Calibri</vt:lpstr>
      <vt:lpstr>Calibri Light</vt:lpstr>
      <vt:lpstr>Mangal</vt:lpstr>
      <vt:lpstr>Wingdings</vt:lpstr>
      <vt:lpstr>Retrospect</vt:lpstr>
      <vt:lpstr>the digitalization of money</vt:lpstr>
      <vt:lpstr>John Oliver (American comedian – 2018)</vt:lpstr>
      <vt:lpstr>Présentation PowerPoint</vt:lpstr>
      <vt:lpstr>digital money : networks + tokens  </vt:lpstr>
      <vt:lpstr>Présentation PowerPoint</vt:lpstr>
      <vt:lpstr>I. Changes to financial intermediation</vt:lpstr>
      <vt:lpstr>life without a bank : possible not certain</vt:lpstr>
      <vt:lpstr>life without a bank : possible, not certain</vt:lpstr>
      <vt:lpstr>the preeminence of payments</vt:lpstr>
      <vt:lpstr>Présentation PowerPoint</vt:lpstr>
      <vt:lpstr>Présentation PowerPoint</vt:lpstr>
      <vt:lpstr> II. private digital currencies ?</vt:lpstr>
      <vt:lpstr>III. reshaping the International Monetary System ?</vt:lpstr>
      <vt:lpstr>IV . public money and monetary policy </vt:lpstr>
      <vt:lpstr>the unit of account and uniform currency</vt:lpstr>
      <vt:lpstr>Digital Central Banks Currencies (CBDCs)</vt:lpstr>
      <vt:lpstr>thank you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digitalization of money</dc:title>
  <dc:creator>jean-pierre landau</dc:creator>
  <cp:lastModifiedBy>laurence.procter@graduateinstitute.ch</cp:lastModifiedBy>
  <cp:revision>18</cp:revision>
  <dcterms:created xsi:type="dcterms:W3CDTF">2019-11-26T09:27:42Z</dcterms:created>
  <dcterms:modified xsi:type="dcterms:W3CDTF">2019-12-02T08:26:23Z</dcterms:modified>
</cp:coreProperties>
</file>