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1"/>
    <p:sldMasterId id="2147483738" r:id="rId2"/>
  </p:sldMasterIdLst>
  <p:notesMasterIdLst>
    <p:notesMasterId r:id="rId31"/>
  </p:notesMasterIdLst>
  <p:handoutMasterIdLst>
    <p:handoutMasterId r:id="rId32"/>
  </p:handoutMasterIdLst>
  <p:sldIdLst>
    <p:sldId id="260" r:id="rId3"/>
    <p:sldId id="719" r:id="rId4"/>
    <p:sldId id="726" r:id="rId5"/>
    <p:sldId id="743" r:id="rId6"/>
    <p:sldId id="746" r:id="rId7"/>
    <p:sldId id="744" r:id="rId8"/>
    <p:sldId id="742" r:id="rId9"/>
    <p:sldId id="741" r:id="rId10"/>
    <p:sldId id="718" r:id="rId11"/>
    <p:sldId id="709" r:id="rId12"/>
    <p:sldId id="691" r:id="rId13"/>
    <p:sldId id="722" r:id="rId14"/>
    <p:sldId id="745" r:id="rId15"/>
    <p:sldId id="704" r:id="rId16"/>
    <p:sldId id="695" r:id="rId17"/>
    <p:sldId id="710" r:id="rId18"/>
    <p:sldId id="723" r:id="rId19"/>
    <p:sldId id="711" r:id="rId20"/>
    <p:sldId id="721" r:id="rId21"/>
    <p:sldId id="720" r:id="rId22"/>
    <p:sldId id="707" r:id="rId23"/>
    <p:sldId id="737" r:id="rId24"/>
    <p:sldId id="738" r:id="rId25"/>
    <p:sldId id="739" r:id="rId26"/>
    <p:sldId id="700" r:id="rId27"/>
    <p:sldId id="736" r:id="rId28"/>
    <p:sldId id="740" r:id="rId29"/>
    <p:sldId id="717" r:id="rId30"/>
  </p:sldIdLst>
  <p:sldSz cx="9144000" cy="6858000" type="screen4x3"/>
  <p:notesSz cx="6797675" cy="9928225"/>
  <p:defaultTextStyle>
    <a:defPPr>
      <a:defRPr lang="fr-FR"/>
    </a:defPPr>
    <a:lvl1pPr algn="ctr" rtl="0" fontAlgn="base">
      <a:spcBef>
        <a:spcPct val="0"/>
      </a:spcBef>
      <a:spcAft>
        <a:spcPct val="0"/>
      </a:spcAft>
      <a:defRPr kern="1200">
        <a:solidFill>
          <a:srgbClr val="000000"/>
        </a:solidFill>
        <a:latin typeface="Arial" charset="0"/>
        <a:ea typeface="+mn-ea"/>
        <a:cs typeface="Arial" charset="0"/>
      </a:defRPr>
    </a:lvl1pPr>
    <a:lvl2pPr marL="457200" algn="ctr" rtl="0" fontAlgn="base">
      <a:spcBef>
        <a:spcPct val="0"/>
      </a:spcBef>
      <a:spcAft>
        <a:spcPct val="0"/>
      </a:spcAft>
      <a:defRPr kern="1200">
        <a:solidFill>
          <a:srgbClr val="000000"/>
        </a:solidFill>
        <a:latin typeface="Arial" charset="0"/>
        <a:ea typeface="+mn-ea"/>
        <a:cs typeface="Arial" charset="0"/>
      </a:defRPr>
    </a:lvl2pPr>
    <a:lvl3pPr marL="914400" algn="ctr" rtl="0" fontAlgn="base">
      <a:spcBef>
        <a:spcPct val="0"/>
      </a:spcBef>
      <a:spcAft>
        <a:spcPct val="0"/>
      </a:spcAft>
      <a:defRPr kern="1200">
        <a:solidFill>
          <a:srgbClr val="000000"/>
        </a:solidFill>
        <a:latin typeface="Arial" charset="0"/>
        <a:ea typeface="+mn-ea"/>
        <a:cs typeface="Arial" charset="0"/>
      </a:defRPr>
    </a:lvl3pPr>
    <a:lvl4pPr marL="1371600" algn="ctr" rtl="0" fontAlgn="base">
      <a:spcBef>
        <a:spcPct val="0"/>
      </a:spcBef>
      <a:spcAft>
        <a:spcPct val="0"/>
      </a:spcAft>
      <a:defRPr kern="1200">
        <a:solidFill>
          <a:srgbClr val="000000"/>
        </a:solidFill>
        <a:latin typeface="Arial" charset="0"/>
        <a:ea typeface="+mn-ea"/>
        <a:cs typeface="Arial" charset="0"/>
      </a:defRPr>
    </a:lvl4pPr>
    <a:lvl5pPr marL="1828800" algn="ctr" rtl="0" fontAlgn="base">
      <a:spcBef>
        <a:spcPct val="0"/>
      </a:spcBef>
      <a:spcAft>
        <a:spcPct val="0"/>
      </a:spcAft>
      <a:defRPr kern="1200">
        <a:solidFill>
          <a:srgbClr val="000000"/>
        </a:solidFill>
        <a:latin typeface="Arial" charset="0"/>
        <a:ea typeface="+mn-ea"/>
        <a:cs typeface="Arial" charset="0"/>
      </a:defRPr>
    </a:lvl5pPr>
    <a:lvl6pPr marL="2286000" algn="l" defTabSz="914400" rtl="0" eaLnBrk="1" latinLnBrk="0" hangingPunct="1">
      <a:defRPr kern="1200">
        <a:solidFill>
          <a:srgbClr val="000000"/>
        </a:solidFill>
        <a:latin typeface="Arial" charset="0"/>
        <a:ea typeface="+mn-ea"/>
        <a:cs typeface="Arial" charset="0"/>
      </a:defRPr>
    </a:lvl6pPr>
    <a:lvl7pPr marL="2743200" algn="l" defTabSz="914400" rtl="0" eaLnBrk="1" latinLnBrk="0" hangingPunct="1">
      <a:defRPr kern="1200">
        <a:solidFill>
          <a:srgbClr val="000000"/>
        </a:solidFill>
        <a:latin typeface="Arial" charset="0"/>
        <a:ea typeface="+mn-ea"/>
        <a:cs typeface="Arial" charset="0"/>
      </a:defRPr>
    </a:lvl7pPr>
    <a:lvl8pPr marL="3200400" algn="l" defTabSz="914400" rtl="0" eaLnBrk="1" latinLnBrk="0" hangingPunct="1">
      <a:defRPr kern="1200">
        <a:solidFill>
          <a:srgbClr val="000000"/>
        </a:solidFill>
        <a:latin typeface="Arial" charset="0"/>
        <a:ea typeface="+mn-ea"/>
        <a:cs typeface="Arial" charset="0"/>
      </a:defRPr>
    </a:lvl8pPr>
    <a:lvl9pPr marL="3657600" algn="l" defTabSz="914400" rtl="0" eaLnBrk="1" latinLnBrk="0" hangingPunct="1">
      <a:defRPr kern="1200">
        <a:solidFill>
          <a:srgbClr val="000000"/>
        </a:solidFill>
        <a:latin typeface="Arial" charset="0"/>
        <a:ea typeface="+mn-ea"/>
        <a:cs typeface="Arial" charset="0"/>
      </a:defRPr>
    </a:lvl9pPr>
  </p:defaultTextStyle>
  <p:extLst>
    <p:ext uri="{EFAFB233-063F-42B5-8137-9DF3F51BA10A}">
      <p15:sldGuideLst xmlns="" xmlns:p15="http://schemas.microsoft.com/office/powerpoint/2012/main">
        <p15:guide id="2" orient="horz" pos="255">
          <p15:clr>
            <a:srgbClr val="A4A3A4"/>
          </p15:clr>
        </p15:guide>
        <p15:guide id="5" orient="horz" pos="3748">
          <p15:clr>
            <a:srgbClr val="A4A3A4"/>
          </p15:clr>
        </p15:guide>
        <p15:guide id="7" orient="horz" pos="2160" userDrawn="1">
          <p15:clr>
            <a:srgbClr val="A4A3A4"/>
          </p15:clr>
        </p15:guide>
        <p15:guide id="11" pos="5556">
          <p15:clr>
            <a:srgbClr val="A4A3A4"/>
          </p15:clr>
        </p15:guide>
        <p15:guide id="12" pos="2880" userDrawn="1">
          <p15:clr>
            <a:srgbClr val="A4A3A4"/>
          </p15:clr>
        </p15:guide>
        <p15:guide id="15" pos="249"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0028"/>
    <a:srgbClr val="666666"/>
    <a:srgbClr val="6E6E87"/>
    <a:srgbClr val="69AACD"/>
    <a:srgbClr val="7DB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5" autoAdjust="0"/>
    <p:restoredTop sz="68935" autoAdjust="0"/>
  </p:normalViewPr>
  <p:slideViewPr>
    <p:cSldViewPr>
      <p:cViewPr varScale="1">
        <p:scale>
          <a:sx n="64" d="100"/>
          <a:sy n="64" d="100"/>
        </p:scale>
        <p:origin x="-2096" y="-104"/>
      </p:cViewPr>
      <p:guideLst>
        <p:guide orient="horz" pos="255"/>
        <p:guide orient="horz" pos="3748"/>
        <p:guide orient="horz" pos="2160"/>
        <p:guide pos="5556"/>
        <p:guide pos="2880"/>
        <p:guide pos="24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236" y="53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 Id="rId38"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A4BD7-6E46-42CE-BB1E-A41F5C327C3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98BEC50D-6440-46FA-BC66-46E6F7B82152}">
      <dgm:prSet phldrT="[Texte]" custT="1"/>
      <dgm:spPr/>
      <dgm:t>
        <a:bodyPr/>
        <a:lstStyle/>
        <a:p>
          <a:endParaRPr lang="fr-FR" sz="2800" dirty="0"/>
        </a:p>
        <a:p>
          <a:r>
            <a:rPr lang="fr-FR" sz="2800" dirty="0"/>
            <a:t>Public debt sustainability</a:t>
          </a:r>
        </a:p>
      </dgm:t>
    </dgm:pt>
    <dgm:pt modelId="{186305AD-2859-4DBC-96D0-1D915D2447C7}" type="parTrans" cxnId="{C149B8BC-4F73-46AC-9195-88AD4A1B1246}">
      <dgm:prSet/>
      <dgm:spPr/>
      <dgm:t>
        <a:bodyPr/>
        <a:lstStyle/>
        <a:p>
          <a:endParaRPr lang="fr-FR"/>
        </a:p>
      </dgm:t>
    </dgm:pt>
    <dgm:pt modelId="{E19F19B2-840E-46E7-AB5A-6A31F9375527}" type="sibTrans" cxnId="{C149B8BC-4F73-46AC-9195-88AD4A1B1246}">
      <dgm:prSet/>
      <dgm:spPr/>
      <dgm:t>
        <a:bodyPr/>
        <a:lstStyle/>
        <a:p>
          <a:endParaRPr lang="fr-FR"/>
        </a:p>
      </dgm:t>
    </dgm:pt>
    <dgm:pt modelId="{970A9A52-76F6-45CF-8957-FB2FD38F496E}">
      <dgm:prSet phldrT="[Texte]" custT="1"/>
      <dgm:spPr/>
      <dgm:t>
        <a:bodyPr/>
        <a:lstStyle/>
        <a:p>
          <a:pPr marL="0" indent="0" algn="l">
            <a:buFont typeface="Wingdings" panose="05000000000000000000" pitchFamily="2" charset="2"/>
            <a:buNone/>
          </a:pPr>
          <a:r>
            <a:rPr lang="fr-FR" sz="2000" b="1" dirty="0"/>
            <a:t>Answer so far:</a:t>
          </a:r>
        </a:p>
        <a:p>
          <a:pPr marL="0" indent="0" algn="l">
            <a:buFont typeface="Wingdings" panose="05000000000000000000" pitchFamily="2" charset="2"/>
            <a:buNone/>
          </a:pPr>
          <a:r>
            <a:rPr lang="fr-FR" sz="2000" b="1" dirty="0"/>
            <a:t>- </a:t>
          </a:r>
          <a:r>
            <a:rPr lang="fr-FR" sz="2000" dirty="0"/>
            <a:t>European semester</a:t>
          </a:r>
        </a:p>
        <a:p>
          <a:pPr marL="0" indent="0" algn="l">
            <a:buFont typeface="Wingdings" panose="05000000000000000000" pitchFamily="2" charset="2"/>
            <a:buNone/>
          </a:pPr>
          <a:r>
            <a:rPr lang="fr-FR" sz="2000" dirty="0"/>
            <a:t>- </a:t>
          </a:r>
          <a:r>
            <a:rPr lang="fr-FR" sz="2000" dirty="0" smtClean="0"/>
            <a:t>Fiscal Compact</a:t>
          </a:r>
          <a:endParaRPr lang="fr-FR" sz="2000" dirty="0"/>
        </a:p>
        <a:p>
          <a:pPr marL="0" indent="0" algn="l">
            <a:buFont typeface="Wingdings" panose="05000000000000000000" pitchFamily="2" charset="2"/>
            <a:buNone/>
          </a:pPr>
          <a:r>
            <a:rPr lang="fr-FR" sz="2000" dirty="0"/>
            <a:t>- ESM</a:t>
          </a:r>
        </a:p>
      </dgm:t>
    </dgm:pt>
    <dgm:pt modelId="{2F6F57F2-2A42-410C-B7B8-0C2D68DF7533}" type="parTrans" cxnId="{2B3C5FCA-215A-4AD8-8CF2-D2A5458C2E41}">
      <dgm:prSet/>
      <dgm:spPr/>
      <dgm:t>
        <a:bodyPr/>
        <a:lstStyle/>
        <a:p>
          <a:endParaRPr lang="fr-FR"/>
        </a:p>
      </dgm:t>
    </dgm:pt>
    <dgm:pt modelId="{766F9181-0550-49A2-B6FD-92F33F7662F5}" type="sibTrans" cxnId="{2B3C5FCA-215A-4AD8-8CF2-D2A5458C2E41}">
      <dgm:prSet/>
      <dgm:spPr/>
      <dgm:t>
        <a:bodyPr/>
        <a:lstStyle/>
        <a:p>
          <a:endParaRPr lang="fr-FR"/>
        </a:p>
      </dgm:t>
    </dgm:pt>
    <dgm:pt modelId="{E99BA83D-74B8-4F29-A289-FDC48790D3F2}">
      <dgm:prSet phldrT="[Texte]" custT="1"/>
      <dgm:spPr/>
      <dgm:t>
        <a:bodyPr/>
        <a:lstStyle/>
        <a:p>
          <a:pPr algn="l">
            <a:buFont typeface="Wingdings" panose="05000000000000000000" pitchFamily="2" charset="2"/>
            <a:buNone/>
          </a:pPr>
          <a:r>
            <a:rPr lang="fr-FR" sz="2000" b="1" dirty="0"/>
            <a:t>Answer so far</a:t>
          </a:r>
          <a:r>
            <a:rPr lang="fr-FR" sz="2000" b="1" dirty="0" smtClean="0"/>
            <a:t>:</a:t>
          </a:r>
        </a:p>
        <a:p>
          <a:pPr algn="l">
            <a:buFont typeface="Wingdings" panose="05000000000000000000" pitchFamily="2" charset="2"/>
            <a:buNone/>
          </a:pPr>
          <a:r>
            <a:rPr lang="fr-FR" sz="2000" dirty="0"/>
            <a:t/>
          </a:r>
          <a:br>
            <a:rPr lang="fr-FR" sz="2000" dirty="0"/>
          </a:br>
          <a:r>
            <a:rPr lang="fr-FR" sz="2000" dirty="0"/>
            <a:t>- </a:t>
          </a:r>
          <a:r>
            <a:rPr lang="fr-FR" sz="2000" dirty="0" smtClean="0"/>
            <a:t>OMT</a:t>
          </a:r>
          <a:endParaRPr lang="fr-FR" sz="2000" dirty="0"/>
        </a:p>
        <a:p>
          <a:pPr algn="l">
            <a:buFont typeface="Wingdings" panose="05000000000000000000" pitchFamily="2" charset="2"/>
            <a:buNone/>
          </a:pPr>
          <a:r>
            <a:rPr lang="fr-FR" sz="2000" dirty="0"/>
            <a:t>- TARGET2</a:t>
          </a:r>
        </a:p>
      </dgm:t>
    </dgm:pt>
    <dgm:pt modelId="{5EA55F99-4DFB-4909-931E-684CA6F6E1E6}" type="parTrans" cxnId="{420C5630-94F6-4A58-B210-CA813781C68C}">
      <dgm:prSet/>
      <dgm:spPr/>
      <dgm:t>
        <a:bodyPr/>
        <a:lstStyle/>
        <a:p>
          <a:endParaRPr lang="fr-FR"/>
        </a:p>
      </dgm:t>
    </dgm:pt>
    <dgm:pt modelId="{5D999CB7-6E7F-4CF3-BA49-087EE99BA466}" type="sibTrans" cxnId="{420C5630-94F6-4A58-B210-CA813781C68C}">
      <dgm:prSet/>
      <dgm:spPr/>
      <dgm:t>
        <a:bodyPr/>
        <a:lstStyle/>
        <a:p>
          <a:endParaRPr lang="fr-FR"/>
        </a:p>
      </dgm:t>
    </dgm:pt>
    <dgm:pt modelId="{8C8546AA-C9D4-43CA-811B-F26A78B887EA}">
      <dgm:prSet phldrT="[Texte]" custT="1"/>
      <dgm:spPr/>
      <dgm:t>
        <a:bodyPr/>
        <a:lstStyle/>
        <a:p>
          <a:endParaRPr lang="fr-FR" sz="2800" dirty="0"/>
        </a:p>
        <a:p>
          <a:r>
            <a:rPr lang="fr-FR" sz="2800" dirty="0"/>
            <a:t>Sovereign / bank loop</a:t>
          </a:r>
        </a:p>
      </dgm:t>
    </dgm:pt>
    <dgm:pt modelId="{67CC4E88-FA85-4243-BC5D-1D8A0C2F6D0D}" type="parTrans" cxnId="{9C233586-C8FC-44CE-A6CD-8E5190E9A73B}">
      <dgm:prSet/>
      <dgm:spPr/>
      <dgm:t>
        <a:bodyPr/>
        <a:lstStyle/>
        <a:p>
          <a:endParaRPr lang="fr-FR"/>
        </a:p>
      </dgm:t>
    </dgm:pt>
    <dgm:pt modelId="{D93A3730-C6F6-4524-8D25-B994DF899C9D}" type="sibTrans" cxnId="{9C233586-C8FC-44CE-A6CD-8E5190E9A73B}">
      <dgm:prSet/>
      <dgm:spPr/>
      <dgm:t>
        <a:bodyPr/>
        <a:lstStyle/>
        <a:p>
          <a:endParaRPr lang="fr-FR"/>
        </a:p>
      </dgm:t>
    </dgm:pt>
    <dgm:pt modelId="{D706956E-B8A7-4892-91EF-528C87999519}">
      <dgm:prSet phldrT="[Texte]" custT="1"/>
      <dgm:spPr/>
      <dgm:t>
        <a:bodyPr/>
        <a:lstStyle/>
        <a:p>
          <a:pPr algn="l"/>
          <a:r>
            <a:rPr lang="fr-FR" sz="2000" b="1" dirty="0"/>
            <a:t>Answer so far</a:t>
          </a:r>
          <a:r>
            <a:rPr lang="fr-FR" sz="2000" b="1" dirty="0" smtClean="0"/>
            <a:t>:</a:t>
          </a:r>
        </a:p>
        <a:p>
          <a:pPr algn="l"/>
          <a:r>
            <a:rPr lang="fr-FR" sz="2000" dirty="0"/>
            <a:t/>
          </a:r>
          <a:br>
            <a:rPr lang="fr-FR" sz="2000" dirty="0"/>
          </a:br>
          <a:r>
            <a:rPr lang="fr-FR" sz="2000" dirty="0"/>
            <a:t>- </a:t>
          </a:r>
          <a:r>
            <a:rPr lang="fr-FR" sz="2000" dirty="0" smtClean="0"/>
            <a:t>Banking union   (incomplete)</a:t>
          </a:r>
          <a:endParaRPr lang="fr-FR" sz="2000" dirty="0"/>
        </a:p>
      </dgm:t>
    </dgm:pt>
    <dgm:pt modelId="{9E667DA6-6E06-4750-9E9E-B2D26628DF1D}" type="parTrans" cxnId="{164B6C23-AB8E-4962-83C1-4E2E261C7BC7}">
      <dgm:prSet/>
      <dgm:spPr/>
      <dgm:t>
        <a:bodyPr/>
        <a:lstStyle/>
        <a:p>
          <a:endParaRPr lang="fr-FR"/>
        </a:p>
      </dgm:t>
    </dgm:pt>
    <dgm:pt modelId="{97EA06EC-49DC-4AF8-BAE8-15A4F891CBAD}" type="sibTrans" cxnId="{164B6C23-AB8E-4962-83C1-4E2E261C7BC7}">
      <dgm:prSet/>
      <dgm:spPr/>
      <dgm:t>
        <a:bodyPr/>
        <a:lstStyle/>
        <a:p>
          <a:endParaRPr lang="fr-FR"/>
        </a:p>
      </dgm:t>
    </dgm:pt>
    <dgm:pt modelId="{66AF6CEC-9B27-44D3-859C-E6A0BA0FD2A1}">
      <dgm:prSet phldrT="[Texte]" custT="1"/>
      <dgm:spPr/>
      <dgm:t>
        <a:bodyPr/>
        <a:lstStyle/>
        <a:p>
          <a:endParaRPr lang="fr-FR" sz="2800" dirty="0"/>
        </a:p>
        <a:p>
          <a:r>
            <a:rPr lang="fr-FR" sz="2800" dirty="0"/>
            <a:t>Redenomi-nation risk</a:t>
          </a:r>
        </a:p>
      </dgm:t>
    </dgm:pt>
    <dgm:pt modelId="{CE7CA08B-8AEE-48BE-A68A-5C34C7F00784}" type="sibTrans" cxnId="{D2D91035-96AB-4F3F-A742-6D724B687C7A}">
      <dgm:prSet/>
      <dgm:spPr/>
      <dgm:t>
        <a:bodyPr/>
        <a:lstStyle/>
        <a:p>
          <a:endParaRPr lang="fr-FR"/>
        </a:p>
      </dgm:t>
    </dgm:pt>
    <dgm:pt modelId="{4435066F-ABF7-429A-B05D-EFA919A9318F}" type="parTrans" cxnId="{D2D91035-96AB-4F3F-A742-6D724B687C7A}">
      <dgm:prSet/>
      <dgm:spPr/>
      <dgm:t>
        <a:bodyPr/>
        <a:lstStyle/>
        <a:p>
          <a:endParaRPr lang="fr-FR"/>
        </a:p>
      </dgm:t>
    </dgm:pt>
    <dgm:pt modelId="{DCADB09F-A1F7-4795-A92A-2254FF981357}" type="pres">
      <dgm:prSet presAssocID="{6B3A4BD7-6E46-42CE-BB1E-A41F5C327C35}" presName="theList" presStyleCnt="0">
        <dgm:presLayoutVars>
          <dgm:dir/>
          <dgm:animLvl val="lvl"/>
          <dgm:resizeHandles val="exact"/>
        </dgm:presLayoutVars>
      </dgm:prSet>
      <dgm:spPr/>
      <dgm:t>
        <a:bodyPr/>
        <a:lstStyle/>
        <a:p>
          <a:endParaRPr lang="it-IT"/>
        </a:p>
      </dgm:t>
    </dgm:pt>
    <dgm:pt modelId="{C035D4ED-3373-4C2B-86DA-382DE4A8F5E2}" type="pres">
      <dgm:prSet presAssocID="{98BEC50D-6440-46FA-BC66-46E6F7B82152}" presName="compNode" presStyleCnt="0"/>
      <dgm:spPr/>
    </dgm:pt>
    <dgm:pt modelId="{12E638E3-7B6F-4973-9F08-B808E524CFC4}" type="pres">
      <dgm:prSet presAssocID="{98BEC50D-6440-46FA-BC66-46E6F7B82152}" presName="aNode" presStyleLbl="bgShp" presStyleIdx="0" presStyleCnt="3"/>
      <dgm:spPr/>
      <dgm:t>
        <a:bodyPr/>
        <a:lstStyle/>
        <a:p>
          <a:endParaRPr lang="it-IT"/>
        </a:p>
      </dgm:t>
    </dgm:pt>
    <dgm:pt modelId="{3B822EEE-A9FF-46E5-976B-DBE5550B1B15}" type="pres">
      <dgm:prSet presAssocID="{98BEC50D-6440-46FA-BC66-46E6F7B82152}" presName="textNode" presStyleLbl="bgShp" presStyleIdx="0" presStyleCnt="3"/>
      <dgm:spPr/>
      <dgm:t>
        <a:bodyPr/>
        <a:lstStyle/>
        <a:p>
          <a:endParaRPr lang="it-IT"/>
        </a:p>
      </dgm:t>
    </dgm:pt>
    <dgm:pt modelId="{C9335720-B9DC-4B7D-8C77-A53A1DF1A0F9}" type="pres">
      <dgm:prSet presAssocID="{98BEC50D-6440-46FA-BC66-46E6F7B82152}" presName="compChildNode" presStyleCnt="0"/>
      <dgm:spPr/>
    </dgm:pt>
    <dgm:pt modelId="{E5B22707-C1DA-4ED3-83E4-5EEFA44EADF7}" type="pres">
      <dgm:prSet presAssocID="{98BEC50D-6440-46FA-BC66-46E6F7B82152}" presName="theInnerList" presStyleCnt="0"/>
      <dgm:spPr/>
    </dgm:pt>
    <dgm:pt modelId="{4D1269A4-C4F4-42D7-9D95-7A15B28FD56C}" type="pres">
      <dgm:prSet presAssocID="{970A9A52-76F6-45CF-8957-FB2FD38F496E}" presName="childNode" presStyleLbl="node1" presStyleIdx="0" presStyleCnt="3" custScaleY="68465" custLinFactNeighborX="1168" custLinFactNeighborY="10716">
        <dgm:presLayoutVars>
          <dgm:bulletEnabled val="1"/>
        </dgm:presLayoutVars>
      </dgm:prSet>
      <dgm:spPr/>
      <dgm:t>
        <a:bodyPr/>
        <a:lstStyle/>
        <a:p>
          <a:endParaRPr lang="it-IT"/>
        </a:p>
      </dgm:t>
    </dgm:pt>
    <dgm:pt modelId="{7425E4DF-08CD-4935-9826-C346942297AC}" type="pres">
      <dgm:prSet presAssocID="{98BEC50D-6440-46FA-BC66-46E6F7B82152}" presName="aSpace" presStyleCnt="0"/>
      <dgm:spPr/>
    </dgm:pt>
    <dgm:pt modelId="{0FBE0F27-FE34-4CCA-925E-D9D3596DE127}" type="pres">
      <dgm:prSet presAssocID="{66AF6CEC-9B27-44D3-859C-E6A0BA0FD2A1}" presName="compNode" presStyleCnt="0"/>
      <dgm:spPr/>
    </dgm:pt>
    <dgm:pt modelId="{99B7ACC6-499F-45D8-87F1-8AD054D5FE46}" type="pres">
      <dgm:prSet presAssocID="{66AF6CEC-9B27-44D3-859C-E6A0BA0FD2A1}" presName="aNode" presStyleLbl="bgShp" presStyleIdx="1" presStyleCnt="3" custLinFactNeighborY="1380"/>
      <dgm:spPr/>
      <dgm:t>
        <a:bodyPr/>
        <a:lstStyle/>
        <a:p>
          <a:endParaRPr lang="it-IT"/>
        </a:p>
      </dgm:t>
    </dgm:pt>
    <dgm:pt modelId="{75F6F18D-9D52-43DC-8A2A-71819EBBB93A}" type="pres">
      <dgm:prSet presAssocID="{66AF6CEC-9B27-44D3-859C-E6A0BA0FD2A1}" presName="textNode" presStyleLbl="bgShp" presStyleIdx="1" presStyleCnt="3"/>
      <dgm:spPr/>
      <dgm:t>
        <a:bodyPr/>
        <a:lstStyle/>
        <a:p>
          <a:endParaRPr lang="it-IT"/>
        </a:p>
      </dgm:t>
    </dgm:pt>
    <dgm:pt modelId="{7D2B1A16-DE8E-4D34-94E6-4BA05822EAF6}" type="pres">
      <dgm:prSet presAssocID="{66AF6CEC-9B27-44D3-859C-E6A0BA0FD2A1}" presName="compChildNode" presStyleCnt="0"/>
      <dgm:spPr/>
    </dgm:pt>
    <dgm:pt modelId="{EA29E403-F522-41E3-833B-5EF0DA099C16}" type="pres">
      <dgm:prSet presAssocID="{66AF6CEC-9B27-44D3-859C-E6A0BA0FD2A1}" presName="theInnerList" presStyleCnt="0"/>
      <dgm:spPr/>
    </dgm:pt>
    <dgm:pt modelId="{ACD60B6C-2FDD-43EF-B9CA-4BC580C40779}" type="pres">
      <dgm:prSet presAssocID="{E99BA83D-74B8-4F29-A289-FDC48790D3F2}" presName="childNode" presStyleLbl="node1" presStyleIdx="1" presStyleCnt="3" custScaleY="68465" custLinFactNeighborX="1168" custLinFactNeighborY="10716">
        <dgm:presLayoutVars>
          <dgm:bulletEnabled val="1"/>
        </dgm:presLayoutVars>
      </dgm:prSet>
      <dgm:spPr/>
      <dgm:t>
        <a:bodyPr/>
        <a:lstStyle/>
        <a:p>
          <a:endParaRPr lang="it-IT"/>
        </a:p>
      </dgm:t>
    </dgm:pt>
    <dgm:pt modelId="{C3C696B3-94C1-467E-9995-D1229F1B2FEC}" type="pres">
      <dgm:prSet presAssocID="{66AF6CEC-9B27-44D3-859C-E6A0BA0FD2A1}" presName="aSpace" presStyleCnt="0"/>
      <dgm:spPr/>
    </dgm:pt>
    <dgm:pt modelId="{A0DE9097-5DA6-4D78-A4E4-E3E8CD3EE68B}" type="pres">
      <dgm:prSet presAssocID="{8C8546AA-C9D4-43CA-811B-F26A78B887EA}" presName="compNode" presStyleCnt="0"/>
      <dgm:spPr/>
    </dgm:pt>
    <dgm:pt modelId="{1EB04001-DD76-410A-9A04-8BAE7C8C44AE}" type="pres">
      <dgm:prSet presAssocID="{8C8546AA-C9D4-43CA-811B-F26A78B887EA}" presName="aNode" presStyleLbl="bgShp" presStyleIdx="2" presStyleCnt="3"/>
      <dgm:spPr/>
      <dgm:t>
        <a:bodyPr/>
        <a:lstStyle/>
        <a:p>
          <a:endParaRPr lang="it-IT"/>
        </a:p>
      </dgm:t>
    </dgm:pt>
    <dgm:pt modelId="{55D5F602-B18D-4436-88DA-49719C72564C}" type="pres">
      <dgm:prSet presAssocID="{8C8546AA-C9D4-43CA-811B-F26A78B887EA}" presName="textNode" presStyleLbl="bgShp" presStyleIdx="2" presStyleCnt="3"/>
      <dgm:spPr/>
      <dgm:t>
        <a:bodyPr/>
        <a:lstStyle/>
        <a:p>
          <a:endParaRPr lang="it-IT"/>
        </a:p>
      </dgm:t>
    </dgm:pt>
    <dgm:pt modelId="{96EAB8BD-434F-469F-BF7B-7A8143BA8FBE}" type="pres">
      <dgm:prSet presAssocID="{8C8546AA-C9D4-43CA-811B-F26A78B887EA}" presName="compChildNode" presStyleCnt="0"/>
      <dgm:spPr/>
    </dgm:pt>
    <dgm:pt modelId="{C9FF5D0E-CE0F-413C-8393-96FDC6EB90FC}" type="pres">
      <dgm:prSet presAssocID="{8C8546AA-C9D4-43CA-811B-F26A78B887EA}" presName="theInnerList" presStyleCnt="0"/>
      <dgm:spPr/>
    </dgm:pt>
    <dgm:pt modelId="{2F933F32-296C-48FD-845C-D7DC36FDA866}" type="pres">
      <dgm:prSet presAssocID="{D706956E-B8A7-4892-91EF-528C87999519}" presName="childNode" presStyleLbl="node1" presStyleIdx="2" presStyleCnt="3" custScaleY="68465" custLinFactNeighborX="1168" custLinFactNeighborY="10716">
        <dgm:presLayoutVars>
          <dgm:bulletEnabled val="1"/>
        </dgm:presLayoutVars>
      </dgm:prSet>
      <dgm:spPr/>
      <dgm:t>
        <a:bodyPr/>
        <a:lstStyle/>
        <a:p>
          <a:endParaRPr lang="it-IT"/>
        </a:p>
      </dgm:t>
    </dgm:pt>
  </dgm:ptLst>
  <dgm:cxnLst>
    <dgm:cxn modelId="{65A88463-2A87-4581-835D-F4AD9766093B}" type="presOf" srcId="{8C8546AA-C9D4-43CA-811B-F26A78B887EA}" destId="{55D5F602-B18D-4436-88DA-49719C72564C}" srcOrd="1" destOrd="0" presId="urn:microsoft.com/office/officeart/2005/8/layout/lProcess2"/>
    <dgm:cxn modelId="{1936F07B-4308-43DF-9380-B3D0B95AD54A}" type="presOf" srcId="{66AF6CEC-9B27-44D3-859C-E6A0BA0FD2A1}" destId="{99B7ACC6-499F-45D8-87F1-8AD054D5FE46}" srcOrd="0" destOrd="0" presId="urn:microsoft.com/office/officeart/2005/8/layout/lProcess2"/>
    <dgm:cxn modelId="{2628B1F6-7CD3-4DE6-9D37-4393E97BFC7E}" type="presOf" srcId="{98BEC50D-6440-46FA-BC66-46E6F7B82152}" destId="{3B822EEE-A9FF-46E5-976B-DBE5550B1B15}" srcOrd="1" destOrd="0" presId="urn:microsoft.com/office/officeart/2005/8/layout/lProcess2"/>
    <dgm:cxn modelId="{FF5E5625-F0FC-4C91-8543-6227DAE004BE}" type="presOf" srcId="{6B3A4BD7-6E46-42CE-BB1E-A41F5C327C35}" destId="{DCADB09F-A1F7-4795-A92A-2254FF981357}" srcOrd="0" destOrd="0" presId="urn:microsoft.com/office/officeart/2005/8/layout/lProcess2"/>
    <dgm:cxn modelId="{29DF7F36-393D-4526-8EEB-A08FE0AE9251}" type="presOf" srcId="{98BEC50D-6440-46FA-BC66-46E6F7B82152}" destId="{12E638E3-7B6F-4973-9F08-B808E524CFC4}" srcOrd="0" destOrd="0" presId="urn:microsoft.com/office/officeart/2005/8/layout/lProcess2"/>
    <dgm:cxn modelId="{AD9AFD88-C70B-41DE-83C8-C0E5E8BE543C}" type="presOf" srcId="{E99BA83D-74B8-4F29-A289-FDC48790D3F2}" destId="{ACD60B6C-2FDD-43EF-B9CA-4BC580C40779}" srcOrd="0" destOrd="0" presId="urn:microsoft.com/office/officeart/2005/8/layout/lProcess2"/>
    <dgm:cxn modelId="{D2D91035-96AB-4F3F-A742-6D724B687C7A}" srcId="{6B3A4BD7-6E46-42CE-BB1E-A41F5C327C35}" destId="{66AF6CEC-9B27-44D3-859C-E6A0BA0FD2A1}" srcOrd="1" destOrd="0" parTransId="{4435066F-ABF7-429A-B05D-EFA919A9318F}" sibTransId="{CE7CA08B-8AEE-48BE-A68A-5C34C7F00784}"/>
    <dgm:cxn modelId="{92D5EFB0-61AB-4730-9E95-C6C9782CCA58}" type="presOf" srcId="{66AF6CEC-9B27-44D3-859C-E6A0BA0FD2A1}" destId="{75F6F18D-9D52-43DC-8A2A-71819EBBB93A}" srcOrd="1" destOrd="0" presId="urn:microsoft.com/office/officeart/2005/8/layout/lProcess2"/>
    <dgm:cxn modelId="{164B6C23-AB8E-4962-83C1-4E2E261C7BC7}" srcId="{8C8546AA-C9D4-43CA-811B-F26A78B887EA}" destId="{D706956E-B8A7-4892-91EF-528C87999519}" srcOrd="0" destOrd="0" parTransId="{9E667DA6-6E06-4750-9E9E-B2D26628DF1D}" sibTransId="{97EA06EC-49DC-4AF8-BAE8-15A4F891CBAD}"/>
    <dgm:cxn modelId="{F89E5B3B-FA17-42A7-B210-B4004E490C48}" type="presOf" srcId="{D706956E-B8A7-4892-91EF-528C87999519}" destId="{2F933F32-296C-48FD-845C-D7DC36FDA866}" srcOrd="0" destOrd="0" presId="urn:microsoft.com/office/officeart/2005/8/layout/lProcess2"/>
    <dgm:cxn modelId="{C149B8BC-4F73-46AC-9195-88AD4A1B1246}" srcId="{6B3A4BD7-6E46-42CE-BB1E-A41F5C327C35}" destId="{98BEC50D-6440-46FA-BC66-46E6F7B82152}" srcOrd="0" destOrd="0" parTransId="{186305AD-2859-4DBC-96D0-1D915D2447C7}" sibTransId="{E19F19B2-840E-46E7-AB5A-6A31F9375527}"/>
    <dgm:cxn modelId="{2A5B7369-9035-472B-A5A5-00A65C941175}" type="presOf" srcId="{970A9A52-76F6-45CF-8957-FB2FD38F496E}" destId="{4D1269A4-C4F4-42D7-9D95-7A15B28FD56C}" srcOrd="0" destOrd="0" presId="urn:microsoft.com/office/officeart/2005/8/layout/lProcess2"/>
    <dgm:cxn modelId="{2B3C5FCA-215A-4AD8-8CF2-D2A5458C2E41}" srcId="{98BEC50D-6440-46FA-BC66-46E6F7B82152}" destId="{970A9A52-76F6-45CF-8957-FB2FD38F496E}" srcOrd="0" destOrd="0" parTransId="{2F6F57F2-2A42-410C-B7B8-0C2D68DF7533}" sibTransId="{766F9181-0550-49A2-B6FD-92F33F7662F5}"/>
    <dgm:cxn modelId="{9C233586-C8FC-44CE-A6CD-8E5190E9A73B}" srcId="{6B3A4BD7-6E46-42CE-BB1E-A41F5C327C35}" destId="{8C8546AA-C9D4-43CA-811B-F26A78B887EA}" srcOrd="2" destOrd="0" parTransId="{67CC4E88-FA85-4243-BC5D-1D8A0C2F6D0D}" sibTransId="{D93A3730-C6F6-4524-8D25-B994DF899C9D}"/>
    <dgm:cxn modelId="{56D2ED68-6AE2-4862-861B-787EFF13E4B0}" type="presOf" srcId="{8C8546AA-C9D4-43CA-811B-F26A78B887EA}" destId="{1EB04001-DD76-410A-9A04-8BAE7C8C44AE}" srcOrd="0" destOrd="0" presId="urn:microsoft.com/office/officeart/2005/8/layout/lProcess2"/>
    <dgm:cxn modelId="{420C5630-94F6-4A58-B210-CA813781C68C}" srcId="{66AF6CEC-9B27-44D3-859C-E6A0BA0FD2A1}" destId="{E99BA83D-74B8-4F29-A289-FDC48790D3F2}" srcOrd="0" destOrd="0" parTransId="{5EA55F99-4DFB-4909-931E-684CA6F6E1E6}" sibTransId="{5D999CB7-6E7F-4CF3-BA49-087EE99BA466}"/>
    <dgm:cxn modelId="{6E5BDCB3-5C44-495D-BD85-7E882D167B34}" type="presParOf" srcId="{DCADB09F-A1F7-4795-A92A-2254FF981357}" destId="{C035D4ED-3373-4C2B-86DA-382DE4A8F5E2}" srcOrd="0" destOrd="0" presId="urn:microsoft.com/office/officeart/2005/8/layout/lProcess2"/>
    <dgm:cxn modelId="{79973F58-438D-4950-89CA-AAEBC9ED35DD}" type="presParOf" srcId="{C035D4ED-3373-4C2B-86DA-382DE4A8F5E2}" destId="{12E638E3-7B6F-4973-9F08-B808E524CFC4}" srcOrd="0" destOrd="0" presId="urn:microsoft.com/office/officeart/2005/8/layout/lProcess2"/>
    <dgm:cxn modelId="{AFADBADC-FE0E-4D63-A58D-1016C0176B80}" type="presParOf" srcId="{C035D4ED-3373-4C2B-86DA-382DE4A8F5E2}" destId="{3B822EEE-A9FF-46E5-976B-DBE5550B1B15}" srcOrd="1" destOrd="0" presId="urn:microsoft.com/office/officeart/2005/8/layout/lProcess2"/>
    <dgm:cxn modelId="{8A57911F-1F2E-416E-92F7-F79C348DA3C0}" type="presParOf" srcId="{C035D4ED-3373-4C2B-86DA-382DE4A8F5E2}" destId="{C9335720-B9DC-4B7D-8C77-A53A1DF1A0F9}" srcOrd="2" destOrd="0" presId="urn:microsoft.com/office/officeart/2005/8/layout/lProcess2"/>
    <dgm:cxn modelId="{1176C581-A7DA-4C7F-A189-53721FC95658}" type="presParOf" srcId="{C9335720-B9DC-4B7D-8C77-A53A1DF1A0F9}" destId="{E5B22707-C1DA-4ED3-83E4-5EEFA44EADF7}" srcOrd="0" destOrd="0" presId="urn:microsoft.com/office/officeart/2005/8/layout/lProcess2"/>
    <dgm:cxn modelId="{0E6C2CEC-4F80-4882-8AC0-24D7D8363508}" type="presParOf" srcId="{E5B22707-C1DA-4ED3-83E4-5EEFA44EADF7}" destId="{4D1269A4-C4F4-42D7-9D95-7A15B28FD56C}" srcOrd="0" destOrd="0" presId="urn:microsoft.com/office/officeart/2005/8/layout/lProcess2"/>
    <dgm:cxn modelId="{99C5E235-4CC2-453C-9E73-4A52F3EFB961}" type="presParOf" srcId="{DCADB09F-A1F7-4795-A92A-2254FF981357}" destId="{7425E4DF-08CD-4935-9826-C346942297AC}" srcOrd="1" destOrd="0" presId="urn:microsoft.com/office/officeart/2005/8/layout/lProcess2"/>
    <dgm:cxn modelId="{D533B99B-206B-448C-8FD5-66F9D6C85952}" type="presParOf" srcId="{DCADB09F-A1F7-4795-A92A-2254FF981357}" destId="{0FBE0F27-FE34-4CCA-925E-D9D3596DE127}" srcOrd="2" destOrd="0" presId="urn:microsoft.com/office/officeart/2005/8/layout/lProcess2"/>
    <dgm:cxn modelId="{155D9353-276C-4204-AB76-2A5079F6DBC6}" type="presParOf" srcId="{0FBE0F27-FE34-4CCA-925E-D9D3596DE127}" destId="{99B7ACC6-499F-45D8-87F1-8AD054D5FE46}" srcOrd="0" destOrd="0" presId="urn:microsoft.com/office/officeart/2005/8/layout/lProcess2"/>
    <dgm:cxn modelId="{3B65B628-DAF4-4036-8261-0062258D1D75}" type="presParOf" srcId="{0FBE0F27-FE34-4CCA-925E-D9D3596DE127}" destId="{75F6F18D-9D52-43DC-8A2A-71819EBBB93A}" srcOrd="1" destOrd="0" presId="urn:microsoft.com/office/officeart/2005/8/layout/lProcess2"/>
    <dgm:cxn modelId="{3069846C-E27B-4682-9A6B-60B9B63890E9}" type="presParOf" srcId="{0FBE0F27-FE34-4CCA-925E-D9D3596DE127}" destId="{7D2B1A16-DE8E-4D34-94E6-4BA05822EAF6}" srcOrd="2" destOrd="0" presId="urn:microsoft.com/office/officeart/2005/8/layout/lProcess2"/>
    <dgm:cxn modelId="{DFE8B2D8-3D1E-42EC-A728-8636B4129DEE}" type="presParOf" srcId="{7D2B1A16-DE8E-4D34-94E6-4BA05822EAF6}" destId="{EA29E403-F522-41E3-833B-5EF0DA099C16}" srcOrd="0" destOrd="0" presId="urn:microsoft.com/office/officeart/2005/8/layout/lProcess2"/>
    <dgm:cxn modelId="{22EEC313-D2CA-45AE-80B3-EA54B6FA86EB}" type="presParOf" srcId="{EA29E403-F522-41E3-833B-5EF0DA099C16}" destId="{ACD60B6C-2FDD-43EF-B9CA-4BC580C40779}" srcOrd="0" destOrd="0" presId="urn:microsoft.com/office/officeart/2005/8/layout/lProcess2"/>
    <dgm:cxn modelId="{B2D7ECAE-51ED-44EF-B40F-C0361B7C3CBA}" type="presParOf" srcId="{DCADB09F-A1F7-4795-A92A-2254FF981357}" destId="{C3C696B3-94C1-467E-9995-D1229F1B2FEC}" srcOrd="3" destOrd="0" presId="urn:microsoft.com/office/officeart/2005/8/layout/lProcess2"/>
    <dgm:cxn modelId="{26BC7B56-D42A-49ED-9AA6-EBBA75FFE559}" type="presParOf" srcId="{DCADB09F-A1F7-4795-A92A-2254FF981357}" destId="{A0DE9097-5DA6-4D78-A4E4-E3E8CD3EE68B}" srcOrd="4" destOrd="0" presId="urn:microsoft.com/office/officeart/2005/8/layout/lProcess2"/>
    <dgm:cxn modelId="{9BDBFF37-B905-41E3-B9D4-32D326E7D997}" type="presParOf" srcId="{A0DE9097-5DA6-4D78-A4E4-E3E8CD3EE68B}" destId="{1EB04001-DD76-410A-9A04-8BAE7C8C44AE}" srcOrd="0" destOrd="0" presId="urn:microsoft.com/office/officeart/2005/8/layout/lProcess2"/>
    <dgm:cxn modelId="{FF84A985-C0B3-44EF-9189-174525CF9BFC}" type="presParOf" srcId="{A0DE9097-5DA6-4D78-A4E4-E3E8CD3EE68B}" destId="{55D5F602-B18D-4436-88DA-49719C72564C}" srcOrd="1" destOrd="0" presId="urn:microsoft.com/office/officeart/2005/8/layout/lProcess2"/>
    <dgm:cxn modelId="{4A8F2A59-F9CE-42E2-A790-254C70724ED6}" type="presParOf" srcId="{A0DE9097-5DA6-4D78-A4E4-E3E8CD3EE68B}" destId="{96EAB8BD-434F-469F-BF7B-7A8143BA8FBE}" srcOrd="2" destOrd="0" presId="urn:microsoft.com/office/officeart/2005/8/layout/lProcess2"/>
    <dgm:cxn modelId="{A053BFC6-13D8-4B98-99CF-A5F3DE33ADD0}" type="presParOf" srcId="{96EAB8BD-434F-469F-BF7B-7A8143BA8FBE}" destId="{C9FF5D0E-CE0F-413C-8393-96FDC6EB90FC}" srcOrd="0" destOrd="0" presId="urn:microsoft.com/office/officeart/2005/8/layout/lProcess2"/>
    <dgm:cxn modelId="{5FDDB939-BD40-4C2B-8F10-9ED8192BB889}" type="presParOf" srcId="{C9FF5D0E-CE0F-413C-8393-96FDC6EB90FC}" destId="{2F933F32-296C-48FD-845C-D7DC36FDA86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5A14A-82B5-4A41-8D22-D935DD0D04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46BCE4F0-CFDA-4E77-9B2F-6771991BB2D1}">
      <dgm:prSet phldrT="[Texte]"/>
      <dgm:spPr/>
      <dgm:t>
        <a:bodyPr/>
        <a:lstStyle/>
        <a:p>
          <a:r>
            <a:rPr lang="fr-FR" b="1" dirty="0"/>
            <a:t>Risk reduction</a:t>
          </a:r>
        </a:p>
      </dgm:t>
    </dgm:pt>
    <dgm:pt modelId="{C359D7BE-8848-44DC-BED4-8634FB3156AB}" type="parTrans" cxnId="{396F7D1C-B688-4E24-AAB5-119721B54DAC}">
      <dgm:prSet/>
      <dgm:spPr/>
      <dgm:t>
        <a:bodyPr/>
        <a:lstStyle/>
        <a:p>
          <a:endParaRPr lang="fr-FR"/>
        </a:p>
      </dgm:t>
    </dgm:pt>
    <dgm:pt modelId="{475D8B69-99FD-4D57-B090-5991652EF172}" type="sibTrans" cxnId="{396F7D1C-B688-4E24-AAB5-119721B54DAC}">
      <dgm:prSet/>
      <dgm:spPr/>
      <dgm:t>
        <a:bodyPr/>
        <a:lstStyle/>
        <a:p>
          <a:endParaRPr lang="fr-FR"/>
        </a:p>
      </dgm:t>
    </dgm:pt>
    <dgm:pt modelId="{CDA7B4BD-0EFD-4BE6-BFEE-0D9AF310F853}">
      <dgm:prSet/>
      <dgm:spPr/>
      <dgm:t>
        <a:bodyPr/>
        <a:lstStyle/>
        <a:p>
          <a:r>
            <a:rPr lang="fr-FR" b="1" dirty="0"/>
            <a:t>Market discipline</a:t>
          </a:r>
          <a:endParaRPr lang="fr-FR" dirty="0"/>
        </a:p>
      </dgm:t>
    </dgm:pt>
    <dgm:pt modelId="{1FB66B93-740E-42F1-9ED5-8536248EEF85}" type="parTrans" cxnId="{35DAF858-B382-4905-B0CB-BF7F74F0C961}">
      <dgm:prSet/>
      <dgm:spPr/>
      <dgm:t>
        <a:bodyPr/>
        <a:lstStyle/>
        <a:p>
          <a:endParaRPr lang="fr-FR"/>
        </a:p>
      </dgm:t>
    </dgm:pt>
    <dgm:pt modelId="{4430CACA-848D-4C88-9DC0-D46ED063C74E}" type="sibTrans" cxnId="{35DAF858-B382-4905-B0CB-BF7F74F0C961}">
      <dgm:prSet/>
      <dgm:spPr/>
      <dgm:t>
        <a:bodyPr/>
        <a:lstStyle/>
        <a:p>
          <a:endParaRPr lang="fr-FR"/>
        </a:p>
      </dgm:t>
    </dgm:pt>
    <dgm:pt modelId="{2BFD3592-DFB1-4F83-855A-F10F84BBDE33}">
      <dgm:prSet/>
      <dgm:spPr/>
      <dgm:t>
        <a:bodyPr/>
        <a:lstStyle/>
        <a:p>
          <a:r>
            <a:rPr lang="fr-FR" b="1" dirty="0"/>
            <a:t>Risk sharing</a:t>
          </a:r>
        </a:p>
      </dgm:t>
    </dgm:pt>
    <dgm:pt modelId="{DAFBD344-2897-406E-9C38-4B642DEFFC9C}" type="parTrans" cxnId="{2ADCEA8D-B4E1-40D7-834B-4AC27CEAA3BE}">
      <dgm:prSet/>
      <dgm:spPr/>
      <dgm:t>
        <a:bodyPr/>
        <a:lstStyle/>
        <a:p>
          <a:endParaRPr lang="fr-FR"/>
        </a:p>
      </dgm:t>
    </dgm:pt>
    <dgm:pt modelId="{19B02F63-36D1-4FCC-B8F7-012762AFE490}" type="sibTrans" cxnId="{2ADCEA8D-B4E1-40D7-834B-4AC27CEAA3BE}">
      <dgm:prSet/>
      <dgm:spPr/>
      <dgm:t>
        <a:bodyPr/>
        <a:lstStyle/>
        <a:p>
          <a:endParaRPr lang="fr-FR"/>
        </a:p>
      </dgm:t>
    </dgm:pt>
    <dgm:pt modelId="{788BEDDD-3B57-4011-AD31-EB7A46BBA004}" type="pres">
      <dgm:prSet presAssocID="{0295A14A-82B5-4A41-8D22-D935DD0D04DA}" presName="Name0" presStyleCnt="0">
        <dgm:presLayoutVars>
          <dgm:dir/>
          <dgm:resizeHandles val="exact"/>
        </dgm:presLayoutVars>
      </dgm:prSet>
      <dgm:spPr/>
      <dgm:t>
        <a:bodyPr/>
        <a:lstStyle/>
        <a:p>
          <a:endParaRPr lang="it-IT"/>
        </a:p>
      </dgm:t>
    </dgm:pt>
    <dgm:pt modelId="{1AA8C947-8B2D-40E3-A79D-77C9E751F4C1}" type="pres">
      <dgm:prSet presAssocID="{46BCE4F0-CFDA-4E77-9B2F-6771991BB2D1}" presName="node" presStyleLbl="node1" presStyleIdx="0" presStyleCnt="3">
        <dgm:presLayoutVars>
          <dgm:bulletEnabled val="1"/>
        </dgm:presLayoutVars>
      </dgm:prSet>
      <dgm:spPr/>
      <dgm:t>
        <a:bodyPr/>
        <a:lstStyle/>
        <a:p>
          <a:endParaRPr lang="it-IT"/>
        </a:p>
      </dgm:t>
    </dgm:pt>
    <dgm:pt modelId="{12E7179C-76F0-4C18-A7DF-6F5D8CABC44C}" type="pres">
      <dgm:prSet presAssocID="{475D8B69-99FD-4D57-B090-5991652EF172}" presName="sibTrans" presStyleLbl="sibTrans2D1" presStyleIdx="0" presStyleCnt="3" custLinFactNeighborX="34454" custLinFactNeighborY="-26472"/>
      <dgm:spPr/>
      <dgm:t>
        <a:bodyPr/>
        <a:lstStyle/>
        <a:p>
          <a:endParaRPr lang="it-IT"/>
        </a:p>
      </dgm:t>
    </dgm:pt>
    <dgm:pt modelId="{26B7ECB3-BF7E-476B-8A82-ADE89375D72A}" type="pres">
      <dgm:prSet presAssocID="{475D8B69-99FD-4D57-B090-5991652EF172}" presName="connectorText" presStyleLbl="sibTrans2D1" presStyleIdx="0" presStyleCnt="3"/>
      <dgm:spPr/>
      <dgm:t>
        <a:bodyPr/>
        <a:lstStyle/>
        <a:p>
          <a:endParaRPr lang="it-IT"/>
        </a:p>
      </dgm:t>
    </dgm:pt>
    <dgm:pt modelId="{837020D5-8F00-4F06-97F1-F06A4AC0C0C0}" type="pres">
      <dgm:prSet presAssocID="{CDA7B4BD-0EFD-4BE6-BFEE-0D9AF310F853}" presName="node" presStyleLbl="node1" presStyleIdx="1" presStyleCnt="3" custRadScaleRad="109891" custRadScaleInc="-3447">
        <dgm:presLayoutVars>
          <dgm:bulletEnabled val="1"/>
        </dgm:presLayoutVars>
      </dgm:prSet>
      <dgm:spPr/>
      <dgm:t>
        <a:bodyPr/>
        <a:lstStyle/>
        <a:p>
          <a:endParaRPr lang="it-IT"/>
        </a:p>
      </dgm:t>
    </dgm:pt>
    <dgm:pt modelId="{D27A375D-4556-48B0-9294-D423E2F4682B}" type="pres">
      <dgm:prSet presAssocID="{4430CACA-848D-4C88-9DC0-D46ED063C74E}" presName="sibTrans" presStyleLbl="sibTrans2D1" presStyleIdx="1" presStyleCnt="3"/>
      <dgm:spPr/>
      <dgm:t>
        <a:bodyPr/>
        <a:lstStyle/>
        <a:p>
          <a:endParaRPr lang="it-IT"/>
        </a:p>
      </dgm:t>
    </dgm:pt>
    <dgm:pt modelId="{F7637769-8F0B-4C70-8D9E-AB52DC2BD3FE}" type="pres">
      <dgm:prSet presAssocID="{4430CACA-848D-4C88-9DC0-D46ED063C74E}" presName="connectorText" presStyleLbl="sibTrans2D1" presStyleIdx="1" presStyleCnt="3"/>
      <dgm:spPr/>
      <dgm:t>
        <a:bodyPr/>
        <a:lstStyle/>
        <a:p>
          <a:endParaRPr lang="it-IT"/>
        </a:p>
      </dgm:t>
    </dgm:pt>
    <dgm:pt modelId="{D7A6D4A6-E98F-4C37-8EC8-0CF37CB50434}" type="pres">
      <dgm:prSet presAssocID="{2BFD3592-DFB1-4F83-855A-F10F84BBDE33}" presName="node" presStyleLbl="node1" presStyleIdx="2" presStyleCnt="3" custRadScaleRad="107240" custRadScaleInc="5003">
        <dgm:presLayoutVars>
          <dgm:bulletEnabled val="1"/>
        </dgm:presLayoutVars>
      </dgm:prSet>
      <dgm:spPr/>
      <dgm:t>
        <a:bodyPr/>
        <a:lstStyle/>
        <a:p>
          <a:endParaRPr lang="it-IT"/>
        </a:p>
      </dgm:t>
    </dgm:pt>
    <dgm:pt modelId="{D47A6A6A-BD8E-4913-BC1D-97E5DA87866B}" type="pres">
      <dgm:prSet presAssocID="{19B02F63-36D1-4FCC-B8F7-012762AFE490}" presName="sibTrans" presStyleLbl="sibTrans2D1" presStyleIdx="2" presStyleCnt="3" custLinFactNeighborX="-34516" custLinFactNeighborY="-15211"/>
      <dgm:spPr/>
      <dgm:t>
        <a:bodyPr/>
        <a:lstStyle/>
        <a:p>
          <a:endParaRPr lang="it-IT"/>
        </a:p>
      </dgm:t>
    </dgm:pt>
    <dgm:pt modelId="{1E5F8AC6-2C1C-4690-A4F7-46DB04DB9C45}" type="pres">
      <dgm:prSet presAssocID="{19B02F63-36D1-4FCC-B8F7-012762AFE490}" presName="connectorText" presStyleLbl="sibTrans2D1" presStyleIdx="2" presStyleCnt="3"/>
      <dgm:spPr/>
      <dgm:t>
        <a:bodyPr/>
        <a:lstStyle/>
        <a:p>
          <a:endParaRPr lang="it-IT"/>
        </a:p>
      </dgm:t>
    </dgm:pt>
  </dgm:ptLst>
  <dgm:cxnLst>
    <dgm:cxn modelId="{CB32D832-B7DA-4836-859D-C51F9E936CED}" type="presOf" srcId="{46BCE4F0-CFDA-4E77-9B2F-6771991BB2D1}" destId="{1AA8C947-8B2D-40E3-A79D-77C9E751F4C1}" srcOrd="0" destOrd="0" presId="urn:microsoft.com/office/officeart/2005/8/layout/cycle7"/>
    <dgm:cxn modelId="{2ADCEA8D-B4E1-40D7-834B-4AC27CEAA3BE}" srcId="{0295A14A-82B5-4A41-8D22-D935DD0D04DA}" destId="{2BFD3592-DFB1-4F83-855A-F10F84BBDE33}" srcOrd="2" destOrd="0" parTransId="{DAFBD344-2897-406E-9C38-4B642DEFFC9C}" sibTransId="{19B02F63-36D1-4FCC-B8F7-012762AFE490}"/>
    <dgm:cxn modelId="{07A7E1E3-5327-4F04-A60E-48BBC33BF343}" type="presOf" srcId="{475D8B69-99FD-4D57-B090-5991652EF172}" destId="{26B7ECB3-BF7E-476B-8A82-ADE89375D72A}" srcOrd="1" destOrd="0" presId="urn:microsoft.com/office/officeart/2005/8/layout/cycle7"/>
    <dgm:cxn modelId="{826DED8B-10FB-42B3-9B1A-64E448D54E3C}" type="presOf" srcId="{19B02F63-36D1-4FCC-B8F7-012762AFE490}" destId="{1E5F8AC6-2C1C-4690-A4F7-46DB04DB9C45}" srcOrd="1" destOrd="0" presId="urn:microsoft.com/office/officeart/2005/8/layout/cycle7"/>
    <dgm:cxn modelId="{2891ACDD-F88D-487C-B648-2A4E867346C7}" type="presOf" srcId="{4430CACA-848D-4C88-9DC0-D46ED063C74E}" destId="{D27A375D-4556-48B0-9294-D423E2F4682B}" srcOrd="0" destOrd="0" presId="urn:microsoft.com/office/officeart/2005/8/layout/cycle7"/>
    <dgm:cxn modelId="{9EE58A4B-53B8-48EC-AEB9-A00FA14FC446}" type="presOf" srcId="{CDA7B4BD-0EFD-4BE6-BFEE-0D9AF310F853}" destId="{837020D5-8F00-4F06-97F1-F06A4AC0C0C0}" srcOrd="0" destOrd="0" presId="urn:microsoft.com/office/officeart/2005/8/layout/cycle7"/>
    <dgm:cxn modelId="{CA0AF15F-7B98-43D8-A127-B3E4A4BBF2ED}" type="presOf" srcId="{4430CACA-848D-4C88-9DC0-D46ED063C74E}" destId="{F7637769-8F0B-4C70-8D9E-AB52DC2BD3FE}" srcOrd="1" destOrd="0" presId="urn:microsoft.com/office/officeart/2005/8/layout/cycle7"/>
    <dgm:cxn modelId="{8E0FD233-E08A-4E42-B509-C37153CACD96}" type="presOf" srcId="{2BFD3592-DFB1-4F83-855A-F10F84BBDE33}" destId="{D7A6D4A6-E98F-4C37-8EC8-0CF37CB50434}" srcOrd="0" destOrd="0" presId="urn:microsoft.com/office/officeart/2005/8/layout/cycle7"/>
    <dgm:cxn modelId="{396F7D1C-B688-4E24-AAB5-119721B54DAC}" srcId="{0295A14A-82B5-4A41-8D22-D935DD0D04DA}" destId="{46BCE4F0-CFDA-4E77-9B2F-6771991BB2D1}" srcOrd="0" destOrd="0" parTransId="{C359D7BE-8848-44DC-BED4-8634FB3156AB}" sibTransId="{475D8B69-99FD-4D57-B090-5991652EF172}"/>
    <dgm:cxn modelId="{8EE13CD5-CBA6-4E21-ADFB-2B71655F1C78}" type="presOf" srcId="{475D8B69-99FD-4D57-B090-5991652EF172}" destId="{12E7179C-76F0-4C18-A7DF-6F5D8CABC44C}" srcOrd="0" destOrd="0" presId="urn:microsoft.com/office/officeart/2005/8/layout/cycle7"/>
    <dgm:cxn modelId="{0678E512-2514-464B-804E-53E8B2B3D6A1}" type="presOf" srcId="{19B02F63-36D1-4FCC-B8F7-012762AFE490}" destId="{D47A6A6A-BD8E-4913-BC1D-97E5DA87866B}" srcOrd="0" destOrd="0" presId="urn:microsoft.com/office/officeart/2005/8/layout/cycle7"/>
    <dgm:cxn modelId="{35DAF858-B382-4905-B0CB-BF7F74F0C961}" srcId="{0295A14A-82B5-4A41-8D22-D935DD0D04DA}" destId="{CDA7B4BD-0EFD-4BE6-BFEE-0D9AF310F853}" srcOrd="1" destOrd="0" parTransId="{1FB66B93-740E-42F1-9ED5-8536248EEF85}" sibTransId="{4430CACA-848D-4C88-9DC0-D46ED063C74E}"/>
    <dgm:cxn modelId="{E882FDCF-3428-42A4-8495-835C57238490}" type="presOf" srcId="{0295A14A-82B5-4A41-8D22-D935DD0D04DA}" destId="{788BEDDD-3B57-4011-AD31-EB7A46BBA004}" srcOrd="0" destOrd="0" presId="urn:microsoft.com/office/officeart/2005/8/layout/cycle7"/>
    <dgm:cxn modelId="{BED6F767-7D2B-4905-A24A-9CF66BD9DFFC}" type="presParOf" srcId="{788BEDDD-3B57-4011-AD31-EB7A46BBA004}" destId="{1AA8C947-8B2D-40E3-A79D-77C9E751F4C1}" srcOrd="0" destOrd="0" presId="urn:microsoft.com/office/officeart/2005/8/layout/cycle7"/>
    <dgm:cxn modelId="{69B1C9B4-1418-486C-AB02-003825A13177}" type="presParOf" srcId="{788BEDDD-3B57-4011-AD31-EB7A46BBA004}" destId="{12E7179C-76F0-4C18-A7DF-6F5D8CABC44C}" srcOrd="1" destOrd="0" presId="urn:microsoft.com/office/officeart/2005/8/layout/cycle7"/>
    <dgm:cxn modelId="{DBC725B4-7E9F-469A-A516-C3EB0C823C25}" type="presParOf" srcId="{12E7179C-76F0-4C18-A7DF-6F5D8CABC44C}" destId="{26B7ECB3-BF7E-476B-8A82-ADE89375D72A}" srcOrd="0" destOrd="0" presId="urn:microsoft.com/office/officeart/2005/8/layout/cycle7"/>
    <dgm:cxn modelId="{641CBBBE-B1D2-4F43-BCCB-7AE71FC70AD4}" type="presParOf" srcId="{788BEDDD-3B57-4011-AD31-EB7A46BBA004}" destId="{837020D5-8F00-4F06-97F1-F06A4AC0C0C0}" srcOrd="2" destOrd="0" presId="urn:microsoft.com/office/officeart/2005/8/layout/cycle7"/>
    <dgm:cxn modelId="{B900FE12-15EC-49DC-AFBC-762BA1792EF9}" type="presParOf" srcId="{788BEDDD-3B57-4011-AD31-EB7A46BBA004}" destId="{D27A375D-4556-48B0-9294-D423E2F4682B}" srcOrd="3" destOrd="0" presId="urn:microsoft.com/office/officeart/2005/8/layout/cycle7"/>
    <dgm:cxn modelId="{A4EE10F7-FEC0-4C43-9095-2C7B88E1EF1B}" type="presParOf" srcId="{D27A375D-4556-48B0-9294-D423E2F4682B}" destId="{F7637769-8F0B-4C70-8D9E-AB52DC2BD3FE}" srcOrd="0" destOrd="0" presId="urn:microsoft.com/office/officeart/2005/8/layout/cycle7"/>
    <dgm:cxn modelId="{A2BBE197-0875-4D42-A76C-F5568495485A}" type="presParOf" srcId="{788BEDDD-3B57-4011-AD31-EB7A46BBA004}" destId="{D7A6D4A6-E98F-4C37-8EC8-0CF37CB50434}" srcOrd="4" destOrd="0" presId="urn:microsoft.com/office/officeart/2005/8/layout/cycle7"/>
    <dgm:cxn modelId="{4083418D-69BD-405A-B4DC-E723FA1CD204}" type="presParOf" srcId="{788BEDDD-3B57-4011-AD31-EB7A46BBA004}" destId="{D47A6A6A-BD8E-4913-BC1D-97E5DA87866B}" srcOrd="5" destOrd="0" presId="urn:microsoft.com/office/officeart/2005/8/layout/cycle7"/>
    <dgm:cxn modelId="{326A9C2A-8EE8-4F36-8987-F7FE1BF3E6DD}" type="presParOf" srcId="{D47A6A6A-BD8E-4913-BC1D-97E5DA87866B}" destId="{1E5F8AC6-2C1C-4690-A4F7-46DB04DB9C4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5A14A-82B5-4A41-8D22-D935DD0D04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46BCE4F0-CFDA-4E77-9B2F-6771991BB2D1}">
      <dgm:prSet phldrT="[Texte]"/>
      <dgm:spPr/>
      <dgm:t>
        <a:bodyPr/>
        <a:lstStyle/>
        <a:p>
          <a:r>
            <a:rPr lang="fr-FR" b="1" dirty="0"/>
            <a:t>Risk reduction</a:t>
          </a:r>
        </a:p>
      </dgm:t>
    </dgm:pt>
    <dgm:pt modelId="{C359D7BE-8848-44DC-BED4-8634FB3156AB}" type="parTrans" cxnId="{396F7D1C-B688-4E24-AAB5-119721B54DAC}">
      <dgm:prSet/>
      <dgm:spPr/>
      <dgm:t>
        <a:bodyPr/>
        <a:lstStyle/>
        <a:p>
          <a:endParaRPr lang="fr-FR"/>
        </a:p>
      </dgm:t>
    </dgm:pt>
    <dgm:pt modelId="{475D8B69-99FD-4D57-B090-5991652EF172}" type="sibTrans" cxnId="{396F7D1C-B688-4E24-AAB5-119721B54DAC}">
      <dgm:prSet/>
      <dgm:spPr>
        <a:solidFill>
          <a:schemeClr val="accent1">
            <a:tint val="60000"/>
            <a:hueOff val="0"/>
            <a:satOff val="0"/>
            <a:lumOff val="0"/>
            <a:alpha val="18000"/>
          </a:schemeClr>
        </a:solidFill>
      </dgm:spPr>
      <dgm:t>
        <a:bodyPr/>
        <a:lstStyle/>
        <a:p>
          <a:endParaRPr lang="fr-FR"/>
        </a:p>
      </dgm:t>
    </dgm:pt>
    <dgm:pt modelId="{CDA7B4BD-0EFD-4BE6-BFEE-0D9AF310F853}">
      <dgm:prSet/>
      <dgm:spPr>
        <a:solidFill>
          <a:schemeClr val="accent1">
            <a:hueOff val="0"/>
            <a:satOff val="0"/>
            <a:lumOff val="0"/>
            <a:alpha val="19000"/>
          </a:schemeClr>
        </a:solidFill>
      </dgm:spPr>
      <dgm:t>
        <a:bodyPr/>
        <a:lstStyle/>
        <a:p>
          <a:endParaRPr lang="fr-FR"/>
        </a:p>
      </dgm:t>
    </dgm:pt>
    <dgm:pt modelId="{1FB66B93-740E-42F1-9ED5-8536248EEF85}" type="parTrans" cxnId="{35DAF858-B382-4905-B0CB-BF7F74F0C961}">
      <dgm:prSet/>
      <dgm:spPr/>
      <dgm:t>
        <a:bodyPr/>
        <a:lstStyle/>
        <a:p>
          <a:endParaRPr lang="fr-FR"/>
        </a:p>
      </dgm:t>
    </dgm:pt>
    <dgm:pt modelId="{4430CACA-848D-4C88-9DC0-D46ED063C74E}" type="sibTrans" cxnId="{35DAF858-B382-4905-B0CB-BF7F74F0C961}">
      <dgm:prSet/>
      <dgm:spPr>
        <a:solidFill>
          <a:schemeClr val="accent1">
            <a:tint val="60000"/>
            <a:hueOff val="0"/>
            <a:satOff val="0"/>
            <a:lumOff val="0"/>
            <a:alpha val="19000"/>
          </a:schemeClr>
        </a:solidFill>
      </dgm:spPr>
      <dgm:t>
        <a:bodyPr/>
        <a:lstStyle/>
        <a:p>
          <a:endParaRPr lang="fr-FR"/>
        </a:p>
      </dgm:t>
    </dgm:pt>
    <dgm:pt modelId="{2BFD3592-DFB1-4F83-855A-F10F84BBDE33}">
      <dgm:prSet/>
      <dgm:spPr>
        <a:solidFill>
          <a:schemeClr val="accent1">
            <a:hueOff val="0"/>
            <a:satOff val="0"/>
            <a:lumOff val="0"/>
            <a:alpha val="19000"/>
          </a:schemeClr>
        </a:solidFill>
      </dgm:spPr>
      <dgm:t>
        <a:bodyPr/>
        <a:lstStyle/>
        <a:p>
          <a:endParaRPr lang="fr-FR" b="1"/>
        </a:p>
      </dgm:t>
    </dgm:pt>
    <dgm:pt modelId="{DAFBD344-2897-406E-9C38-4B642DEFFC9C}" type="parTrans" cxnId="{2ADCEA8D-B4E1-40D7-834B-4AC27CEAA3BE}">
      <dgm:prSet/>
      <dgm:spPr/>
      <dgm:t>
        <a:bodyPr/>
        <a:lstStyle/>
        <a:p>
          <a:endParaRPr lang="fr-FR"/>
        </a:p>
      </dgm:t>
    </dgm:pt>
    <dgm:pt modelId="{19B02F63-36D1-4FCC-B8F7-012762AFE490}" type="sibTrans" cxnId="{2ADCEA8D-B4E1-40D7-834B-4AC27CEAA3BE}">
      <dgm:prSet/>
      <dgm:spPr>
        <a:solidFill>
          <a:schemeClr val="accent1">
            <a:tint val="60000"/>
            <a:hueOff val="0"/>
            <a:satOff val="0"/>
            <a:lumOff val="0"/>
            <a:alpha val="19000"/>
          </a:schemeClr>
        </a:solidFill>
      </dgm:spPr>
      <dgm:t>
        <a:bodyPr/>
        <a:lstStyle/>
        <a:p>
          <a:endParaRPr lang="fr-FR"/>
        </a:p>
      </dgm:t>
    </dgm:pt>
    <dgm:pt modelId="{788BEDDD-3B57-4011-AD31-EB7A46BBA004}" type="pres">
      <dgm:prSet presAssocID="{0295A14A-82B5-4A41-8D22-D935DD0D04DA}" presName="Name0" presStyleCnt="0">
        <dgm:presLayoutVars>
          <dgm:dir/>
          <dgm:resizeHandles val="exact"/>
        </dgm:presLayoutVars>
      </dgm:prSet>
      <dgm:spPr/>
      <dgm:t>
        <a:bodyPr/>
        <a:lstStyle/>
        <a:p>
          <a:endParaRPr lang="it-IT"/>
        </a:p>
      </dgm:t>
    </dgm:pt>
    <dgm:pt modelId="{1AA8C947-8B2D-40E3-A79D-77C9E751F4C1}" type="pres">
      <dgm:prSet presAssocID="{46BCE4F0-CFDA-4E77-9B2F-6771991BB2D1}" presName="node" presStyleLbl="node1" presStyleIdx="0" presStyleCnt="3">
        <dgm:presLayoutVars>
          <dgm:bulletEnabled val="1"/>
        </dgm:presLayoutVars>
      </dgm:prSet>
      <dgm:spPr/>
      <dgm:t>
        <a:bodyPr/>
        <a:lstStyle/>
        <a:p>
          <a:endParaRPr lang="it-IT"/>
        </a:p>
      </dgm:t>
    </dgm:pt>
    <dgm:pt modelId="{12E7179C-76F0-4C18-A7DF-6F5D8CABC44C}" type="pres">
      <dgm:prSet presAssocID="{475D8B69-99FD-4D57-B090-5991652EF172}" presName="sibTrans" presStyleLbl="sibTrans2D1" presStyleIdx="0" presStyleCnt="3"/>
      <dgm:spPr/>
      <dgm:t>
        <a:bodyPr/>
        <a:lstStyle/>
        <a:p>
          <a:endParaRPr lang="it-IT"/>
        </a:p>
      </dgm:t>
    </dgm:pt>
    <dgm:pt modelId="{26B7ECB3-BF7E-476B-8A82-ADE89375D72A}" type="pres">
      <dgm:prSet presAssocID="{475D8B69-99FD-4D57-B090-5991652EF172}" presName="connectorText" presStyleLbl="sibTrans2D1" presStyleIdx="0" presStyleCnt="3"/>
      <dgm:spPr/>
      <dgm:t>
        <a:bodyPr/>
        <a:lstStyle/>
        <a:p>
          <a:endParaRPr lang="it-IT"/>
        </a:p>
      </dgm:t>
    </dgm:pt>
    <dgm:pt modelId="{837020D5-8F00-4F06-97F1-F06A4AC0C0C0}" type="pres">
      <dgm:prSet presAssocID="{CDA7B4BD-0EFD-4BE6-BFEE-0D9AF310F853}" presName="node" presStyleLbl="node1" presStyleIdx="1" presStyleCnt="3">
        <dgm:presLayoutVars>
          <dgm:bulletEnabled val="1"/>
        </dgm:presLayoutVars>
      </dgm:prSet>
      <dgm:spPr/>
      <dgm:t>
        <a:bodyPr/>
        <a:lstStyle/>
        <a:p>
          <a:endParaRPr lang="it-IT"/>
        </a:p>
      </dgm:t>
    </dgm:pt>
    <dgm:pt modelId="{D27A375D-4556-48B0-9294-D423E2F4682B}" type="pres">
      <dgm:prSet presAssocID="{4430CACA-848D-4C88-9DC0-D46ED063C74E}" presName="sibTrans" presStyleLbl="sibTrans2D1" presStyleIdx="1" presStyleCnt="3"/>
      <dgm:spPr/>
      <dgm:t>
        <a:bodyPr/>
        <a:lstStyle/>
        <a:p>
          <a:endParaRPr lang="it-IT"/>
        </a:p>
      </dgm:t>
    </dgm:pt>
    <dgm:pt modelId="{F7637769-8F0B-4C70-8D9E-AB52DC2BD3FE}" type="pres">
      <dgm:prSet presAssocID="{4430CACA-848D-4C88-9DC0-D46ED063C74E}" presName="connectorText" presStyleLbl="sibTrans2D1" presStyleIdx="1" presStyleCnt="3"/>
      <dgm:spPr/>
      <dgm:t>
        <a:bodyPr/>
        <a:lstStyle/>
        <a:p>
          <a:endParaRPr lang="it-IT"/>
        </a:p>
      </dgm:t>
    </dgm:pt>
    <dgm:pt modelId="{D7A6D4A6-E98F-4C37-8EC8-0CF37CB50434}" type="pres">
      <dgm:prSet presAssocID="{2BFD3592-DFB1-4F83-855A-F10F84BBDE33}" presName="node" presStyleLbl="node1" presStyleIdx="2" presStyleCnt="3">
        <dgm:presLayoutVars>
          <dgm:bulletEnabled val="1"/>
        </dgm:presLayoutVars>
      </dgm:prSet>
      <dgm:spPr/>
      <dgm:t>
        <a:bodyPr/>
        <a:lstStyle/>
        <a:p>
          <a:endParaRPr lang="it-IT"/>
        </a:p>
      </dgm:t>
    </dgm:pt>
    <dgm:pt modelId="{D47A6A6A-BD8E-4913-BC1D-97E5DA87866B}" type="pres">
      <dgm:prSet presAssocID="{19B02F63-36D1-4FCC-B8F7-012762AFE490}" presName="sibTrans" presStyleLbl="sibTrans2D1" presStyleIdx="2" presStyleCnt="3"/>
      <dgm:spPr/>
      <dgm:t>
        <a:bodyPr/>
        <a:lstStyle/>
        <a:p>
          <a:endParaRPr lang="it-IT"/>
        </a:p>
      </dgm:t>
    </dgm:pt>
    <dgm:pt modelId="{1E5F8AC6-2C1C-4690-A4F7-46DB04DB9C45}" type="pres">
      <dgm:prSet presAssocID="{19B02F63-36D1-4FCC-B8F7-012762AFE490}" presName="connectorText" presStyleLbl="sibTrans2D1" presStyleIdx="2" presStyleCnt="3"/>
      <dgm:spPr/>
      <dgm:t>
        <a:bodyPr/>
        <a:lstStyle/>
        <a:p>
          <a:endParaRPr lang="it-IT"/>
        </a:p>
      </dgm:t>
    </dgm:pt>
  </dgm:ptLst>
  <dgm:cxnLst>
    <dgm:cxn modelId="{2ADCEA8D-B4E1-40D7-834B-4AC27CEAA3BE}" srcId="{0295A14A-82B5-4A41-8D22-D935DD0D04DA}" destId="{2BFD3592-DFB1-4F83-855A-F10F84BBDE33}" srcOrd="2" destOrd="0" parTransId="{DAFBD344-2897-406E-9C38-4B642DEFFC9C}" sibTransId="{19B02F63-36D1-4FCC-B8F7-012762AFE490}"/>
    <dgm:cxn modelId="{FCB369DE-82DC-4012-978F-69252FDED467}" type="presOf" srcId="{CDA7B4BD-0EFD-4BE6-BFEE-0D9AF310F853}" destId="{837020D5-8F00-4F06-97F1-F06A4AC0C0C0}" srcOrd="0" destOrd="0" presId="urn:microsoft.com/office/officeart/2005/8/layout/cycle7"/>
    <dgm:cxn modelId="{8F5C7DAE-50E5-48E5-9FFE-29146DBC6D1D}" type="presOf" srcId="{2BFD3592-DFB1-4F83-855A-F10F84BBDE33}" destId="{D7A6D4A6-E98F-4C37-8EC8-0CF37CB50434}" srcOrd="0" destOrd="0" presId="urn:microsoft.com/office/officeart/2005/8/layout/cycle7"/>
    <dgm:cxn modelId="{8AA30F96-CCF2-4B52-966B-E902994794CF}" type="presOf" srcId="{4430CACA-848D-4C88-9DC0-D46ED063C74E}" destId="{D27A375D-4556-48B0-9294-D423E2F4682B}" srcOrd="0" destOrd="0" presId="urn:microsoft.com/office/officeart/2005/8/layout/cycle7"/>
    <dgm:cxn modelId="{A1421E98-7E8E-43B4-A35B-7F2E0E9D4D8E}" type="presOf" srcId="{46BCE4F0-CFDA-4E77-9B2F-6771991BB2D1}" destId="{1AA8C947-8B2D-40E3-A79D-77C9E751F4C1}" srcOrd="0" destOrd="0" presId="urn:microsoft.com/office/officeart/2005/8/layout/cycle7"/>
    <dgm:cxn modelId="{A0D821C3-3F80-496C-837C-6C8928114FCF}" type="presOf" srcId="{19B02F63-36D1-4FCC-B8F7-012762AFE490}" destId="{1E5F8AC6-2C1C-4690-A4F7-46DB04DB9C45}" srcOrd="1" destOrd="0" presId="urn:microsoft.com/office/officeart/2005/8/layout/cycle7"/>
    <dgm:cxn modelId="{23AC5A04-E4C1-4C58-B07B-A58053D14648}" type="presOf" srcId="{0295A14A-82B5-4A41-8D22-D935DD0D04DA}" destId="{788BEDDD-3B57-4011-AD31-EB7A46BBA004}" srcOrd="0" destOrd="0" presId="urn:microsoft.com/office/officeart/2005/8/layout/cycle7"/>
    <dgm:cxn modelId="{A9BC4A7B-AEF9-448A-9DF7-F8CA475236FD}" type="presOf" srcId="{4430CACA-848D-4C88-9DC0-D46ED063C74E}" destId="{F7637769-8F0B-4C70-8D9E-AB52DC2BD3FE}" srcOrd="1" destOrd="0" presId="urn:microsoft.com/office/officeart/2005/8/layout/cycle7"/>
    <dgm:cxn modelId="{396F7D1C-B688-4E24-AAB5-119721B54DAC}" srcId="{0295A14A-82B5-4A41-8D22-D935DD0D04DA}" destId="{46BCE4F0-CFDA-4E77-9B2F-6771991BB2D1}" srcOrd="0" destOrd="0" parTransId="{C359D7BE-8848-44DC-BED4-8634FB3156AB}" sibTransId="{475D8B69-99FD-4D57-B090-5991652EF172}"/>
    <dgm:cxn modelId="{4553D0EF-252F-4569-99B4-490348C87CBA}" type="presOf" srcId="{475D8B69-99FD-4D57-B090-5991652EF172}" destId="{26B7ECB3-BF7E-476B-8A82-ADE89375D72A}" srcOrd="1" destOrd="0" presId="urn:microsoft.com/office/officeart/2005/8/layout/cycle7"/>
    <dgm:cxn modelId="{6432FA93-79F5-4B73-95CD-618458748883}" type="presOf" srcId="{19B02F63-36D1-4FCC-B8F7-012762AFE490}" destId="{D47A6A6A-BD8E-4913-BC1D-97E5DA87866B}" srcOrd="0" destOrd="0" presId="urn:microsoft.com/office/officeart/2005/8/layout/cycle7"/>
    <dgm:cxn modelId="{EBE41BF5-6635-4F2F-970C-90C3196DE8BE}" type="presOf" srcId="{475D8B69-99FD-4D57-B090-5991652EF172}" destId="{12E7179C-76F0-4C18-A7DF-6F5D8CABC44C}" srcOrd="0" destOrd="0" presId="urn:microsoft.com/office/officeart/2005/8/layout/cycle7"/>
    <dgm:cxn modelId="{35DAF858-B382-4905-B0CB-BF7F74F0C961}" srcId="{0295A14A-82B5-4A41-8D22-D935DD0D04DA}" destId="{CDA7B4BD-0EFD-4BE6-BFEE-0D9AF310F853}" srcOrd="1" destOrd="0" parTransId="{1FB66B93-740E-42F1-9ED5-8536248EEF85}" sibTransId="{4430CACA-848D-4C88-9DC0-D46ED063C74E}"/>
    <dgm:cxn modelId="{53123DA7-A37A-4CE6-B674-7C0455472778}" type="presParOf" srcId="{788BEDDD-3B57-4011-AD31-EB7A46BBA004}" destId="{1AA8C947-8B2D-40E3-A79D-77C9E751F4C1}" srcOrd="0" destOrd="0" presId="urn:microsoft.com/office/officeart/2005/8/layout/cycle7"/>
    <dgm:cxn modelId="{A6425C25-E85A-4D0C-9F3B-DB3BACE8FC00}" type="presParOf" srcId="{788BEDDD-3B57-4011-AD31-EB7A46BBA004}" destId="{12E7179C-76F0-4C18-A7DF-6F5D8CABC44C}" srcOrd="1" destOrd="0" presId="urn:microsoft.com/office/officeart/2005/8/layout/cycle7"/>
    <dgm:cxn modelId="{40FDD5B9-4D60-4968-96E4-4D5FC298F32B}" type="presParOf" srcId="{12E7179C-76F0-4C18-A7DF-6F5D8CABC44C}" destId="{26B7ECB3-BF7E-476B-8A82-ADE89375D72A}" srcOrd="0" destOrd="0" presId="urn:microsoft.com/office/officeart/2005/8/layout/cycle7"/>
    <dgm:cxn modelId="{6280FE4B-B60E-4367-AD23-8663A0DC0713}" type="presParOf" srcId="{788BEDDD-3B57-4011-AD31-EB7A46BBA004}" destId="{837020D5-8F00-4F06-97F1-F06A4AC0C0C0}" srcOrd="2" destOrd="0" presId="urn:microsoft.com/office/officeart/2005/8/layout/cycle7"/>
    <dgm:cxn modelId="{3538465B-0233-490A-B834-23DB48DC1C3D}" type="presParOf" srcId="{788BEDDD-3B57-4011-AD31-EB7A46BBA004}" destId="{D27A375D-4556-48B0-9294-D423E2F4682B}" srcOrd="3" destOrd="0" presId="urn:microsoft.com/office/officeart/2005/8/layout/cycle7"/>
    <dgm:cxn modelId="{29C437E8-F059-4F5C-AADC-1900E5E138B5}" type="presParOf" srcId="{D27A375D-4556-48B0-9294-D423E2F4682B}" destId="{F7637769-8F0B-4C70-8D9E-AB52DC2BD3FE}" srcOrd="0" destOrd="0" presId="urn:microsoft.com/office/officeart/2005/8/layout/cycle7"/>
    <dgm:cxn modelId="{C10E8FC8-1350-4083-91E2-4F0F68071B05}" type="presParOf" srcId="{788BEDDD-3B57-4011-AD31-EB7A46BBA004}" destId="{D7A6D4A6-E98F-4C37-8EC8-0CF37CB50434}" srcOrd="4" destOrd="0" presId="urn:microsoft.com/office/officeart/2005/8/layout/cycle7"/>
    <dgm:cxn modelId="{DE74D972-7FC1-4452-A3B2-2DCDBF7482B4}" type="presParOf" srcId="{788BEDDD-3B57-4011-AD31-EB7A46BBA004}" destId="{D47A6A6A-BD8E-4913-BC1D-97E5DA87866B}" srcOrd="5" destOrd="0" presId="urn:microsoft.com/office/officeart/2005/8/layout/cycle7"/>
    <dgm:cxn modelId="{3CF56482-0E31-4FE3-9CC8-45288F12EE35}" type="presParOf" srcId="{D47A6A6A-BD8E-4913-BC1D-97E5DA87866B}" destId="{1E5F8AC6-2C1C-4690-A4F7-46DB04DB9C4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95A14A-82B5-4A41-8D22-D935DD0D04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CDA7B4BD-0EFD-4BE6-BFEE-0D9AF310F853}">
      <dgm:prSet/>
      <dgm:spPr>
        <a:solidFill>
          <a:schemeClr val="accent1">
            <a:hueOff val="0"/>
            <a:satOff val="0"/>
            <a:lumOff val="0"/>
            <a:alpha val="19000"/>
          </a:schemeClr>
        </a:solidFill>
      </dgm:spPr>
      <dgm:t>
        <a:bodyPr/>
        <a:lstStyle/>
        <a:p>
          <a:endParaRPr lang="fr-FR"/>
        </a:p>
      </dgm:t>
    </dgm:pt>
    <dgm:pt modelId="{1FB66B93-740E-42F1-9ED5-8536248EEF85}" type="parTrans" cxnId="{35DAF858-B382-4905-B0CB-BF7F74F0C961}">
      <dgm:prSet/>
      <dgm:spPr/>
      <dgm:t>
        <a:bodyPr/>
        <a:lstStyle/>
        <a:p>
          <a:endParaRPr lang="fr-FR"/>
        </a:p>
      </dgm:t>
    </dgm:pt>
    <dgm:pt modelId="{4430CACA-848D-4C88-9DC0-D46ED063C74E}" type="sibTrans" cxnId="{35DAF858-B382-4905-B0CB-BF7F74F0C961}">
      <dgm:prSet/>
      <dgm:spPr>
        <a:solidFill>
          <a:schemeClr val="accent1">
            <a:tint val="60000"/>
            <a:hueOff val="0"/>
            <a:satOff val="0"/>
            <a:lumOff val="0"/>
            <a:alpha val="19000"/>
          </a:schemeClr>
        </a:solidFill>
      </dgm:spPr>
      <dgm:t>
        <a:bodyPr/>
        <a:lstStyle/>
        <a:p>
          <a:endParaRPr lang="fr-FR"/>
        </a:p>
      </dgm:t>
    </dgm:pt>
    <dgm:pt modelId="{B8128D2E-2F32-4A1C-842D-F7DA25D01804}">
      <dgm:prSet/>
      <dgm:spPr/>
      <dgm:t>
        <a:bodyPr/>
        <a:lstStyle/>
        <a:p>
          <a:r>
            <a:rPr lang="fr-FR" b="1" dirty="0"/>
            <a:t>Risk sharing</a:t>
          </a:r>
        </a:p>
      </dgm:t>
    </dgm:pt>
    <dgm:pt modelId="{15594343-3355-4782-AC73-7CDAA15D1E01}" type="parTrans" cxnId="{24E952E7-CE22-499D-96AD-9DBA0ADC26D2}">
      <dgm:prSet/>
      <dgm:spPr/>
      <dgm:t>
        <a:bodyPr/>
        <a:lstStyle/>
        <a:p>
          <a:endParaRPr lang="fr-FR"/>
        </a:p>
      </dgm:t>
    </dgm:pt>
    <dgm:pt modelId="{1CD70F91-FC75-483B-B900-193755E8380C}" type="sibTrans" cxnId="{24E952E7-CE22-499D-96AD-9DBA0ADC26D2}">
      <dgm:prSet/>
      <dgm:spPr>
        <a:solidFill>
          <a:schemeClr val="accent1">
            <a:tint val="60000"/>
            <a:hueOff val="0"/>
            <a:satOff val="0"/>
            <a:lumOff val="0"/>
            <a:alpha val="19000"/>
          </a:schemeClr>
        </a:solidFill>
      </dgm:spPr>
      <dgm:t>
        <a:bodyPr/>
        <a:lstStyle/>
        <a:p>
          <a:endParaRPr lang="fr-FR"/>
        </a:p>
      </dgm:t>
    </dgm:pt>
    <dgm:pt modelId="{B05198AC-A28B-41EF-8046-021214E1724C}">
      <dgm:prSet/>
      <dgm:spPr>
        <a:solidFill>
          <a:schemeClr val="accent1">
            <a:hueOff val="0"/>
            <a:satOff val="0"/>
            <a:lumOff val="0"/>
            <a:alpha val="19000"/>
          </a:schemeClr>
        </a:solidFill>
      </dgm:spPr>
      <dgm:t>
        <a:bodyPr/>
        <a:lstStyle/>
        <a:p>
          <a:endParaRPr lang="fr-FR"/>
        </a:p>
      </dgm:t>
    </dgm:pt>
    <dgm:pt modelId="{8D016365-42A7-4421-86B5-5BE605549E8A}" type="parTrans" cxnId="{FD6FC56C-C3E9-4E01-9BBE-4C5F9EA11DE2}">
      <dgm:prSet/>
      <dgm:spPr/>
      <dgm:t>
        <a:bodyPr/>
        <a:lstStyle/>
        <a:p>
          <a:endParaRPr lang="fr-FR"/>
        </a:p>
      </dgm:t>
    </dgm:pt>
    <dgm:pt modelId="{6897F7B0-1CB6-4AC8-8559-DF95B06234C7}" type="sibTrans" cxnId="{FD6FC56C-C3E9-4E01-9BBE-4C5F9EA11DE2}">
      <dgm:prSet/>
      <dgm:spPr>
        <a:solidFill>
          <a:schemeClr val="accent1">
            <a:tint val="60000"/>
            <a:hueOff val="0"/>
            <a:satOff val="0"/>
            <a:lumOff val="0"/>
            <a:alpha val="19000"/>
          </a:schemeClr>
        </a:solidFill>
      </dgm:spPr>
      <dgm:t>
        <a:bodyPr/>
        <a:lstStyle/>
        <a:p>
          <a:endParaRPr lang="fr-FR"/>
        </a:p>
      </dgm:t>
    </dgm:pt>
    <dgm:pt modelId="{788BEDDD-3B57-4011-AD31-EB7A46BBA004}" type="pres">
      <dgm:prSet presAssocID="{0295A14A-82B5-4A41-8D22-D935DD0D04DA}" presName="Name0" presStyleCnt="0">
        <dgm:presLayoutVars>
          <dgm:dir/>
          <dgm:resizeHandles val="exact"/>
        </dgm:presLayoutVars>
      </dgm:prSet>
      <dgm:spPr/>
      <dgm:t>
        <a:bodyPr/>
        <a:lstStyle/>
        <a:p>
          <a:endParaRPr lang="it-IT"/>
        </a:p>
      </dgm:t>
    </dgm:pt>
    <dgm:pt modelId="{DF16DB46-FF66-471E-9B61-C48A44B00059}" type="pres">
      <dgm:prSet presAssocID="{B05198AC-A28B-41EF-8046-021214E1724C}" presName="node" presStyleLbl="node1" presStyleIdx="0" presStyleCnt="3">
        <dgm:presLayoutVars>
          <dgm:bulletEnabled val="1"/>
        </dgm:presLayoutVars>
      </dgm:prSet>
      <dgm:spPr/>
      <dgm:t>
        <a:bodyPr/>
        <a:lstStyle/>
        <a:p>
          <a:endParaRPr lang="it-IT"/>
        </a:p>
      </dgm:t>
    </dgm:pt>
    <dgm:pt modelId="{C51A31CB-FF60-4D9A-9B21-E2940F55E037}" type="pres">
      <dgm:prSet presAssocID="{6897F7B0-1CB6-4AC8-8559-DF95B06234C7}" presName="sibTrans" presStyleLbl="sibTrans2D1" presStyleIdx="0" presStyleCnt="3"/>
      <dgm:spPr/>
      <dgm:t>
        <a:bodyPr/>
        <a:lstStyle/>
        <a:p>
          <a:endParaRPr lang="it-IT"/>
        </a:p>
      </dgm:t>
    </dgm:pt>
    <dgm:pt modelId="{739503D9-B1EB-4407-86D9-9DA1E13F7A4F}" type="pres">
      <dgm:prSet presAssocID="{6897F7B0-1CB6-4AC8-8559-DF95B06234C7}" presName="connectorText" presStyleLbl="sibTrans2D1" presStyleIdx="0" presStyleCnt="3"/>
      <dgm:spPr/>
      <dgm:t>
        <a:bodyPr/>
        <a:lstStyle/>
        <a:p>
          <a:endParaRPr lang="it-IT"/>
        </a:p>
      </dgm:t>
    </dgm:pt>
    <dgm:pt modelId="{837020D5-8F00-4F06-97F1-F06A4AC0C0C0}" type="pres">
      <dgm:prSet presAssocID="{CDA7B4BD-0EFD-4BE6-BFEE-0D9AF310F853}" presName="node" presStyleLbl="node1" presStyleIdx="1" presStyleCnt="3">
        <dgm:presLayoutVars>
          <dgm:bulletEnabled val="1"/>
        </dgm:presLayoutVars>
      </dgm:prSet>
      <dgm:spPr/>
      <dgm:t>
        <a:bodyPr/>
        <a:lstStyle/>
        <a:p>
          <a:endParaRPr lang="it-IT"/>
        </a:p>
      </dgm:t>
    </dgm:pt>
    <dgm:pt modelId="{D27A375D-4556-48B0-9294-D423E2F4682B}" type="pres">
      <dgm:prSet presAssocID="{4430CACA-848D-4C88-9DC0-D46ED063C74E}" presName="sibTrans" presStyleLbl="sibTrans2D1" presStyleIdx="1" presStyleCnt="3"/>
      <dgm:spPr/>
      <dgm:t>
        <a:bodyPr/>
        <a:lstStyle/>
        <a:p>
          <a:endParaRPr lang="it-IT"/>
        </a:p>
      </dgm:t>
    </dgm:pt>
    <dgm:pt modelId="{F7637769-8F0B-4C70-8D9E-AB52DC2BD3FE}" type="pres">
      <dgm:prSet presAssocID="{4430CACA-848D-4C88-9DC0-D46ED063C74E}" presName="connectorText" presStyleLbl="sibTrans2D1" presStyleIdx="1" presStyleCnt="3"/>
      <dgm:spPr/>
      <dgm:t>
        <a:bodyPr/>
        <a:lstStyle/>
        <a:p>
          <a:endParaRPr lang="it-IT"/>
        </a:p>
      </dgm:t>
    </dgm:pt>
    <dgm:pt modelId="{1A4CA387-2411-488E-8C93-9F3213380F57}" type="pres">
      <dgm:prSet presAssocID="{B8128D2E-2F32-4A1C-842D-F7DA25D01804}" presName="node" presStyleLbl="node1" presStyleIdx="2" presStyleCnt="3">
        <dgm:presLayoutVars>
          <dgm:bulletEnabled val="1"/>
        </dgm:presLayoutVars>
      </dgm:prSet>
      <dgm:spPr/>
      <dgm:t>
        <a:bodyPr/>
        <a:lstStyle/>
        <a:p>
          <a:endParaRPr lang="it-IT"/>
        </a:p>
      </dgm:t>
    </dgm:pt>
    <dgm:pt modelId="{942412C2-C145-49FD-81BD-7605233F38CF}" type="pres">
      <dgm:prSet presAssocID="{1CD70F91-FC75-483B-B900-193755E8380C}" presName="sibTrans" presStyleLbl="sibTrans2D1" presStyleIdx="2" presStyleCnt="3"/>
      <dgm:spPr/>
      <dgm:t>
        <a:bodyPr/>
        <a:lstStyle/>
        <a:p>
          <a:endParaRPr lang="it-IT"/>
        </a:p>
      </dgm:t>
    </dgm:pt>
    <dgm:pt modelId="{F350262F-A1B7-4A92-A491-90B9553F9AD4}" type="pres">
      <dgm:prSet presAssocID="{1CD70F91-FC75-483B-B900-193755E8380C}" presName="connectorText" presStyleLbl="sibTrans2D1" presStyleIdx="2" presStyleCnt="3"/>
      <dgm:spPr/>
      <dgm:t>
        <a:bodyPr/>
        <a:lstStyle/>
        <a:p>
          <a:endParaRPr lang="it-IT"/>
        </a:p>
      </dgm:t>
    </dgm:pt>
  </dgm:ptLst>
  <dgm:cxnLst>
    <dgm:cxn modelId="{71701AA5-CC84-4F20-92A1-D1BAD10992B9}" type="presOf" srcId="{1CD70F91-FC75-483B-B900-193755E8380C}" destId="{942412C2-C145-49FD-81BD-7605233F38CF}" srcOrd="0" destOrd="0" presId="urn:microsoft.com/office/officeart/2005/8/layout/cycle7"/>
    <dgm:cxn modelId="{C4C2803E-51F9-4323-B0BA-F614E267088A}" type="presOf" srcId="{6897F7B0-1CB6-4AC8-8559-DF95B06234C7}" destId="{739503D9-B1EB-4407-86D9-9DA1E13F7A4F}" srcOrd="1" destOrd="0" presId="urn:microsoft.com/office/officeart/2005/8/layout/cycle7"/>
    <dgm:cxn modelId="{FF104B6E-87E6-4C4E-9A8E-916089CC45CD}" type="presOf" srcId="{4430CACA-848D-4C88-9DC0-D46ED063C74E}" destId="{D27A375D-4556-48B0-9294-D423E2F4682B}" srcOrd="0" destOrd="0" presId="urn:microsoft.com/office/officeart/2005/8/layout/cycle7"/>
    <dgm:cxn modelId="{07112216-EC10-43E8-927C-4CFA92F8F029}" type="presOf" srcId="{B05198AC-A28B-41EF-8046-021214E1724C}" destId="{DF16DB46-FF66-471E-9B61-C48A44B00059}" srcOrd="0" destOrd="0" presId="urn:microsoft.com/office/officeart/2005/8/layout/cycle7"/>
    <dgm:cxn modelId="{4A58DFE1-BAB7-41F0-A89E-7C14CAFD9A23}" type="presOf" srcId="{CDA7B4BD-0EFD-4BE6-BFEE-0D9AF310F853}" destId="{837020D5-8F00-4F06-97F1-F06A4AC0C0C0}" srcOrd="0" destOrd="0" presId="urn:microsoft.com/office/officeart/2005/8/layout/cycle7"/>
    <dgm:cxn modelId="{0938C5FE-5867-4105-B556-C4EB98048EFA}" type="presOf" srcId="{1CD70F91-FC75-483B-B900-193755E8380C}" destId="{F350262F-A1B7-4A92-A491-90B9553F9AD4}" srcOrd="1" destOrd="0" presId="urn:microsoft.com/office/officeart/2005/8/layout/cycle7"/>
    <dgm:cxn modelId="{9044CF99-D95D-4254-A2DC-E79E55ECAAD5}" type="presOf" srcId="{4430CACA-848D-4C88-9DC0-D46ED063C74E}" destId="{F7637769-8F0B-4C70-8D9E-AB52DC2BD3FE}" srcOrd="1" destOrd="0" presId="urn:microsoft.com/office/officeart/2005/8/layout/cycle7"/>
    <dgm:cxn modelId="{24E952E7-CE22-499D-96AD-9DBA0ADC26D2}" srcId="{0295A14A-82B5-4A41-8D22-D935DD0D04DA}" destId="{B8128D2E-2F32-4A1C-842D-F7DA25D01804}" srcOrd="2" destOrd="0" parTransId="{15594343-3355-4782-AC73-7CDAA15D1E01}" sibTransId="{1CD70F91-FC75-483B-B900-193755E8380C}"/>
    <dgm:cxn modelId="{FD6FC56C-C3E9-4E01-9BBE-4C5F9EA11DE2}" srcId="{0295A14A-82B5-4A41-8D22-D935DD0D04DA}" destId="{B05198AC-A28B-41EF-8046-021214E1724C}" srcOrd="0" destOrd="0" parTransId="{8D016365-42A7-4421-86B5-5BE605549E8A}" sibTransId="{6897F7B0-1CB6-4AC8-8559-DF95B06234C7}"/>
    <dgm:cxn modelId="{2D866D9B-01AE-4A18-B38F-378073430E28}" type="presOf" srcId="{6897F7B0-1CB6-4AC8-8559-DF95B06234C7}" destId="{C51A31CB-FF60-4D9A-9B21-E2940F55E037}" srcOrd="0" destOrd="0" presId="urn:microsoft.com/office/officeart/2005/8/layout/cycle7"/>
    <dgm:cxn modelId="{FA7C7937-772A-4233-BCA7-016AADBB68A3}" type="presOf" srcId="{0295A14A-82B5-4A41-8D22-D935DD0D04DA}" destId="{788BEDDD-3B57-4011-AD31-EB7A46BBA004}" srcOrd="0" destOrd="0" presId="urn:microsoft.com/office/officeart/2005/8/layout/cycle7"/>
    <dgm:cxn modelId="{06142F3B-26D3-412D-9E0B-EBFCC044EBF4}" type="presOf" srcId="{B8128D2E-2F32-4A1C-842D-F7DA25D01804}" destId="{1A4CA387-2411-488E-8C93-9F3213380F57}" srcOrd="0" destOrd="0" presId="urn:microsoft.com/office/officeart/2005/8/layout/cycle7"/>
    <dgm:cxn modelId="{35DAF858-B382-4905-B0CB-BF7F74F0C961}" srcId="{0295A14A-82B5-4A41-8D22-D935DD0D04DA}" destId="{CDA7B4BD-0EFD-4BE6-BFEE-0D9AF310F853}" srcOrd="1" destOrd="0" parTransId="{1FB66B93-740E-42F1-9ED5-8536248EEF85}" sibTransId="{4430CACA-848D-4C88-9DC0-D46ED063C74E}"/>
    <dgm:cxn modelId="{0452DF8F-0258-4144-A624-532DF871A82C}" type="presParOf" srcId="{788BEDDD-3B57-4011-AD31-EB7A46BBA004}" destId="{DF16DB46-FF66-471E-9B61-C48A44B00059}" srcOrd="0" destOrd="0" presId="urn:microsoft.com/office/officeart/2005/8/layout/cycle7"/>
    <dgm:cxn modelId="{10236AB2-FBE1-4E7A-9294-91D82A018930}" type="presParOf" srcId="{788BEDDD-3B57-4011-AD31-EB7A46BBA004}" destId="{C51A31CB-FF60-4D9A-9B21-E2940F55E037}" srcOrd="1" destOrd="0" presId="urn:microsoft.com/office/officeart/2005/8/layout/cycle7"/>
    <dgm:cxn modelId="{7A387F79-C273-4B71-84C7-F2250969FADD}" type="presParOf" srcId="{C51A31CB-FF60-4D9A-9B21-E2940F55E037}" destId="{739503D9-B1EB-4407-86D9-9DA1E13F7A4F}" srcOrd="0" destOrd="0" presId="urn:microsoft.com/office/officeart/2005/8/layout/cycle7"/>
    <dgm:cxn modelId="{8EB344B0-DE8A-48E5-B28F-187EF3EA2BC9}" type="presParOf" srcId="{788BEDDD-3B57-4011-AD31-EB7A46BBA004}" destId="{837020D5-8F00-4F06-97F1-F06A4AC0C0C0}" srcOrd="2" destOrd="0" presId="urn:microsoft.com/office/officeart/2005/8/layout/cycle7"/>
    <dgm:cxn modelId="{92D76840-A298-4E74-9432-BF3807DA7841}" type="presParOf" srcId="{788BEDDD-3B57-4011-AD31-EB7A46BBA004}" destId="{D27A375D-4556-48B0-9294-D423E2F4682B}" srcOrd="3" destOrd="0" presId="urn:microsoft.com/office/officeart/2005/8/layout/cycle7"/>
    <dgm:cxn modelId="{0D3DB281-3248-4F41-9CB7-A2D6D65C9B9A}" type="presParOf" srcId="{D27A375D-4556-48B0-9294-D423E2F4682B}" destId="{F7637769-8F0B-4C70-8D9E-AB52DC2BD3FE}" srcOrd="0" destOrd="0" presId="urn:microsoft.com/office/officeart/2005/8/layout/cycle7"/>
    <dgm:cxn modelId="{51849E81-2A37-40AF-8975-DFD8F6233992}" type="presParOf" srcId="{788BEDDD-3B57-4011-AD31-EB7A46BBA004}" destId="{1A4CA387-2411-488E-8C93-9F3213380F57}" srcOrd="4" destOrd="0" presId="urn:microsoft.com/office/officeart/2005/8/layout/cycle7"/>
    <dgm:cxn modelId="{279DB926-47F3-4306-9A13-8B4A14D9088C}" type="presParOf" srcId="{788BEDDD-3B57-4011-AD31-EB7A46BBA004}" destId="{942412C2-C145-49FD-81BD-7605233F38CF}" srcOrd="5" destOrd="0" presId="urn:microsoft.com/office/officeart/2005/8/layout/cycle7"/>
    <dgm:cxn modelId="{871BEAFD-5CD2-428A-AC44-43617EC0CA41}" type="presParOf" srcId="{942412C2-C145-49FD-81BD-7605233F38CF}" destId="{F350262F-A1B7-4A92-A491-90B9553F9AD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95A14A-82B5-4A41-8D22-D935DD0D04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CDA7B4BD-0EFD-4BE6-BFEE-0D9AF310F853}">
      <dgm:prSet/>
      <dgm:spPr>
        <a:solidFill>
          <a:schemeClr val="accent1">
            <a:hueOff val="0"/>
            <a:satOff val="0"/>
            <a:lumOff val="0"/>
            <a:alpha val="19000"/>
          </a:schemeClr>
        </a:solidFill>
      </dgm:spPr>
      <dgm:t>
        <a:bodyPr/>
        <a:lstStyle/>
        <a:p>
          <a:endParaRPr lang="fr-FR"/>
        </a:p>
      </dgm:t>
    </dgm:pt>
    <dgm:pt modelId="{1FB66B93-740E-42F1-9ED5-8536248EEF85}" type="parTrans" cxnId="{35DAF858-B382-4905-B0CB-BF7F74F0C961}">
      <dgm:prSet/>
      <dgm:spPr/>
      <dgm:t>
        <a:bodyPr/>
        <a:lstStyle/>
        <a:p>
          <a:endParaRPr lang="fr-FR"/>
        </a:p>
      </dgm:t>
    </dgm:pt>
    <dgm:pt modelId="{4430CACA-848D-4C88-9DC0-D46ED063C74E}" type="sibTrans" cxnId="{35DAF858-B382-4905-B0CB-BF7F74F0C961}">
      <dgm:prSet/>
      <dgm:spPr>
        <a:solidFill>
          <a:schemeClr val="accent1">
            <a:tint val="60000"/>
            <a:hueOff val="0"/>
            <a:satOff val="0"/>
            <a:lumOff val="0"/>
            <a:alpha val="19000"/>
          </a:schemeClr>
        </a:solidFill>
      </dgm:spPr>
      <dgm:t>
        <a:bodyPr/>
        <a:lstStyle/>
        <a:p>
          <a:endParaRPr lang="fr-FR"/>
        </a:p>
      </dgm:t>
    </dgm:pt>
    <dgm:pt modelId="{10150695-420E-4D20-8395-F85B661BFF48}">
      <dgm:prSet/>
      <dgm:spPr/>
      <dgm:t>
        <a:bodyPr/>
        <a:lstStyle/>
        <a:p>
          <a:r>
            <a:rPr lang="fr-FR" b="1" dirty="0"/>
            <a:t>Market discipline</a:t>
          </a:r>
        </a:p>
      </dgm:t>
    </dgm:pt>
    <dgm:pt modelId="{E6E8C8D6-C0E1-4165-90F5-2E69809C5AD8}" type="parTrans" cxnId="{609C1D62-AB80-4560-83B3-23AF834FCEED}">
      <dgm:prSet/>
      <dgm:spPr/>
      <dgm:t>
        <a:bodyPr/>
        <a:lstStyle/>
        <a:p>
          <a:endParaRPr lang="fr-FR"/>
        </a:p>
      </dgm:t>
    </dgm:pt>
    <dgm:pt modelId="{2139E393-8BC2-44A7-9B7A-C84F4AEAB1A8}" type="sibTrans" cxnId="{609C1D62-AB80-4560-83B3-23AF834FCEED}">
      <dgm:prSet/>
      <dgm:spPr>
        <a:solidFill>
          <a:schemeClr val="accent1">
            <a:tint val="60000"/>
            <a:hueOff val="0"/>
            <a:satOff val="0"/>
            <a:lumOff val="0"/>
            <a:alpha val="21000"/>
          </a:schemeClr>
        </a:solidFill>
      </dgm:spPr>
      <dgm:t>
        <a:bodyPr/>
        <a:lstStyle/>
        <a:p>
          <a:endParaRPr lang="fr-FR"/>
        </a:p>
      </dgm:t>
    </dgm:pt>
    <dgm:pt modelId="{F0116360-5248-406B-A594-F2ABFF7228DD}">
      <dgm:prSet/>
      <dgm:spPr>
        <a:solidFill>
          <a:schemeClr val="accent1">
            <a:hueOff val="0"/>
            <a:satOff val="0"/>
            <a:lumOff val="0"/>
            <a:alpha val="19000"/>
          </a:schemeClr>
        </a:solidFill>
      </dgm:spPr>
      <dgm:t>
        <a:bodyPr/>
        <a:lstStyle/>
        <a:p>
          <a:endParaRPr lang="fr-FR"/>
        </a:p>
      </dgm:t>
    </dgm:pt>
    <dgm:pt modelId="{F95430D1-EA6B-4DEA-8134-52EE61064201}" type="parTrans" cxnId="{0342AE62-EA19-418D-8E03-86C8A1772B43}">
      <dgm:prSet/>
      <dgm:spPr/>
      <dgm:t>
        <a:bodyPr/>
        <a:lstStyle/>
        <a:p>
          <a:endParaRPr lang="fr-FR"/>
        </a:p>
      </dgm:t>
    </dgm:pt>
    <dgm:pt modelId="{3B50C361-16BA-4733-9A7C-26733B467D94}" type="sibTrans" cxnId="{0342AE62-EA19-418D-8E03-86C8A1772B43}">
      <dgm:prSet/>
      <dgm:spPr>
        <a:solidFill>
          <a:schemeClr val="accent1">
            <a:tint val="60000"/>
            <a:hueOff val="0"/>
            <a:satOff val="0"/>
            <a:lumOff val="0"/>
            <a:alpha val="21000"/>
          </a:schemeClr>
        </a:solidFill>
      </dgm:spPr>
      <dgm:t>
        <a:bodyPr/>
        <a:lstStyle/>
        <a:p>
          <a:endParaRPr lang="fr-FR"/>
        </a:p>
      </dgm:t>
    </dgm:pt>
    <dgm:pt modelId="{788BEDDD-3B57-4011-AD31-EB7A46BBA004}" type="pres">
      <dgm:prSet presAssocID="{0295A14A-82B5-4A41-8D22-D935DD0D04DA}" presName="Name0" presStyleCnt="0">
        <dgm:presLayoutVars>
          <dgm:dir/>
          <dgm:resizeHandles val="exact"/>
        </dgm:presLayoutVars>
      </dgm:prSet>
      <dgm:spPr/>
      <dgm:t>
        <a:bodyPr/>
        <a:lstStyle/>
        <a:p>
          <a:endParaRPr lang="it-IT"/>
        </a:p>
      </dgm:t>
    </dgm:pt>
    <dgm:pt modelId="{837020D5-8F00-4F06-97F1-F06A4AC0C0C0}" type="pres">
      <dgm:prSet presAssocID="{CDA7B4BD-0EFD-4BE6-BFEE-0D9AF310F853}" presName="node" presStyleLbl="node1" presStyleIdx="0" presStyleCnt="3">
        <dgm:presLayoutVars>
          <dgm:bulletEnabled val="1"/>
        </dgm:presLayoutVars>
      </dgm:prSet>
      <dgm:spPr/>
      <dgm:t>
        <a:bodyPr/>
        <a:lstStyle/>
        <a:p>
          <a:endParaRPr lang="it-IT"/>
        </a:p>
      </dgm:t>
    </dgm:pt>
    <dgm:pt modelId="{D27A375D-4556-48B0-9294-D423E2F4682B}" type="pres">
      <dgm:prSet presAssocID="{4430CACA-848D-4C88-9DC0-D46ED063C74E}" presName="sibTrans" presStyleLbl="sibTrans2D1" presStyleIdx="0" presStyleCnt="3"/>
      <dgm:spPr/>
      <dgm:t>
        <a:bodyPr/>
        <a:lstStyle/>
        <a:p>
          <a:endParaRPr lang="it-IT"/>
        </a:p>
      </dgm:t>
    </dgm:pt>
    <dgm:pt modelId="{F7637769-8F0B-4C70-8D9E-AB52DC2BD3FE}" type="pres">
      <dgm:prSet presAssocID="{4430CACA-848D-4C88-9DC0-D46ED063C74E}" presName="connectorText" presStyleLbl="sibTrans2D1" presStyleIdx="0" presStyleCnt="3"/>
      <dgm:spPr/>
      <dgm:t>
        <a:bodyPr/>
        <a:lstStyle/>
        <a:p>
          <a:endParaRPr lang="it-IT"/>
        </a:p>
      </dgm:t>
    </dgm:pt>
    <dgm:pt modelId="{5A59595C-9962-4691-BB56-3FCB58F3B793}" type="pres">
      <dgm:prSet presAssocID="{10150695-420E-4D20-8395-F85B661BFF48}" presName="node" presStyleLbl="node1" presStyleIdx="1" presStyleCnt="3">
        <dgm:presLayoutVars>
          <dgm:bulletEnabled val="1"/>
        </dgm:presLayoutVars>
      </dgm:prSet>
      <dgm:spPr/>
      <dgm:t>
        <a:bodyPr/>
        <a:lstStyle/>
        <a:p>
          <a:endParaRPr lang="it-IT"/>
        </a:p>
      </dgm:t>
    </dgm:pt>
    <dgm:pt modelId="{75CC4BF4-0146-4A70-B9C4-FD03CDC7BC41}" type="pres">
      <dgm:prSet presAssocID="{2139E393-8BC2-44A7-9B7A-C84F4AEAB1A8}" presName="sibTrans" presStyleLbl="sibTrans2D1" presStyleIdx="1" presStyleCnt="3"/>
      <dgm:spPr/>
      <dgm:t>
        <a:bodyPr/>
        <a:lstStyle/>
        <a:p>
          <a:endParaRPr lang="it-IT"/>
        </a:p>
      </dgm:t>
    </dgm:pt>
    <dgm:pt modelId="{A8027993-C1DD-48EF-B2E8-997D599D1AFE}" type="pres">
      <dgm:prSet presAssocID="{2139E393-8BC2-44A7-9B7A-C84F4AEAB1A8}" presName="connectorText" presStyleLbl="sibTrans2D1" presStyleIdx="1" presStyleCnt="3"/>
      <dgm:spPr/>
      <dgm:t>
        <a:bodyPr/>
        <a:lstStyle/>
        <a:p>
          <a:endParaRPr lang="it-IT"/>
        </a:p>
      </dgm:t>
    </dgm:pt>
    <dgm:pt modelId="{18BABE7F-9238-4976-8338-1FD0D8F547D8}" type="pres">
      <dgm:prSet presAssocID="{F0116360-5248-406B-A594-F2ABFF7228DD}" presName="node" presStyleLbl="node1" presStyleIdx="2" presStyleCnt="3">
        <dgm:presLayoutVars>
          <dgm:bulletEnabled val="1"/>
        </dgm:presLayoutVars>
      </dgm:prSet>
      <dgm:spPr/>
      <dgm:t>
        <a:bodyPr/>
        <a:lstStyle/>
        <a:p>
          <a:endParaRPr lang="it-IT"/>
        </a:p>
      </dgm:t>
    </dgm:pt>
    <dgm:pt modelId="{FBB70F49-8FF5-41BF-8D3C-3ABD9A4C427B}" type="pres">
      <dgm:prSet presAssocID="{3B50C361-16BA-4733-9A7C-26733B467D94}" presName="sibTrans" presStyleLbl="sibTrans2D1" presStyleIdx="2" presStyleCnt="3"/>
      <dgm:spPr/>
      <dgm:t>
        <a:bodyPr/>
        <a:lstStyle/>
        <a:p>
          <a:endParaRPr lang="it-IT"/>
        </a:p>
      </dgm:t>
    </dgm:pt>
    <dgm:pt modelId="{2F20B9F9-DE35-4DA2-AF4A-60052463CF49}" type="pres">
      <dgm:prSet presAssocID="{3B50C361-16BA-4733-9A7C-26733B467D94}" presName="connectorText" presStyleLbl="sibTrans2D1" presStyleIdx="2" presStyleCnt="3"/>
      <dgm:spPr/>
      <dgm:t>
        <a:bodyPr/>
        <a:lstStyle/>
        <a:p>
          <a:endParaRPr lang="it-IT"/>
        </a:p>
      </dgm:t>
    </dgm:pt>
  </dgm:ptLst>
  <dgm:cxnLst>
    <dgm:cxn modelId="{82985C06-7DA7-4B85-A2B3-446E9322DB24}" type="presOf" srcId="{10150695-420E-4D20-8395-F85B661BFF48}" destId="{5A59595C-9962-4691-BB56-3FCB58F3B793}" srcOrd="0" destOrd="0" presId="urn:microsoft.com/office/officeart/2005/8/layout/cycle7"/>
    <dgm:cxn modelId="{0F52652A-9652-4D3C-B445-8C7C5EC9F281}" type="presOf" srcId="{3B50C361-16BA-4733-9A7C-26733B467D94}" destId="{2F20B9F9-DE35-4DA2-AF4A-60052463CF49}" srcOrd="1" destOrd="0" presId="urn:microsoft.com/office/officeart/2005/8/layout/cycle7"/>
    <dgm:cxn modelId="{609C1D62-AB80-4560-83B3-23AF834FCEED}" srcId="{0295A14A-82B5-4A41-8D22-D935DD0D04DA}" destId="{10150695-420E-4D20-8395-F85B661BFF48}" srcOrd="1" destOrd="0" parTransId="{E6E8C8D6-C0E1-4165-90F5-2E69809C5AD8}" sibTransId="{2139E393-8BC2-44A7-9B7A-C84F4AEAB1A8}"/>
    <dgm:cxn modelId="{2C79FFF8-ADF7-4EA1-A4E5-3F3F4103863E}" type="presOf" srcId="{2139E393-8BC2-44A7-9B7A-C84F4AEAB1A8}" destId="{75CC4BF4-0146-4A70-B9C4-FD03CDC7BC41}" srcOrd="0" destOrd="0" presId="urn:microsoft.com/office/officeart/2005/8/layout/cycle7"/>
    <dgm:cxn modelId="{F39C7D50-577B-4B04-ADC5-9785BB256C8C}" type="presOf" srcId="{4430CACA-848D-4C88-9DC0-D46ED063C74E}" destId="{F7637769-8F0B-4C70-8D9E-AB52DC2BD3FE}" srcOrd="1" destOrd="0" presId="urn:microsoft.com/office/officeart/2005/8/layout/cycle7"/>
    <dgm:cxn modelId="{458C324C-236B-41D6-A562-45DDB78DC16C}" type="presOf" srcId="{0295A14A-82B5-4A41-8D22-D935DD0D04DA}" destId="{788BEDDD-3B57-4011-AD31-EB7A46BBA004}" srcOrd="0" destOrd="0" presId="urn:microsoft.com/office/officeart/2005/8/layout/cycle7"/>
    <dgm:cxn modelId="{68379D99-4A74-41BE-BBB7-A29D2099AE9C}" type="presOf" srcId="{F0116360-5248-406B-A594-F2ABFF7228DD}" destId="{18BABE7F-9238-4976-8338-1FD0D8F547D8}" srcOrd="0" destOrd="0" presId="urn:microsoft.com/office/officeart/2005/8/layout/cycle7"/>
    <dgm:cxn modelId="{0342AE62-EA19-418D-8E03-86C8A1772B43}" srcId="{0295A14A-82B5-4A41-8D22-D935DD0D04DA}" destId="{F0116360-5248-406B-A594-F2ABFF7228DD}" srcOrd="2" destOrd="0" parTransId="{F95430D1-EA6B-4DEA-8134-52EE61064201}" sibTransId="{3B50C361-16BA-4733-9A7C-26733B467D94}"/>
    <dgm:cxn modelId="{7E984E54-49AF-4572-BD3B-C6F3C34D4E87}" type="presOf" srcId="{4430CACA-848D-4C88-9DC0-D46ED063C74E}" destId="{D27A375D-4556-48B0-9294-D423E2F4682B}" srcOrd="0" destOrd="0" presId="urn:microsoft.com/office/officeart/2005/8/layout/cycle7"/>
    <dgm:cxn modelId="{605B9F99-268E-4B04-AFD4-213ACC0585FC}" type="presOf" srcId="{2139E393-8BC2-44A7-9B7A-C84F4AEAB1A8}" destId="{A8027993-C1DD-48EF-B2E8-997D599D1AFE}" srcOrd="1" destOrd="0" presId="urn:microsoft.com/office/officeart/2005/8/layout/cycle7"/>
    <dgm:cxn modelId="{35DAF858-B382-4905-B0CB-BF7F74F0C961}" srcId="{0295A14A-82B5-4A41-8D22-D935DD0D04DA}" destId="{CDA7B4BD-0EFD-4BE6-BFEE-0D9AF310F853}" srcOrd="0" destOrd="0" parTransId="{1FB66B93-740E-42F1-9ED5-8536248EEF85}" sibTransId="{4430CACA-848D-4C88-9DC0-D46ED063C74E}"/>
    <dgm:cxn modelId="{1DA68AA0-7BB8-4BC6-8D99-A5BD390248A5}" type="presOf" srcId="{3B50C361-16BA-4733-9A7C-26733B467D94}" destId="{FBB70F49-8FF5-41BF-8D3C-3ABD9A4C427B}" srcOrd="0" destOrd="0" presId="urn:microsoft.com/office/officeart/2005/8/layout/cycle7"/>
    <dgm:cxn modelId="{D86F0BCE-3BD2-4D7D-835B-1E885CC02A9C}" type="presOf" srcId="{CDA7B4BD-0EFD-4BE6-BFEE-0D9AF310F853}" destId="{837020D5-8F00-4F06-97F1-F06A4AC0C0C0}" srcOrd="0" destOrd="0" presId="urn:microsoft.com/office/officeart/2005/8/layout/cycle7"/>
    <dgm:cxn modelId="{42665947-360A-4536-BEDE-46625503F346}" type="presParOf" srcId="{788BEDDD-3B57-4011-AD31-EB7A46BBA004}" destId="{837020D5-8F00-4F06-97F1-F06A4AC0C0C0}" srcOrd="0" destOrd="0" presId="urn:microsoft.com/office/officeart/2005/8/layout/cycle7"/>
    <dgm:cxn modelId="{6841CA9E-BFC7-4449-8ECA-E54AFC7DBF5A}" type="presParOf" srcId="{788BEDDD-3B57-4011-AD31-EB7A46BBA004}" destId="{D27A375D-4556-48B0-9294-D423E2F4682B}" srcOrd="1" destOrd="0" presId="urn:microsoft.com/office/officeart/2005/8/layout/cycle7"/>
    <dgm:cxn modelId="{9B3C425A-D14D-4F7E-B7FA-4DC4D83FC4B1}" type="presParOf" srcId="{D27A375D-4556-48B0-9294-D423E2F4682B}" destId="{F7637769-8F0B-4C70-8D9E-AB52DC2BD3FE}" srcOrd="0" destOrd="0" presId="urn:microsoft.com/office/officeart/2005/8/layout/cycle7"/>
    <dgm:cxn modelId="{7F25376C-762D-45E9-80A2-239A8983AF54}" type="presParOf" srcId="{788BEDDD-3B57-4011-AD31-EB7A46BBA004}" destId="{5A59595C-9962-4691-BB56-3FCB58F3B793}" srcOrd="2" destOrd="0" presId="urn:microsoft.com/office/officeart/2005/8/layout/cycle7"/>
    <dgm:cxn modelId="{2E96C515-4ED9-463B-A054-FFE99C3D1C6A}" type="presParOf" srcId="{788BEDDD-3B57-4011-AD31-EB7A46BBA004}" destId="{75CC4BF4-0146-4A70-B9C4-FD03CDC7BC41}" srcOrd="3" destOrd="0" presId="urn:microsoft.com/office/officeart/2005/8/layout/cycle7"/>
    <dgm:cxn modelId="{8AB474B6-9022-4D41-8688-5419EA005B1B}" type="presParOf" srcId="{75CC4BF4-0146-4A70-B9C4-FD03CDC7BC41}" destId="{A8027993-C1DD-48EF-B2E8-997D599D1AFE}" srcOrd="0" destOrd="0" presId="urn:microsoft.com/office/officeart/2005/8/layout/cycle7"/>
    <dgm:cxn modelId="{428E291F-C5A6-46D4-8BBF-5D7A3FC5EF2A}" type="presParOf" srcId="{788BEDDD-3B57-4011-AD31-EB7A46BBA004}" destId="{18BABE7F-9238-4976-8338-1FD0D8F547D8}" srcOrd="4" destOrd="0" presId="urn:microsoft.com/office/officeart/2005/8/layout/cycle7"/>
    <dgm:cxn modelId="{088F59C2-A6C8-43F3-867E-27068B11079F}" type="presParOf" srcId="{788BEDDD-3B57-4011-AD31-EB7A46BBA004}" destId="{FBB70F49-8FF5-41BF-8D3C-3ABD9A4C427B}" srcOrd="5" destOrd="0" presId="urn:microsoft.com/office/officeart/2005/8/layout/cycle7"/>
    <dgm:cxn modelId="{387BB986-0E18-4BB6-8979-EE2E04C30DA0}" type="presParOf" srcId="{FBB70F49-8FF5-41BF-8D3C-3ABD9A4C427B}" destId="{2F20B9F9-DE35-4DA2-AF4A-60052463CF4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95A14A-82B5-4A41-8D22-D935DD0D04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46BCE4F0-CFDA-4E77-9B2F-6771991BB2D1}">
      <dgm:prSet phldrT="[Texte]"/>
      <dgm:spPr/>
      <dgm:t>
        <a:bodyPr/>
        <a:lstStyle/>
        <a:p>
          <a:r>
            <a:rPr lang="fr-FR" b="1" dirty="0"/>
            <a:t>Risk reduction</a:t>
          </a:r>
        </a:p>
      </dgm:t>
    </dgm:pt>
    <dgm:pt modelId="{C359D7BE-8848-44DC-BED4-8634FB3156AB}" type="parTrans" cxnId="{396F7D1C-B688-4E24-AAB5-119721B54DAC}">
      <dgm:prSet/>
      <dgm:spPr/>
      <dgm:t>
        <a:bodyPr/>
        <a:lstStyle/>
        <a:p>
          <a:endParaRPr lang="fr-FR"/>
        </a:p>
      </dgm:t>
    </dgm:pt>
    <dgm:pt modelId="{475D8B69-99FD-4D57-B090-5991652EF172}" type="sibTrans" cxnId="{396F7D1C-B688-4E24-AAB5-119721B54DAC}">
      <dgm:prSet/>
      <dgm:spPr/>
      <dgm:t>
        <a:bodyPr/>
        <a:lstStyle/>
        <a:p>
          <a:endParaRPr lang="fr-FR"/>
        </a:p>
      </dgm:t>
    </dgm:pt>
    <dgm:pt modelId="{CDA7B4BD-0EFD-4BE6-BFEE-0D9AF310F853}">
      <dgm:prSet/>
      <dgm:spPr/>
      <dgm:t>
        <a:bodyPr/>
        <a:lstStyle/>
        <a:p>
          <a:r>
            <a:rPr lang="fr-FR" b="1" dirty="0"/>
            <a:t>Market discipline</a:t>
          </a:r>
          <a:endParaRPr lang="fr-FR" dirty="0"/>
        </a:p>
      </dgm:t>
    </dgm:pt>
    <dgm:pt modelId="{1FB66B93-740E-42F1-9ED5-8536248EEF85}" type="parTrans" cxnId="{35DAF858-B382-4905-B0CB-BF7F74F0C961}">
      <dgm:prSet/>
      <dgm:spPr/>
      <dgm:t>
        <a:bodyPr/>
        <a:lstStyle/>
        <a:p>
          <a:endParaRPr lang="fr-FR"/>
        </a:p>
      </dgm:t>
    </dgm:pt>
    <dgm:pt modelId="{4430CACA-848D-4C88-9DC0-D46ED063C74E}" type="sibTrans" cxnId="{35DAF858-B382-4905-B0CB-BF7F74F0C961}">
      <dgm:prSet/>
      <dgm:spPr/>
      <dgm:t>
        <a:bodyPr/>
        <a:lstStyle/>
        <a:p>
          <a:endParaRPr lang="fr-FR"/>
        </a:p>
      </dgm:t>
    </dgm:pt>
    <dgm:pt modelId="{2BFD3592-DFB1-4F83-855A-F10F84BBDE33}">
      <dgm:prSet/>
      <dgm:spPr/>
      <dgm:t>
        <a:bodyPr/>
        <a:lstStyle/>
        <a:p>
          <a:r>
            <a:rPr lang="fr-FR" b="1" dirty="0"/>
            <a:t>Risk sharing</a:t>
          </a:r>
        </a:p>
      </dgm:t>
    </dgm:pt>
    <dgm:pt modelId="{DAFBD344-2897-406E-9C38-4B642DEFFC9C}" type="parTrans" cxnId="{2ADCEA8D-B4E1-40D7-834B-4AC27CEAA3BE}">
      <dgm:prSet/>
      <dgm:spPr/>
      <dgm:t>
        <a:bodyPr/>
        <a:lstStyle/>
        <a:p>
          <a:endParaRPr lang="fr-FR"/>
        </a:p>
      </dgm:t>
    </dgm:pt>
    <dgm:pt modelId="{19B02F63-36D1-4FCC-B8F7-012762AFE490}" type="sibTrans" cxnId="{2ADCEA8D-B4E1-40D7-834B-4AC27CEAA3BE}">
      <dgm:prSet/>
      <dgm:spPr/>
      <dgm:t>
        <a:bodyPr/>
        <a:lstStyle/>
        <a:p>
          <a:endParaRPr lang="fr-FR"/>
        </a:p>
      </dgm:t>
    </dgm:pt>
    <dgm:pt modelId="{788BEDDD-3B57-4011-AD31-EB7A46BBA004}" type="pres">
      <dgm:prSet presAssocID="{0295A14A-82B5-4A41-8D22-D935DD0D04DA}" presName="Name0" presStyleCnt="0">
        <dgm:presLayoutVars>
          <dgm:dir/>
          <dgm:resizeHandles val="exact"/>
        </dgm:presLayoutVars>
      </dgm:prSet>
      <dgm:spPr/>
      <dgm:t>
        <a:bodyPr/>
        <a:lstStyle/>
        <a:p>
          <a:endParaRPr lang="it-IT"/>
        </a:p>
      </dgm:t>
    </dgm:pt>
    <dgm:pt modelId="{1AA8C947-8B2D-40E3-A79D-77C9E751F4C1}" type="pres">
      <dgm:prSet presAssocID="{46BCE4F0-CFDA-4E77-9B2F-6771991BB2D1}" presName="node" presStyleLbl="node1" presStyleIdx="0" presStyleCnt="3">
        <dgm:presLayoutVars>
          <dgm:bulletEnabled val="1"/>
        </dgm:presLayoutVars>
      </dgm:prSet>
      <dgm:spPr/>
      <dgm:t>
        <a:bodyPr/>
        <a:lstStyle/>
        <a:p>
          <a:endParaRPr lang="it-IT"/>
        </a:p>
      </dgm:t>
    </dgm:pt>
    <dgm:pt modelId="{12E7179C-76F0-4C18-A7DF-6F5D8CABC44C}" type="pres">
      <dgm:prSet presAssocID="{475D8B69-99FD-4D57-B090-5991652EF172}" presName="sibTrans" presStyleLbl="sibTrans2D1" presStyleIdx="0" presStyleCnt="3" custLinFactNeighborX="72653" custLinFactNeighborY="-15198"/>
      <dgm:spPr/>
      <dgm:t>
        <a:bodyPr/>
        <a:lstStyle/>
        <a:p>
          <a:endParaRPr lang="it-IT"/>
        </a:p>
      </dgm:t>
    </dgm:pt>
    <dgm:pt modelId="{26B7ECB3-BF7E-476B-8A82-ADE89375D72A}" type="pres">
      <dgm:prSet presAssocID="{475D8B69-99FD-4D57-B090-5991652EF172}" presName="connectorText" presStyleLbl="sibTrans2D1" presStyleIdx="0" presStyleCnt="3"/>
      <dgm:spPr/>
      <dgm:t>
        <a:bodyPr/>
        <a:lstStyle/>
        <a:p>
          <a:endParaRPr lang="it-IT"/>
        </a:p>
      </dgm:t>
    </dgm:pt>
    <dgm:pt modelId="{837020D5-8F00-4F06-97F1-F06A4AC0C0C0}" type="pres">
      <dgm:prSet presAssocID="{CDA7B4BD-0EFD-4BE6-BFEE-0D9AF310F853}" presName="node" presStyleLbl="node1" presStyleIdx="1" presStyleCnt="3" custRadScaleRad="110123" custRadScaleInc="-3554">
        <dgm:presLayoutVars>
          <dgm:bulletEnabled val="1"/>
        </dgm:presLayoutVars>
      </dgm:prSet>
      <dgm:spPr/>
      <dgm:t>
        <a:bodyPr/>
        <a:lstStyle/>
        <a:p>
          <a:endParaRPr lang="it-IT"/>
        </a:p>
      </dgm:t>
    </dgm:pt>
    <dgm:pt modelId="{D27A375D-4556-48B0-9294-D423E2F4682B}" type="pres">
      <dgm:prSet presAssocID="{4430CACA-848D-4C88-9DC0-D46ED063C74E}" presName="sibTrans" presStyleLbl="sibTrans2D1" presStyleIdx="1" presStyleCnt="3"/>
      <dgm:spPr/>
      <dgm:t>
        <a:bodyPr/>
        <a:lstStyle/>
        <a:p>
          <a:endParaRPr lang="it-IT"/>
        </a:p>
      </dgm:t>
    </dgm:pt>
    <dgm:pt modelId="{F7637769-8F0B-4C70-8D9E-AB52DC2BD3FE}" type="pres">
      <dgm:prSet presAssocID="{4430CACA-848D-4C88-9DC0-D46ED063C74E}" presName="connectorText" presStyleLbl="sibTrans2D1" presStyleIdx="1" presStyleCnt="3"/>
      <dgm:spPr/>
      <dgm:t>
        <a:bodyPr/>
        <a:lstStyle/>
        <a:p>
          <a:endParaRPr lang="it-IT"/>
        </a:p>
      </dgm:t>
    </dgm:pt>
    <dgm:pt modelId="{D7A6D4A6-E98F-4C37-8EC8-0CF37CB50434}" type="pres">
      <dgm:prSet presAssocID="{2BFD3592-DFB1-4F83-855A-F10F84BBDE33}" presName="node" presStyleLbl="node1" presStyleIdx="2" presStyleCnt="3">
        <dgm:presLayoutVars>
          <dgm:bulletEnabled val="1"/>
        </dgm:presLayoutVars>
      </dgm:prSet>
      <dgm:spPr/>
      <dgm:t>
        <a:bodyPr/>
        <a:lstStyle/>
        <a:p>
          <a:endParaRPr lang="it-IT"/>
        </a:p>
      </dgm:t>
    </dgm:pt>
    <dgm:pt modelId="{D47A6A6A-BD8E-4913-BC1D-97E5DA87866B}" type="pres">
      <dgm:prSet presAssocID="{19B02F63-36D1-4FCC-B8F7-012762AFE490}" presName="sibTrans" presStyleLbl="sibTrans2D1" presStyleIdx="2" presStyleCnt="3" custLinFactNeighborX="-75380" custLinFactNeighborY="1915"/>
      <dgm:spPr/>
      <dgm:t>
        <a:bodyPr/>
        <a:lstStyle/>
        <a:p>
          <a:endParaRPr lang="it-IT"/>
        </a:p>
      </dgm:t>
    </dgm:pt>
    <dgm:pt modelId="{1E5F8AC6-2C1C-4690-A4F7-46DB04DB9C45}" type="pres">
      <dgm:prSet presAssocID="{19B02F63-36D1-4FCC-B8F7-012762AFE490}" presName="connectorText" presStyleLbl="sibTrans2D1" presStyleIdx="2" presStyleCnt="3"/>
      <dgm:spPr/>
      <dgm:t>
        <a:bodyPr/>
        <a:lstStyle/>
        <a:p>
          <a:endParaRPr lang="it-IT"/>
        </a:p>
      </dgm:t>
    </dgm:pt>
  </dgm:ptLst>
  <dgm:cxnLst>
    <dgm:cxn modelId="{AB7CDA8A-5662-4043-B95D-5003AAE53D09}" type="presOf" srcId="{19B02F63-36D1-4FCC-B8F7-012762AFE490}" destId="{D47A6A6A-BD8E-4913-BC1D-97E5DA87866B}" srcOrd="0" destOrd="0" presId="urn:microsoft.com/office/officeart/2005/8/layout/cycle7"/>
    <dgm:cxn modelId="{0F2C98E6-ECEE-4D55-B43F-DF4470F318FC}" type="presOf" srcId="{0295A14A-82B5-4A41-8D22-D935DD0D04DA}" destId="{788BEDDD-3B57-4011-AD31-EB7A46BBA004}" srcOrd="0" destOrd="0" presId="urn:microsoft.com/office/officeart/2005/8/layout/cycle7"/>
    <dgm:cxn modelId="{2ADCEA8D-B4E1-40D7-834B-4AC27CEAA3BE}" srcId="{0295A14A-82B5-4A41-8D22-D935DD0D04DA}" destId="{2BFD3592-DFB1-4F83-855A-F10F84BBDE33}" srcOrd="2" destOrd="0" parTransId="{DAFBD344-2897-406E-9C38-4B642DEFFC9C}" sibTransId="{19B02F63-36D1-4FCC-B8F7-012762AFE490}"/>
    <dgm:cxn modelId="{AB7DC59E-9DA0-4593-83E7-73EB6F09E2B1}" type="presOf" srcId="{4430CACA-848D-4C88-9DC0-D46ED063C74E}" destId="{F7637769-8F0B-4C70-8D9E-AB52DC2BD3FE}" srcOrd="1" destOrd="0" presId="urn:microsoft.com/office/officeart/2005/8/layout/cycle7"/>
    <dgm:cxn modelId="{A0CE0FC7-3670-40B8-9F98-CB40E27AAA4F}" type="presOf" srcId="{475D8B69-99FD-4D57-B090-5991652EF172}" destId="{12E7179C-76F0-4C18-A7DF-6F5D8CABC44C}" srcOrd="0" destOrd="0" presId="urn:microsoft.com/office/officeart/2005/8/layout/cycle7"/>
    <dgm:cxn modelId="{CA147EF9-AB07-42D3-9773-133525642C61}" type="presOf" srcId="{2BFD3592-DFB1-4F83-855A-F10F84BBDE33}" destId="{D7A6D4A6-E98F-4C37-8EC8-0CF37CB50434}" srcOrd="0" destOrd="0" presId="urn:microsoft.com/office/officeart/2005/8/layout/cycle7"/>
    <dgm:cxn modelId="{86CFD1A2-C424-40F2-87CE-D7AD2DCB3679}" type="presOf" srcId="{19B02F63-36D1-4FCC-B8F7-012762AFE490}" destId="{1E5F8AC6-2C1C-4690-A4F7-46DB04DB9C45}" srcOrd="1" destOrd="0" presId="urn:microsoft.com/office/officeart/2005/8/layout/cycle7"/>
    <dgm:cxn modelId="{396F7D1C-B688-4E24-AAB5-119721B54DAC}" srcId="{0295A14A-82B5-4A41-8D22-D935DD0D04DA}" destId="{46BCE4F0-CFDA-4E77-9B2F-6771991BB2D1}" srcOrd="0" destOrd="0" parTransId="{C359D7BE-8848-44DC-BED4-8634FB3156AB}" sibTransId="{475D8B69-99FD-4D57-B090-5991652EF172}"/>
    <dgm:cxn modelId="{3327A355-3B7D-4ED7-B911-0C8E3B8F830E}" type="presOf" srcId="{46BCE4F0-CFDA-4E77-9B2F-6771991BB2D1}" destId="{1AA8C947-8B2D-40E3-A79D-77C9E751F4C1}" srcOrd="0" destOrd="0" presId="urn:microsoft.com/office/officeart/2005/8/layout/cycle7"/>
    <dgm:cxn modelId="{84873B28-7F28-4493-9DAD-23CD094251DD}" type="presOf" srcId="{CDA7B4BD-0EFD-4BE6-BFEE-0D9AF310F853}" destId="{837020D5-8F00-4F06-97F1-F06A4AC0C0C0}" srcOrd="0" destOrd="0" presId="urn:microsoft.com/office/officeart/2005/8/layout/cycle7"/>
    <dgm:cxn modelId="{8E180968-F644-4AB9-A8C8-4F57323B5687}" type="presOf" srcId="{4430CACA-848D-4C88-9DC0-D46ED063C74E}" destId="{D27A375D-4556-48B0-9294-D423E2F4682B}" srcOrd="0" destOrd="0" presId="urn:microsoft.com/office/officeart/2005/8/layout/cycle7"/>
    <dgm:cxn modelId="{35DAF858-B382-4905-B0CB-BF7F74F0C961}" srcId="{0295A14A-82B5-4A41-8D22-D935DD0D04DA}" destId="{CDA7B4BD-0EFD-4BE6-BFEE-0D9AF310F853}" srcOrd="1" destOrd="0" parTransId="{1FB66B93-740E-42F1-9ED5-8536248EEF85}" sibTransId="{4430CACA-848D-4C88-9DC0-D46ED063C74E}"/>
    <dgm:cxn modelId="{D5F18099-D8DE-4C4B-8927-4299D55150AD}" type="presOf" srcId="{475D8B69-99FD-4D57-B090-5991652EF172}" destId="{26B7ECB3-BF7E-476B-8A82-ADE89375D72A}" srcOrd="1" destOrd="0" presId="urn:microsoft.com/office/officeart/2005/8/layout/cycle7"/>
    <dgm:cxn modelId="{C8A4B7D3-DA53-42CB-8F4E-C40FF24FB041}" type="presParOf" srcId="{788BEDDD-3B57-4011-AD31-EB7A46BBA004}" destId="{1AA8C947-8B2D-40E3-A79D-77C9E751F4C1}" srcOrd="0" destOrd="0" presId="urn:microsoft.com/office/officeart/2005/8/layout/cycle7"/>
    <dgm:cxn modelId="{5EC6D012-9BC9-4EB6-A820-4F56A2C44558}" type="presParOf" srcId="{788BEDDD-3B57-4011-AD31-EB7A46BBA004}" destId="{12E7179C-76F0-4C18-A7DF-6F5D8CABC44C}" srcOrd="1" destOrd="0" presId="urn:microsoft.com/office/officeart/2005/8/layout/cycle7"/>
    <dgm:cxn modelId="{D3792A6B-0D65-454B-835D-94AD616D34D0}" type="presParOf" srcId="{12E7179C-76F0-4C18-A7DF-6F5D8CABC44C}" destId="{26B7ECB3-BF7E-476B-8A82-ADE89375D72A}" srcOrd="0" destOrd="0" presId="urn:microsoft.com/office/officeart/2005/8/layout/cycle7"/>
    <dgm:cxn modelId="{0D2D954D-0CD5-40E9-91E0-9E23D2B90EA0}" type="presParOf" srcId="{788BEDDD-3B57-4011-AD31-EB7A46BBA004}" destId="{837020D5-8F00-4F06-97F1-F06A4AC0C0C0}" srcOrd="2" destOrd="0" presId="urn:microsoft.com/office/officeart/2005/8/layout/cycle7"/>
    <dgm:cxn modelId="{39C23277-8305-44F0-A422-A2937EC6DE0C}" type="presParOf" srcId="{788BEDDD-3B57-4011-AD31-EB7A46BBA004}" destId="{D27A375D-4556-48B0-9294-D423E2F4682B}" srcOrd="3" destOrd="0" presId="urn:microsoft.com/office/officeart/2005/8/layout/cycle7"/>
    <dgm:cxn modelId="{CD963AA9-FF82-4B1D-9274-180417F6D6BC}" type="presParOf" srcId="{D27A375D-4556-48B0-9294-D423E2F4682B}" destId="{F7637769-8F0B-4C70-8D9E-AB52DC2BD3FE}" srcOrd="0" destOrd="0" presId="urn:microsoft.com/office/officeart/2005/8/layout/cycle7"/>
    <dgm:cxn modelId="{2BFD5CCC-0EB9-491C-B206-41433CD5246B}" type="presParOf" srcId="{788BEDDD-3B57-4011-AD31-EB7A46BBA004}" destId="{D7A6D4A6-E98F-4C37-8EC8-0CF37CB50434}" srcOrd="4" destOrd="0" presId="urn:microsoft.com/office/officeart/2005/8/layout/cycle7"/>
    <dgm:cxn modelId="{98BF1B18-6942-48DF-833D-D2C67879528A}" type="presParOf" srcId="{788BEDDD-3B57-4011-AD31-EB7A46BBA004}" destId="{D47A6A6A-BD8E-4913-BC1D-97E5DA87866B}" srcOrd="5" destOrd="0" presId="urn:microsoft.com/office/officeart/2005/8/layout/cycle7"/>
    <dgm:cxn modelId="{978C6712-14B5-4465-A8FB-18498DFEC5E9}" type="presParOf" srcId="{D47A6A6A-BD8E-4913-BC1D-97E5DA87866B}" destId="{1E5F8AC6-2C1C-4690-A4F7-46DB04DB9C4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638E3-7B6F-4973-9F08-B808E524CFC4}">
      <dsp:nvSpPr>
        <dsp:cNvPr id="0" name=""/>
        <dsp:cNvSpPr/>
      </dsp:nvSpPr>
      <dsp:spPr>
        <a:xfrm>
          <a:off x="981" y="0"/>
          <a:ext cx="2551755" cy="5169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fr-FR" sz="2800" kern="1200" dirty="0"/>
        </a:p>
        <a:p>
          <a:pPr lvl="0" algn="ctr" defTabSz="1244600">
            <a:lnSpc>
              <a:spcPct val="90000"/>
            </a:lnSpc>
            <a:spcBef>
              <a:spcPct val="0"/>
            </a:spcBef>
            <a:spcAft>
              <a:spcPct val="35000"/>
            </a:spcAft>
          </a:pPr>
          <a:r>
            <a:rPr lang="fr-FR" sz="2800" kern="1200" dirty="0"/>
            <a:t>Public debt sustainability</a:t>
          </a:r>
        </a:p>
      </dsp:txBody>
      <dsp:txXfrm>
        <a:off x="981" y="0"/>
        <a:ext cx="2551755" cy="1550742"/>
      </dsp:txXfrm>
    </dsp:sp>
    <dsp:sp modelId="{4D1269A4-C4F4-42D7-9D95-7A15B28FD56C}">
      <dsp:nvSpPr>
        <dsp:cNvPr id="0" name=""/>
        <dsp:cNvSpPr/>
      </dsp:nvSpPr>
      <dsp:spPr>
        <a:xfrm>
          <a:off x="280000" y="2440573"/>
          <a:ext cx="2041404" cy="2300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fr-FR" sz="2000" b="1" kern="1200" dirty="0"/>
            <a:t>Answer so far:</a:t>
          </a:r>
        </a:p>
        <a:p>
          <a:pPr marL="0" lvl="0" indent="0" algn="l" defTabSz="889000">
            <a:lnSpc>
              <a:spcPct val="90000"/>
            </a:lnSpc>
            <a:spcBef>
              <a:spcPct val="0"/>
            </a:spcBef>
            <a:spcAft>
              <a:spcPct val="35000"/>
            </a:spcAft>
            <a:buFont typeface="Wingdings" panose="05000000000000000000" pitchFamily="2" charset="2"/>
            <a:buNone/>
          </a:pPr>
          <a:r>
            <a:rPr lang="fr-FR" sz="2000" b="1" kern="1200" dirty="0"/>
            <a:t>- </a:t>
          </a:r>
          <a:r>
            <a:rPr lang="fr-FR" sz="2000" kern="1200" dirty="0"/>
            <a:t>European semester</a:t>
          </a:r>
        </a:p>
        <a:p>
          <a:pPr marL="0" lvl="0" indent="0" algn="l" defTabSz="889000">
            <a:lnSpc>
              <a:spcPct val="90000"/>
            </a:lnSpc>
            <a:spcBef>
              <a:spcPct val="0"/>
            </a:spcBef>
            <a:spcAft>
              <a:spcPct val="35000"/>
            </a:spcAft>
            <a:buFont typeface="Wingdings" panose="05000000000000000000" pitchFamily="2" charset="2"/>
            <a:buNone/>
          </a:pPr>
          <a:r>
            <a:rPr lang="fr-FR" sz="2000" kern="1200" dirty="0"/>
            <a:t>- </a:t>
          </a:r>
          <a:r>
            <a:rPr lang="fr-FR" sz="2000" kern="1200" dirty="0" smtClean="0"/>
            <a:t>Fiscal Compact</a:t>
          </a:r>
          <a:endParaRPr lang="fr-FR" sz="2000" kern="1200" dirty="0"/>
        </a:p>
        <a:p>
          <a:pPr marL="0" lvl="0" indent="0" algn="l" defTabSz="889000">
            <a:lnSpc>
              <a:spcPct val="90000"/>
            </a:lnSpc>
            <a:spcBef>
              <a:spcPct val="0"/>
            </a:spcBef>
            <a:spcAft>
              <a:spcPct val="35000"/>
            </a:spcAft>
            <a:buFont typeface="Wingdings" panose="05000000000000000000" pitchFamily="2" charset="2"/>
            <a:buNone/>
          </a:pPr>
          <a:r>
            <a:rPr lang="fr-FR" sz="2000" kern="1200" dirty="0"/>
            <a:t>- ESM</a:t>
          </a:r>
        </a:p>
      </dsp:txBody>
      <dsp:txXfrm>
        <a:off x="339791" y="2500364"/>
        <a:ext cx="1921822" cy="2180802"/>
      </dsp:txXfrm>
    </dsp:sp>
    <dsp:sp modelId="{99B7ACC6-499F-45D8-87F1-8AD054D5FE46}">
      <dsp:nvSpPr>
        <dsp:cNvPr id="0" name=""/>
        <dsp:cNvSpPr/>
      </dsp:nvSpPr>
      <dsp:spPr>
        <a:xfrm>
          <a:off x="2744118" y="0"/>
          <a:ext cx="2551755" cy="5169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fr-FR" sz="2800" kern="1200" dirty="0"/>
        </a:p>
        <a:p>
          <a:pPr lvl="0" algn="ctr" defTabSz="1244600">
            <a:lnSpc>
              <a:spcPct val="90000"/>
            </a:lnSpc>
            <a:spcBef>
              <a:spcPct val="0"/>
            </a:spcBef>
            <a:spcAft>
              <a:spcPct val="35000"/>
            </a:spcAft>
          </a:pPr>
          <a:r>
            <a:rPr lang="fr-FR" sz="2800" kern="1200" dirty="0"/>
            <a:t>Redenomi-nation risk</a:t>
          </a:r>
        </a:p>
      </dsp:txBody>
      <dsp:txXfrm>
        <a:off x="2744118" y="0"/>
        <a:ext cx="2551755" cy="1550742"/>
      </dsp:txXfrm>
    </dsp:sp>
    <dsp:sp modelId="{ACD60B6C-2FDD-43EF-B9CA-4BC580C40779}">
      <dsp:nvSpPr>
        <dsp:cNvPr id="0" name=""/>
        <dsp:cNvSpPr/>
      </dsp:nvSpPr>
      <dsp:spPr>
        <a:xfrm>
          <a:off x="3023137" y="2440573"/>
          <a:ext cx="2041404" cy="2300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buFont typeface="Wingdings" panose="05000000000000000000" pitchFamily="2" charset="2"/>
            <a:buNone/>
          </a:pPr>
          <a:r>
            <a:rPr lang="fr-FR" sz="2000" b="1" kern="1200" dirty="0"/>
            <a:t>Answer so far</a:t>
          </a:r>
          <a:r>
            <a:rPr lang="fr-FR" sz="2000" b="1" kern="1200" dirty="0" smtClean="0"/>
            <a:t>:</a:t>
          </a:r>
        </a:p>
        <a:p>
          <a:pPr lvl="0" algn="l" defTabSz="889000">
            <a:lnSpc>
              <a:spcPct val="90000"/>
            </a:lnSpc>
            <a:spcBef>
              <a:spcPct val="0"/>
            </a:spcBef>
            <a:spcAft>
              <a:spcPct val="35000"/>
            </a:spcAft>
            <a:buFont typeface="Wingdings" panose="05000000000000000000" pitchFamily="2" charset="2"/>
            <a:buNone/>
          </a:pPr>
          <a:r>
            <a:rPr lang="fr-FR" sz="2000" kern="1200" dirty="0"/>
            <a:t/>
          </a:r>
          <a:br>
            <a:rPr lang="fr-FR" sz="2000" kern="1200" dirty="0"/>
          </a:br>
          <a:r>
            <a:rPr lang="fr-FR" sz="2000" kern="1200" dirty="0"/>
            <a:t>- </a:t>
          </a:r>
          <a:r>
            <a:rPr lang="fr-FR" sz="2000" kern="1200" dirty="0" smtClean="0"/>
            <a:t>OMT</a:t>
          </a:r>
          <a:endParaRPr lang="fr-FR" sz="2000" kern="1200" dirty="0"/>
        </a:p>
        <a:p>
          <a:pPr lvl="0" algn="l" defTabSz="889000">
            <a:lnSpc>
              <a:spcPct val="90000"/>
            </a:lnSpc>
            <a:spcBef>
              <a:spcPct val="0"/>
            </a:spcBef>
            <a:spcAft>
              <a:spcPct val="35000"/>
            </a:spcAft>
            <a:buFont typeface="Wingdings" panose="05000000000000000000" pitchFamily="2" charset="2"/>
            <a:buNone/>
          </a:pPr>
          <a:r>
            <a:rPr lang="fr-FR" sz="2000" kern="1200" dirty="0"/>
            <a:t>- TARGET2</a:t>
          </a:r>
        </a:p>
      </dsp:txBody>
      <dsp:txXfrm>
        <a:off x="3082928" y="2500364"/>
        <a:ext cx="1921822" cy="2180802"/>
      </dsp:txXfrm>
    </dsp:sp>
    <dsp:sp modelId="{1EB04001-DD76-410A-9A04-8BAE7C8C44AE}">
      <dsp:nvSpPr>
        <dsp:cNvPr id="0" name=""/>
        <dsp:cNvSpPr/>
      </dsp:nvSpPr>
      <dsp:spPr>
        <a:xfrm>
          <a:off x="5487255" y="0"/>
          <a:ext cx="2551755" cy="5169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fr-FR" sz="2800" kern="1200" dirty="0"/>
        </a:p>
        <a:p>
          <a:pPr lvl="0" algn="ctr" defTabSz="1244600">
            <a:lnSpc>
              <a:spcPct val="90000"/>
            </a:lnSpc>
            <a:spcBef>
              <a:spcPct val="0"/>
            </a:spcBef>
            <a:spcAft>
              <a:spcPct val="35000"/>
            </a:spcAft>
          </a:pPr>
          <a:r>
            <a:rPr lang="fr-FR" sz="2800" kern="1200" dirty="0"/>
            <a:t>Sovereign / bank loop</a:t>
          </a:r>
        </a:p>
      </dsp:txBody>
      <dsp:txXfrm>
        <a:off x="5487255" y="0"/>
        <a:ext cx="2551755" cy="1550742"/>
      </dsp:txXfrm>
    </dsp:sp>
    <dsp:sp modelId="{2F933F32-296C-48FD-845C-D7DC36FDA866}">
      <dsp:nvSpPr>
        <dsp:cNvPr id="0" name=""/>
        <dsp:cNvSpPr/>
      </dsp:nvSpPr>
      <dsp:spPr>
        <a:xfrm>
          <a:off x="5766274" y="2440573"/>
          <a:ext cx="2041404" cy="2300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fr-FR" sz="2000" b="1" kern="1200" dirty="0"/>
            <a:t>Answer so far</a:t>
          </a:r>
          <a:r>
            <a:rPr lang="fr-FR" sz="2000" b="1" kern="1200" dirty="0" smtClean="0"/>
            <a:t>:</a:t>
          </a:r>
        </a:p>
        <a:p>
          <a:pPr lvl="0" algn="l" defTabSz="889000">
            <a:lnSpc>
              <a:spcPct val="90000"/>
            </a:lnSpc>
            <a:spcBef>
              <a:spcPct val="0"/>
            </a:spcBef>
            <a:spcAft>
              <a:spcPct val="35000"/>
            </a:spcAft>
          </a:pPr>
          <a:r>
            <a:rPr lang="fr-FR" sz="2000" kern="1200" dirty="0"/>
            <a:t/>
          </a:r>
          <a:br>
            <a:rPr lang="fr-FR" sz="2000" kern="1200" dirty="0"/>
          </a:br>
          <a:r>
            <a:rPr lang="fr-FR" sz="2000" kern="1200" dirty="0"/>
            <a:t>- </a:t>
          </a:r>
          <a:r>
            <a:rPr lang="fr-FR" sz="2000" kern="1200" dirty="0" smtClean="0"/>
            <a:t>Banking union   (incomplete)</a:t>
          </a:r>
          <a:endParaRPr lang="fr-FR" sz="2000" kern="1200" dirty="0"/>
        </a:p>
      </dsp:txBody>
      <dsp:txXfrm>
        <a:off x="5826065" y="2500364"/>
        <a:ext cx="1921822" cy="2180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674" name="Rectangle 2"/>
          <p:cNvSpPr>
            <a:spLocks noGrp="1" noChangeArrowheads="1"/>
          </p:cNvSpPr>
          <p:nvPr>
            <p:ph type="hdr" sz="quarter"/>
          </p:nvPr>
        </p:nvSpPr>
        <p:spPr bwMode="auto">
          <a:xfrm>
            <a:off x="1" y="1"/>
            <a:ext cx="2945861" cy="495872"/>
          </a:xfrm>
          <a:prstGeom prst="rect">
            <a:avLst/>
          </a:prstGeom>
          <a:noFill/>
          <a:ln w="9525">
            <a:noFill/>
            <a:miter lim="800000"/>
            <a:headEnd/>
            <a:tailEnd/>
          </a:ln>
          <a:effectLst/>
        </p:spPr>
        <p:txBody>
          <a:bodyPr vert="horz" wrap="square" lIns="95553" tIns="47776" rIns="95553" bIns="47776" numCol="1" anchor="t" anchorCtr="0" compatLnSpc="1">
            <a:prstTxWarp prst="textNoShape">
              <a:avLst/>
            </a:prstTxWarp>
          </a:bodyPr>
          <a:lstStyle>
            <a:lvl1pPr algn="l" defTabSz="955732">
              <a:defRPr sz="1300">
                <a:solidFill>
                  <a:schemeClr val="tx1"/>
                </a:solidFill>
              </a:defRPr>
            </a:lvl1pPr>
          </a:lstStyle>
          <a:p>
            <a:endParaRPr lang="fr-FR"/>
          </a:p>
        </p:txBody>
      </p:sp>
      <p:sp>
        <p:nvSpPr>
          <p:cNvPr id="924675" name="Rectangle 3"/>
          <p:cNvSpPr>
            <a:spLocks noGrp="1" noChangeArrowheads="1"/>
          </p:cNvSpPr>
          <p:nvPr>
            <p:ph type="dt" sz="quarter" idx="1"/>
          </p:nvPr>
        </p:nvSpPr>
        <p:spPr bwMode="auto">
          <a:xfrm>
            <a:off x="3851813" y="1"/>
            <a:ext cx="2944343" cy="495872"/>
          </a:xfrm>
          <a:prstGeom prst="rect">
            <a:avLst/>
          </a:prstGeom>
          <a:noFill/>
          <a:ln w="9525">
            <a:noFill/>
            <a:miter lim="800000"/>
            <a:headEnd/>
            <a:tailEnd/>
          </a:ln>
          <a:effectLst/>
        </p:spPr>
        <p:txBody>
          <a:bodyPr vert="horz" wrap="square" lIns="95553" tIns="47776" rIns="95553" bIns="47776" numCol="1" anchor="t" anchorCtr="0" compatLnSpc="1">
            <a:prstTxWarp prst="textNoShape">
              <a:avLst/>
            </a:prstTxWarp>
          </a:bodyPr>
          <a:lstStyle>
            <a:lvl1pPr algn="r" defTabSz="955732">
              <a:defRPr sz="1300">
                <a:solidFill>
                  <a:schemeClr val="tx1"/>
                </a:solidFill>
              </a:defRPr>
            </a:lvl1pPr>
          </a:lstStyle>
          <a:p>
            <a:endParaRPr lang="fr-FR"/>
          </a:p>
        </p:txBody>
      </p:sp>
      <p:sp>
        <p:nvSpPr>
          <p:cNvPr id="924676" name="Rectangle 4"/>
          <p:cNvSpPr>
            <a:spLocks noGrp="1" noChangeArrowheads="1"/>
          </p:cNvSpPr>
          <p:nvPr>
            <p:ph type="ftr" sz="quarter" idx="2"/>
          </p:nvPr>
        </p:nvSpPr>
        <p:spPr bwMode="auto">
          <a:xfrm>
            <a:off x="1" y="9430813"/>
            <a:ext cx="2945861" cy="495872"/>
          </a:xfrm>
          <a:prstGeom prst="rect">
            <a:avLst/>
          </a:prstGeom>
          <a:noFill/>
          <a:ln w="9525">
            <a:noFill/>
            <a:miter lim="800000"/>
            <a:headEnd/>
            <a:tailEnd/>
          </a:ln>
          <a:effectLst/>
        </p:spPr>
        <p:txBody>
          <a:bodyPr vert="horz" wrap="square" lIns="95553" tIns="47776" rIns="95553" bIns="47776" numCol="1" anchor="b" anchorCtr="0" compatLnSpc="1">
            <a:prstTxWarp prst="textNoShape">
              <a:avLst/>
            </a:prstTxWarp>
          </a:bodyPr>
          <a:lstStyle>
            <a:lvl1pPr algn="l" defTabSz="955732">
              <a:defRPr sz="1300">
                <a:solidFill>
                  <a:schemeClr val="tx1"/>
                </a:solidFill>
              </a:defRPr>
            </a:lvl1pPr>
          </a:lstStyle>
          <a:p>
            <a:endParaRPr lang="fr-FR"/>
          </a:p>
        </p:txBody>
      </p:sp>
      <p:sp>
        <p:nvSpPr>
          <p:cNvPr id="924677" name="Rectangle 5"/>
          <p:cNvSpPr>
            <a:spLocks noGrp="1" noChangeArrowheads="1"/>
          </p:cNvSpPr>
          <p:nvPr>
            <p:ph type="sldNum" sz="quarter" idx="3"/>
          </p:nvPr>
        </p:nvSpPr>
        <p:spPr bwMode="auto">
          <a:xfrm>
            <a:off x="3851813" y="9430813"/>
            <a:ext cx="2944343" cy="495872"/>
          </a:xfrm>
          <a:prstGeom prst="rect">
            <a:avLst/>
          </a:prstGeom>
          <a:noFill/>
          <a:ln w="9525">
            <a:noFill/>
            <a:miter lim="800000"/>
            <a:headEnd/>
            <a:tailEnd/>
          </a:ln>
          <a:effectLst/>
        </p:spPr>
        <p:txBody>
          <a:bodyPr vert="horz" wrap="square" lIns="95553" tIns="47776" rIns="95553" bIns="47776" numCol="1" anchor="b" anchorCtr="0" compatLnSpc="1">
            <a:prstTxWarp prst="textNoShape">
              <a:avLst/>
            </a:prstTxWarp>
          </a:bodyPr>
          <a:lstStyle>
            <a:lvl1pPr algn="r" defTabSz="955732">
              <a:defRPr sz="1300">
                <a:solidFill>
                  <a:schemeClr val="tx1"/>
                </a:solidFill>
              </a:defRPr>
            </a:lvl1pPr>
          </a:lstStyle>
          <a:p>
            <a:fld id="{B57E5497-EDEC-4936-80B3-C4E4F9514F07}" type="slidenum">
              <a:rPr lang="fr-FR"/>
              <a:pPr/>
              <a:t>‹#›</a:t>
            </a:fld>
            <a:endParaRPr lang="fr-FR"/>
          </a:p>
        </p:txBody>
      </p:sp>
    </p:spTree>
    <p:extLst>
      <p:ext uri="{BB962C8B-B14F-4D97-AF65-F5344CB8AC3E}">
        <p14:creationId xmlns:p14="http://schemas.microsoft.com/office/powerpoint/2010/main" val="198331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861" cy="495872"/>
          </a:xfrm>
          <a:prstGeom prst="rect">
            <a:avLst/>
          </a:prstGeom>
          <a:noFill/>
          <a:ln w="9525">
            <a:noFill/>
            <a:miter lim="800000"/>
            <a:headEnd/>
            <a:tailEnd/>
          </a:ln>
          <a:effectLst/>
        </p:spPr>
        <p:txBody>
          <a:bodyPr vert="horz" wrap="square" lIns="95553" tIns="47776" rIns="95553" bIns="47776" numCol="1" anchor="t" anchorCtr="0" compatLnSpc="1">
            <a:prstTxWarp prst="textNoShape">
              <a:avLst/>
            </a:prstTxWarp>
          </a:bodyPr>
          <a:lstStyle>
            <a:lvl1pPr algn="l" defTabSz="955732">
              <a:defRPr sz="1300">
                <a:solidFill>
                  <a:schemeClr val="tx1"/>
                </a:solidFill>
              </a:defRPr>
            </a:lvl1pPr>
          </a:lstStyle>
          <a:p>
            <a:endParaRPr lang="fr-FR"/>
          </a:p>
        </p:txBody>
      </p:sp>
      <p:sp>
        <p:nvSpPr>
          <p:cNvPr id="5123" name="Rectangle 3"/>
          <p:cNvSpPr>
            <a:spLocks noGrp="1" noChangeArrowheads="1"/>
          </p:cNvSpPr>
          <p:nvPr>
            <p:ph type="dt" idx="1"/>
          </p:nvPr>
        </p:nvSpPr>
        <p:spPr bwMode="auto">
          <a:xfrm>
            <a:off x="3851813" y="1"/>
            <a:ext cx="2944343" cy="495872"/>
          </a:xfrm>
          <a:prstGeom prst="rect">
            <a:avLst/>
          </a:prstGeom>
          <a:noFill/>
          <a:ln w="9525">
            <a:noFill/>
            <a:miter lim="800000"/>
            <a:headEnd/>
            <a:tailEnd/>
          </a:ln>
          <a:effectLst/>
        </p:spPr>
        <p:txBody>
          <a:bodyPr vert="horz" wrap="square" lIns="95553" tIns="47776" rIns="95553" bIns="47776" numCol="1" anchor="t" anchorCtr="0" compatLnSpc="1">
            <a:prstTxWarp prst="textNoShape">
              <a:avLst/>
            </a:prstTxWarp>
          </a:bodyPr>
          <a:lstStyle>
            <a:lvl1pPr algn="r" defTabSz="955732">
              <a:defRPr sz="1300">
                <a:solidFill>
                  <a:schemeClr val="tx1"/>
                </a:solidFill>
              </a:defRPr>
            </a:lvl1pPr>
          </a:lstStyle>
          <a:p>
            <a:endParaRPr lang="fr-FR"/>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465" y="4715406"/>
            <a:ext cx="5438748" cy="4467471"/>
          </a:xfrm>
          <a:prstGeom prst="rect">
            <a:avLst/>
          </a:prstGeom>
          <a:noFill/>
          <a:ln w="9525">
            <a:noFill/>
            <a:miter lim="800000"/>
            <a:headEnd/>
            <a:tailEnd/>
          </a:ln>
          <a:effectLst/>
        </p:spPr>
        <p:txBody>
          <a:bodyPr vert="horz" wrap="square" lIns="95553" tIns="47776" rIns="95553" bIns="4777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126" name="Rectangle 6"/>
          <p:cNvSpPr>
            <a:spLocks noGrp="1" noChangeArrowheads="1"/>
          </p:cNvSpPr>
          <p:nvPr>
            <p:ph type="ftr" sz="quarter" idx="4"/>
          </p:nvPr>
        </p:nvSpPr>
        <p:spPr bwMode="auto">
          <a:xfrm>
            <a:off x="1" y="9430813"/>
            <a:ext cx="2945861" cy="495872"/>
          </a:xfrm>
          <a:prstGeom prst="rect">
            <a:avLst/>
          </a:prstGeom>
          <a:noFill/>
          <a:ln w="9525">
            <a:noFill/>
            <a:miter lim="800000"/>
            <a:headEnd/>
            <a:tailEnd/>
          </a:ln>
          <a:effectLst/>
        </p:spPr>
        <p:txBody>
          <a:bodyPr vert="horz" wrap="square" lIns="95553" tIns="47776" rIns="95553" bIns="47776" numCol="1" anchor="b" anchorCtr="0" compatLnSpc="1">
            <a:prstTxWarp prst="textNoShape">
              <a:avLst/>
            </a:prstTxWarp>
          </a:bodyPr>
          <a:lstStyle>
            <a:lvl1pPr algn="l" defTabSz="955732">
              <a:defRPr sz="1300">
                <a:solidFill>
                  <a:schemeClr val="tx1"/>
                </a:solidFill>
              </a:defRPr>
            </a:lvl1pPr>
          </a:lstStyle>
          <a:p>
            <a:endParaRPr lang="fr-FR"/>
          </a:p>
        </p:txBody>
      </p:sp>
      <p:sp>
        <p:nvSpPr>
          <p:cNvPr id="5127" name="Rectangle 7"/>
          <p:cNvSpPr>
            <a:spLocks noGrp="1" noChangeArrowheads="1"/>
          </p:cNvSpPr>
          <p:nvPr>
            <p:ph type="sldNum" sz="quarter" idx="5"/>
          </p:nvPr>
        </p:nvSpPr>
        <p:spPr bwMode="auto">
          <a:xfrm>
            <a:off x="3851813" y="9430813"/>
            <a:ext cx="2944343" cy="495872"/>
          </a:xfrm>
          <a:prstGeom prst="rect">
            <a:avLst/>
          </a:prstGeom>
          <a:noFill/>
          <a:ln w="9525">
            <a:noFill/>
            <a:miter lim="800000"/>
            <a:headEnd/>
            <a:tailEnd/>
          </a:ln>
          <a:effectLst/>
        </p:spPr>
        <p:txBody>
          <a:bodyPr vert="horz" wrap="square" lIns="95553" tIns="47776" rIns="95553" bIns="47776" numCol="1" anchor="b" anchorCtr="0" compatLnSpc="1">
            <a:prstTxWarp prst="textNoShape">
              <a:avLst/>
            </a:prstTxWarp>
          </a:bodyPr>
          <a:lstStyle>
            <a:lvl1pPr algn="r" defTabSz="955732">
              <a:defRPr sz="1300">
                <a:solidFill>
                  <a:schemeClr val="tx1"/>
                </a:solidFill>
              </a:defRPr>
            </a:lvl1pPr>
          </a:lstStyle>
          <a:p>
            <a:fld id="{BF09C86F-76C0-4A65-A7D0-2F24ADB9F178}" type="slidenum">
              <a:rPr lang="fr-FR"/>
              <a:pPr/>
              <a:t>‹#›</a:t>
            </a:fld>
            <a:endParaRPr lang="fr-FR"/>
          </a:p>
        </p:txBody>
      </p:sp>
    </p:spTree>
    <p:extLst>
      <p:ext uri="{BB962C8B-B14F-4D97-AF65-F5344CB8AC3E}">
        <p14:creationId xmlns:p14="http://schemas.microsoft.com/office/powerpoint/2010/main" val="20094051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2DFD5-CBF9-4C43-B44C-CD6E8D862BE5}" type="slidenum">
              <a:rPr lang="fr-FR"/>
              <a:pPr/>
              <a:t>0</a:t>
            </a:fld>
            <a:endParaRPr lang="fr-FR"/>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15</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a:ea typeface="ＭＳ Ｐゴシック" pitchFamily="34" charset="-128"/>
              </a:rPr>
              <a:t>First remaining problem: debt sustainability with no prospect for quick public debt reduction (as the EZ crisis showed, severe austerity doesn’t lead to much improved public finances when monetary policy can’t react to limit the impact on activity).</a:t>
            </a:r>
          </a:p>
          <a:p>
            <a:endParaRPr lang="en-US">
              <a:ea typeface="ＭＳ Ｐゴシック" pitchFamily="34" charset="-128"/>
            </a:endParaRPr>
          </a:p>
          <a:p>
            <a:r>
              <a:rPr lang="en-US">
                <a:ea typeface="ＭＳ Ｐゴシック" pitchFamily="34" charset="-128"/>
              </a:rPr>
              <a:t>However, is this really worse than other advanced countries?</a:t>
            </a:r>
          </a:p>
        </p:txBody>
      </p:sp>
    </p:spTree>
    <p:extLst>
      <p:ext uri="{BB962C8B-B14F-4D97-AF65-F5344CB8AC3E}">
        <p14:creationId xmlns:p14="http://schemas.microsoft.com/office/powerpoint/2010/main" val="411628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16</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a:t>ECB QE is weighing on spreads, with EZ CDS spreads being below “normal” for similarly-rated countries.</a:t>
            </a:r>
          </a:p>
          <a:p>
            <a:endParaRPr lang="en-US"/>
          </a:p>
          <a:p>
            <a:r>
              <a:rPr lang="en-US"/>
              <a:t>This chart shows the link between sovereign CDS spreads and the average rating for about 50 countries, both developed and emerging. We see that Eurozone countries and especially peripheral countries (Greece excepted) benefit from low spreads relative to their rating.</a:t>
            </a:r>
            <a:endParaRPr lang="fr-FR"/>
          </a:p>
          <a:p>
            <a:r>
              <a:rPr lang="en-US"/>
              <a:t> </a:t>
            </a:r>
            <a:endParaRPr lang="fr-FR"/>
          </a:p>
        </p:txBody>
      </p:sp>
    </p:spTree>
    <p:extLst>
      <p:ext uri="{BB962C8B-B14F-4D97-AF65-F5344CB8AC3E}">
        <p14:creationId xmlns:p14="http://schemas.microsoft.com/office/powerpoint/2010/main" val="42057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17</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a:ea typeface="ＭＳ Ｐゴシック" pitchFamily="34" charset="-128"/>
              </a:rPr>
              <a:t>ECB QE has allowed to dampen most of the most obvious tensions on periphery countries financing (visible in lower sovereign spreads).</a:t>
            </a:r>
          </a:p>
          <a:p>
            <a:endParaRPr lang="en-US">
              <a:ea typeface="ＭＳ Ｐゴシック" pitchFamily="34" charset="-128"/>
            </a:endParaRPr>
          </a:p>
          <a:p>
            <a:r>
              <a:rPr lang="en-US">
                <a:ea typeface="ＭＳ Ｐゴシック" pitchFamily="34" charset="-128"/>
              </a:rPr>
              <a:t>The question of pricing of redenomination risk and of periphery financing is going to be more acute when ECB purchases will stop.</a:t>
            </a:r>
          </a:p>
          <a:p>
            <a:endParaRPr lang="en-US">
              <a:ea typeface="ＭＳ Ｐゴシック" pitchFamily="34" charset="-128"/>
            </a:endParaRPr>
          </a:p>
          <a:p>
            <a:r>
              <a:rPr lang="en-US">
                <a:ea typeface="ＭＳ Ｐゴシック" pitchFamily="34" charset="-128"/>
              </a:rPr>
              <a:t>Most of all, the large and growing footprint of the ECB on sovereign debt markets puts effective limits on potential OMT purchases if and when needed. </a:t>
            </a:r>
          </a:p>
          <a:p>
            <a:endParaRPr lang="en-US">
              <a:ea typeface="ＭＳ Ｐゴシック" pitchFamily="34" charset="-128"/>
            </a:endParaRPr>
          </a:p>
          <a:p>
            <a:r>
              <a:rPr lang="en-US">
                <a:ea typeface="ＭＳ Ｐゴシック" pitchFamily="34" charset="-128"/>
              </a:rPr>
              <a:t>Hence, OMT is less and less credible.</a:t>
            </a:r>
          </a:p>
          <a:p>
            <a:endParaRPr lang="en-US">
              <a:ea typeface="ＭＳ Ｐゴシック" pitchFamily="34" charset="-128"/>
            </a:endParaRPr>
          </a:p>
          <a:p>
            <a:endParaRPr lang="en-US">
              <a:ea typeface="ＭＳ Ｐゴシック" pitchFamily="34" charset="-128"/>
            </a:endParaRPr>
          </a:p>
        </p:txBody>
      </p:sp>
    </p:spTree>
    <p:extLst>
      <p:ext uri="{BB962C8B-B14F-4D97-AF65-F5344CB8AC3E}">
        <p14:creationId xmlns:p14="http://schemas.microsoft.com/office/powerpoint/2010/main" val="268781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18</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a:ea typeface="ＭＳ Ｐゴシック" pitchFamily="34" charset="-128"/>
              </a:rPr>
              <a:t>The ECB would be hard pressed to act if needed</a:t>
            </a:r>
          </a:p>
        </p:txBody>
      </p:sp>
    </p:spTree>
    <p:extLst>
      <p:ext uri="{BB962C8B-B14F-4D97-AF65-F5344CB8AC3E}">
        <p14:creationId xmlns:p14="http://schemas.microsoft.com/office/powerpoint/2010/main" val="199975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19</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a:ea typeface="ＭＳ Ｐゴシック" pitchFamily="34" charset="-128"/>
              </a:rPr>
              <a:t>… and increasing their exposure to their own sovereign (for periphery banks).</a:t>
            </a:r>
          </a:p>
          <a:p>
            <a:endParaRPr lang="en-US">
              <a:ea typeface="ＭＳ Ｐゴシック" pitchFamily="34" charset="-128"/>
            </a:endParaRPr>
          </a:p>
          <a:p>
            <a:r>
              <a:rPr lang="en-US">
                <a:ea typeface="ＭＳ Ｐゴシック" pitchFamily="34" charset="-128"/>
              </a:rPr>
              <a:t>One can note that despite integration from 1999 to 2007,</a:t>
            </a:r>
            <a:r>
              <a:rPr lang="en-US" baseline="0">
                <a:ea typeface="ＭＳ Ｐゴシック" pitchFamily="34" charset="-128"/>
              </a:rPr>
              <a:t> home bias was still at play in 2007. It has (re)accentuated since then with a significant increase of public debt holdings in some countries</a:t>
            </a:r>
            <a:endParaRPr 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20</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baseline="0" dirty="0">
                <a:ea typeface="ＭＳ Ｐゴシック" pitchFamily="34" charset="-128"/>
              </a:rPr>
              <a:t>What should be done?</a:t>
            </a:r>
          </a:p>
          <a:p>
            <a:endParaRPr lang="en-US" baseline="0" dirty="0">
              <a:ea typeface="ＭＳ Ｐゴシック" pitchFamily="34" charset="-128"/>
            </a:endParaRPr>
          </a:p>
          <a:p>
            <a:r>
              <a:rPr lang="en-US" baseline="0" dirty="0">
                <a:ea typeface="ＭＳ Ｐゴシック" pitchFamily="34" charset="-128"/>
              </a:rPr>
              <a:t>The EUROPEAN COMMISSION proposed in October a roadmap on 6 points, which was self-styled as “pragmatic”, but seems to push back in time some key elements of risk sharing, due to extended transition periods and a focus on risk reduction (unbalanced approach).</a:t>
            </a:r>
          </a:p>
          <a:p>
            <a:pPr marL="0" indent="0">
              <a:buNone/>
            </a:pPr>
            <a:r>
              <a:rPr lang="en-GB" dirty="0"/>
              <a:t>Six axis in the roadmap</a:t>
            </a:r>
          </a:p>
          <a:p>
            <a:pPr marL="342900" indent="-342900">
              <a:buFont typeface="+mj-lt"/>
              <a:buAutoNum type="arabicPeriod"/>
            </a:pPr>
            <a:r>
              <a:rPr lang="en-GB" dirty="0"/>
              <a:t>Actions to address to NPLs</a:t>
            </a:r>
          </a:p>
          <a:p>
            <a:pPr marL="342900" indent="-342900">
              <a:buFont typeface="+mj-lt"/>
              <a:buAutoNum type="arabicPeriod"/>
            </a:pPr>
            <a:r>
              <a:rPr lang="en-GB" dirty="0"/>
              <a:t>Moving forward to EDIS with EDRIS as an interim</a:t>
            </a:r>
          </a:p>
          <a:p>
            <a:pPr marL="342900" indent="-342900">
              <a:buFont typeface="+mj-lt"/>
              <a:buAutoNum type="arabicPeriod"/>
            </a:pPr>
            <a:r>
              <a:rPr lang="en-GB" dirty="0"/>
              <a:t>Completing a backstop to the Banking Union</a:t>
            </a:r>
          </a:p>
          <a:p>
            <a:pPr marL="342900" indent="-342900">
              <a:buFont typeface="+mj-lt"/>
              <a:buAutoNum type="arabicPeriod"/>
            </a:pPr>
            <a:r>
              <a:rPr lang="en-GB" dirty="0"/>
              <a:t>An enabling framework for development of Sovereign Bond-Backed Securities (SBBS)</a:t>
            </a:r>
          </a:p>
          <a:p>
            <a:pPr marL="342900" indent="-342900">
              <a:buFont typeface="+mj-lt"/>
              <a:buAutoNum type="arabicPeriod"/>
            </a:pPr>
            <a:r>
              <a:rPr lang="en-GB" dirty="0"/>
              <a:t>Continuing to ensure high quality supervision </a:t>
            </a:r>
          </a:p>
          <a:p>
            <a:pPr marL="342900" indent="-342900">
              <a:buFont typeface="+mj-lt"/>
              <a:buAutoNum type="arabicPeriod"/>
            </a:pPr>
            <a:r>
              <a:rPr lang="en-GB" dirty="0"/>
              <a:t>Risk reduction through the November 2016 Banking package</a:t>
            </a:r>
          </a:p>
          <a:p>
            <a:endParaRPr lang="en-US" dirty="0">
              <a:ea typeface="ＭＳ Ｐゴシック" pitchFamily="34" charset="-128"/>
            </a:endParaRPr>
          </a:p>
          <a:p>
            <a:r>
              <a:rPr lang="en-US" dirty="0" smtClean="0">
                <a:ea typeface="ＭＳ Ｐゴシック" pitchFamily="34" charset="-128"/>
              </a:rPr>
              <a:t>Let’s look </a:t>
            </a:r>
            <a:r>
              <a:rPr lang="en-US" dirty="0">
                <a:ea typeface="ＭＳ Ｐゴシック" pitchFamily="34" charset="-128"/>
              </a:rPr>
              <a:t>each of the 3 elements in more detail, with a focus on some key proposals by the European Commission or by other key players.</a:t>
            </a: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106287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21</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b="1" dirty="0">
                <a:solidFill>
                  <a:schemeClr val="bg2">
                    <a:lumMod val="50000"/>
                  </a:schemeClr>
                </a:solidFill>
              </a:rPr>
              <a:t>European Semester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dirty="0">
                <a:solidFill>
                  <a:schemeClr val="bg2">
                    <a:lumMod val="50000"/>
                  </a:schemeClr>
                </a:solidFill>
              </a:rPr>
              <a:t>Poor compliance with the rules. National efforts to strengthen public finances and implement structural reform should be in the interest of all parties, but encounter serious political headwinds due to potential short-term costs and perceived distributional effects.</a:t>
            </a:r>
          </a:p>
          <a:p>
            <a:endParaRPr lang="en-US" sz="800" baseline="0" dirty="0">
              <a:ea typeface="ＭＳ Ｐゴシック" pitchFamily="34" charset="-128"/>
            </a:endParaRPr>
          </a:p>
          <a:p>
            <a:r>
              <a:rPr lang="en-US" sz="800" b="1" baseline="0" dirty="0">
                <a:ea typeface="ＭＳ Ｐゴシック" pitchFamily="34" charset="-128"/>
              </a:rPr>
              <a:t>Tackling NPLs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800" baseline="0" dirty="0">
                <a:ea typeface="ＭＳ Ｐゴシック" pitchFamily="34" charset="-128"/>
              </a:rPr>
              <a:t>Several key players today focus on risk reduction, i.e. dealing with banks legacy problems.</a:t>
            </a:r>
          </a:p>
          <a:p>
            <a:endParaRPr lang="en-US" sz="800" b="1" baseline="0" dirty="0">
              <a:ea typeface="ＭＳ Ｐゴシック" pitchFamily="34" charset="-128"/>
            </a:endParaRPr>
          </a:p>
          <a:p>
            <a:pPr marL="0" indent="0">
              <a:buNone/>
            </a:pPr>
            <a:r>
              <a:rPr lang="en-GB" sz="800" dirty="0"/>
              <a:t>A European Strategy for NPLs (Council adopted action plan on 11-Jul-2017)</a:t>
            </a:r>
          </a:p>
          <a:p>
            <a:pPr marL="0" indent="0">
              <a:buNone/>
            </a:pPr>
            <a:r>
              <a:rPr lang="en-GB" sz="800" dirty="0"/>
              <a:t>Banking supervision </a:t>
            </a:r>
          </a:p>
          <a:p>
            <a:pPr lvl="1"/>
            <a:r>
              <a:rPr lang="en-GB" sz="800" dirty="0"/>
              <a:t>Statutory prudential backstops to address under-provisioning of new NPLs</a:t>
            </a:r>
          </a:p>
          <a:p>
            <a:pPr marL="182563" lvl="1" indent="0">
              <a:buNone/>
            </a:pPr>
            <a:r>
              <a:rPr lang="en-GB" sz="800" i="1" dirty="0">
                <a:solidFill>
                  <a:srgbClr val="C00000"/>
                </a:solidFill>
              </a:rPr>
              <a:t>Observations:</a:t>
            </a:r>
          </a:p>
          <a:p>
            <a:pPr lvl="1"/>
            <a:r>
              <a:rPr lang="en-GB" sz="800" i="1" dirty="0">
                <a:solidFill>
                  <a:srgbClr val="C00000"/>
                </a:solidFill>
              </a:rPr>
              <a:t>Provisioning must avoid pro-cyclicality and take proper account of risk (for example, not all mortgages are identical)</a:t>
            </a:r>
            <a:endParaRPr lang="en-GB" sz="800" i="1" dirty="0">
              <a:highlight>
                <a:srgbClr val="FFFF00"/>
              </a:highlight>
            </a:endParaRPr>
          </a:p>
          <a:p>
            <a:pPr lvl="1"/>
            <a:r>
              <a:rPr lang="en-GB" sz="800" i="1" dirty="0">
                <a:solidFill>
                  <a:srgbClr val="C00000"/>
                </a:solidFill>
              </a:rPr>
              <a:t>A level playing field for </a:t>
            </a:r>
            <a:r>
              <a:rPr lang="en-GB" sz="800" b="1" i="1" u="sng" dirty="0">
                <a:solidFill>
                  <a:srgbClr val="C00000"/>
                </a:solidFill>
              </a:rPr>
              <a:t>ALL</a:t>
            </a:r>
            <a:r>
              <a:rPr lang="en-GB" sz="800" i="1" dirty="0">
                <a:solidFill>
                  <a:srgbClr val="C00000"/>
                </a:solidFill>
              </a:rPr>
              <a:t> banks is key both in terms of financial stability and competitiveness.</a:t>
            </a:r>
          </a:p>
          <a:p>
            <a:r>
              <a:rPr lang="en-GB" sz="800" dirty="0"/>
              <a:t>Reform of insolvency and debt recovery frameworks</a:t>
            </a:r>
          </a:p>
          <a:p>
            <a:pPr lvl="1"/>
            <a:r>
              <a:rPr lang="en-GB" sz="800" dirty="0"/>
              <a:t>Commission proposal for a Directive on Insolvency, Restructuring and Second Chance (22.Nov.2016)</a:t>
            </a:r>
          </a:p>
          <a:p>
            <a:pPr marL="182563" lvl="1" indent="0">
              <a:buNone/>
            </a:pPr>
            <a:r>
              <a:rPr lang="en-GB" sz="800" i="1" dirty="0">
                <a:solidFill>
                  <a:srgbClr val="C00000"/>
                </a:solidFill>
              </a:rPr>
              <a:t>Observations:</a:t>
            </a:r>
          </a:p>
          <a:p>
            <a:pPr lvl="1"/>
            <a:r>
              <a:rPr lang="en-GB" sz="800" i="1" dirty="0">
                <a:solidFill>
                  <a:srgbClr val="C00000"/>
                </a:solidFill>
              </a:rPr>
              <a:t>A consistent framework is a pre-requisite to a single European secondary market for NPLs. Taxation must also be considered.</a:t>
            </a:r>
            <a:endParaRPr lang="en-GB" sz="800" i="1" dirty="0"/>
          </a:p>
          <a:p>
            <a:r>
              <a:rPr lang="en-GB" sz="800" dirty="0"/>
              <a:t>Secondary market for NPLs (Public consultation from 10-Jul to 20-Oct-2017)</a:t>
            </a:r>
          </a:p>
          <a:p>
            <a:pPr marL="179388" lvl="1" indent="0">
              <a:buNone/>
            </a:pPr>
            <a:r>
              <a:rPr lang="en-GB" sz="800" dirty="0"/>
              <a:t>A proposal for an “accelerated loan security” to allow secured creditors to recover value swiftly (out-of-court power to foreclose collateral). (Indicative planning - 1Q18.)</a:t>
            </a:r>
          </a:p>
          <a:p>
            <a:pPr marL="179388" lvl="1" indent="0">
              <a:buNone/>
            </a:pPr>
            <a:r>
              <a:rPr lang="en-GB" sz="800" i="1" dirty="0">
                <a:solidFill>
                  <a:srgbClr val="C00000"/>
                </a:solidFill>
              </a:rPr>
              <a:t>Observations:</a:t>
            </a:r>
          </a:p>
          <a:p>
            <a:pPr marL="350838" lvl="1" indent="-171450"/>
            <a:r>
              <a:rPr lang="en-GB" sz="800" i="1" dirty="0">
                <a:solidFill>
                  <a:srgbClr val="C00000"/>
                </a:solidFill>
              </a:rPr>
              <a:t>Harmonised legislation and enhanced  standardised disclosure requirements are key pre-requisites.  Taxation must also be considered.</a:t>
            </a:r>
          </a:p>
          <a:p>
            <a:pPr lvl="1"/>
            <a:r>
              <a:rPr lang="en-GB" sz="800" i="1" dirty="0">
                <a:solidFill>
                  <a:srgbClr val="C00000"/>
                </a:solidFill>
              </a:rPr>
              <a:t>A common legal framework for collateral reinforcement would be welcome.</a:t>
            </a:r>
          </a:p>
          <a:p>
            <a:pPr marL="0" indent="0">
              <a:buNone/>
            </a:pPr>
            <a:r>
              <a:rPr lang="en-GB" sz="800" dirty="0"/>
              <a:t>European blueprint for national AMCs (Commission proposal of 11-Oct-2017)</a:t>
            </a:r>
          </a:p>
          <a:p>
            <a:pPr marL="182563" lvl="1" indent="0">
              <a:buNone/>
            </a:pPr>
            <a:r>
              <a:rPr lang="en-GB" sz="800" i="1" dirty="0">
                <a:solidFill>
                  <a:srgbClr val="C00000"/>
                </a:solidFill>
              </a:rPr>
              <a:t>Observations:</a:t>
            </a:r>
          </a:p>
          <a:p>
            <a:pPr lvl="1"/>
            <a:r>
              <a:rPr lang="en-GB" sz="800" i="1" dirty="0">
                <a:solidFill>
                  <a:srgbClr val="C00000"/>
                </a:solidFill>
              </a:rPr>
              <a:t>National Asset Management Companies (AMCs) are helpful, but may fail to break the sovereign-bank doom loop.</a:t>
            </a:r>
          </a:p>
          <a:p>
            <a:pPr lvl="1"/>
            <a:r>
              <a:rPr lang="en-GB" sz="800" i="1" dirty="0">
                <a:solidFill>
                  <a:srgbClr val="C00000"/>
                </a:solidFill>
              </a:rPr>
              <a:t>A European (AMC) would be welcome; this will need a public backstop and should not result in extra charges on banks.</a:t>
            </a:r>
          </a:p>
          <a:p>
            <a:endParaRPr lang="en-US" sz="800" b="1" baseline="0" dirty="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dirty="0">
                <a:solidFill>
                  <a:schemeClr val="bg2">
                    <a:lumMod val="50000"/>
                  </a:schemeClr>
                </a:solidFill>
              </a:rPr>
              <a:t>On NPLs Harmonisation of insolvency regimes, development of liquid secondary markets, enhanced supervision, EU-wide AMC … are welcome. Provisioning must avoid pro-cyclicality. Stress tests must be credible and cost-effective.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800" dirty="0">
              <a:solidFill>
                <a:schemeClr val="bg2">
                  <a:lumMod val="50000"/>
                </a:schemeClr>
              </a:solidFill>
            </a:endParaRPr>
          </a:p>
          <a:p>
            <a:endParaRPr lang="en-US" sz="800" baseline="0" noProof="0" dirty="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b="1" dirty="0">
                <a:solidFill>
                  <a:srgbClr val="C00000"/>
                </a:solidFill>
              </a:rPr>
              <a:t>Genuine single regulator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dirty="0">
                <a:solidFill>
                  <a:schemeClr val="bg2">
                    <a:lumMod val="50000"/>
                  </a:schemeClr>
                </a:solidFill>
              </a:rPr>
              <a:t>Remove the risk of geographical ring-fencing and moral suasion. Ensure a level playing field and cost-efficiency. Bolster the development of  CMU.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800" dirty="0">
              <a:solidFill>
                <a:schemeClr val="bg2">
                  <a:lumMod val="50000"/>
                </a:schemeClr>
              </a:solidFill>
            </a:endParaRPr>
          </a:p>
          <a:p>
            <a:endParaRPr lang="en-US" sz="800" b="1" u="none" baseline="0" noProof="0" dirty="0">
              <a:ea typeface="ＭＳ Ｐゴシック" pitchFamily="34" charset="-128"/>
            </a:endParaRPr>
          </a:p>
          <a:p>
            <a:r>
              <a:rPr lang="en-US" sz="800" b="0" i="0" u="sng" baseline="0" noProof="0" dirty="0">
                <a:ea typeface="ＭＳ Ｐゴシック" pitchFamily="34" charset="-128"/>
              </a:rPr>
              <a:t>But risk reduction will never be enough nor considered accomplished.</a:t>
            </a:r>
          </a:p>
          <a:p>
            <a:r>
              <a:rPr lang="en-US" sz="800" baseline="0" noProof="0" dirty="0">
                <a:ea typeface="ＭＳ Ｐゴシック" pitchFamily="34" charset="-128"/>
              </a:rPr>
              <a:t>Demands for risk reduction will be unending as at any given time, a country in the EZ will be faced with a specific shock (for example, Brexit could have much higher impact on some countries). </a:t>
            </a:r>
          </a:p>
          <a:p>
            <a:r>
              <a:rPr lang="en-US" sz="800" baseline="0" noProof="0" dirty="0">
                <a:ea typeface="ＭＳ Ｐゴシック" pitchFamily="34" charset="-128"/>
              </a:rPr>
              <a:t>In this case, the </a:t>
            </a:r>
            <a:r>
              <a:rPr lang="en-US" sz="800" baseline="0" noProof="0" dirty="0" err="1">
                <a:ea typeface="ＭＳ Ｐゴシック" pitchFamily="34" charset="-128"/>
              </a:rPr>
              <a:t>fragilized</a:t>
            </a:r>
            <a:r>
              <a:rPr lang="en-US" sz="800" baseline="0" noProof="0" dirty="0">
                <a:ea typeface="ＭＳ Ｐゴシック" pitchFamily="34" charset="-128"/>
              </a:rPr>
              <a:t> country would still have much difficulty to adjust given the currency union regime, which would lead to redenomination risks resurfacing.</a:t>
            </a:r>
          </a:p>
          <a:p>
            <a:r>
              <a:rPr lang="en-US" sz="800" baseline="0" noProof="0" dirty="0">
                <a:ea typeface="ＭＳ Ｐゴシック" pitchFamily="34" charset="-128"/>
              </a:rPr>
              <a:t>In the USA, this is not an issue as there are mechanisms to ease the pain of adjustment (Federal transfers) while safeguards are in place to ensure adhesion to common rules (especially on banking).</a:t>
            </a:r>
          </a:p>
          <a:p>
            <a:r>
              <a:rPr lang="en-US" sz="800" b="1" u="none" baseline="0" noProof="0" dirty="0">
                <a:ea typeface="ＭＳ Ｐゴシック" pitchFamily="34" charset="-128"/>
              </a:rPr>
              <a:t>In the end, risk sharing has to be offered with risk reduction. </a:t>
            </a:r>
          </a:p>
          <a:p>
            <a:endParaRPr lang="en-US" sz="800" baseline="0" dirty="0">
              <a:ea typeface="ＭＳ Ｐゴシック" pitchFamily="34" charset="-128"/>
            </a:endParaRPr>
          </a:p>
          <a:p>
            <a:endParaRPr lang="en-US" sz="800" dirty="0">
              <a:ea typeface="ＭＳ Ｐゴシック" pitchFamily="34" charset="-128"/>
            </a:endParaRPr>
          </a:p>
          <a:p>
            <a:endParaRPr lang="en-US" sz="800" dirty="0">
              <a:ea typeface="ＭＳ Ｐゴシック" pitchFamily="34" charset="-128"/>
            </a:endParaRPr>
          </a:p>
          <a:p>
            <a:endParaRPr lang="en-US" sz="800" dirty="0">
              <a:ea typeface="ＭＳ Ｐゴシック" pitchFamily="34" charset="-128"/>
            </a:endParaRPr>
          </a:p>
        </p:txBody>
      </p:sp>
    </p:spTree>
    <p:extLst>
      <p:ext uri="{BB962C8B-B14F-4D97-AF65-F5344CB8AC3E}">
        <p14:creationId xmlns:p14="http://schemas.microsoft.com/office/powerpoint/2010/main" val="106287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22</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sz="800" baseline="0" dirty="0">
                <a:ea typeface="ＭＳ Ｐゴシック" pitchFamily="34" charset="-128"/>
              </a:rPr>
              <a:t>In terms of risk sharing, there are two broad categories : </a:t>
            </a:r>
          </a:p>
          <a:p>
            <a:pPr marL="171450" indent="-171450">
              <a:buFont typeface="Arial" panose="020B0604020202020204" pitchFamily="34" charset="0"/>
              <a:buChar char="•"/>
            </a:pPr>
            <a:r>
              <a:rPr lang="en-US" sz="800" baseline="0" dirty="0">
                <a:ea typeface="ＭＳ Ｐゴシック" pitchFamily="34" charset="-128"/>
              </a:rPr>
              <a:t>those regarding banking topics and </a:t>
            </a:r>
          </a:p>
          <a:p>
            <a:pPr marL="171450" indent="-171450">
              <a:buFont typeface="Arial" panose="020B0604020202020204" pitchFamily="34" charset="0"/>
              <a:buChar char="•"/>
            </a:pPr>
            <a:r>
              <a:rPr lang="en-US" sz="800" baseline="0" dirty="0">
                <a:ea typeface="ＭＳ Ｐゴシック" pitchFamily="34" charset="-128"/>
              </a:rPr>
              <a:t>those specifically on public finances, </a:t>
            </a:r>
          </a:p>
          <a:p>
            <a:pPr marL="0" indent="0">
              <a:buFont typeface="Arial" panose="020B0604020202020204" pitchFamily="34" charset="0"/>
              <a:buNone/>
            </a:pPr>
            <a:r>
              <a:rPr lang="en-US" sz="800" baseline="0" dirty="0">
                <a:ea typeface="ＭＳ Ｐゴシック" pitchFamily="34" charset="-128"/>
              </a:rPr>
              <a:t>There is currently a deadlock on the first category, because of demands for additional risk reduction measures as a preliminary step. </a:t>
            </a:r>
          </a:p>
          <a:p>
            <a:pPr marL="0" indent="0">
              <a:buFont typeface="Arial" panose="020B0604020202020204" pitchFamily="34" charset="0"/>
              <a:buNone/>
            </a:pPr>
            <a:r>
              <a:rPr lang="en-US" sz="800" baseline="0" dirty="0">
                <a:ea typeface="ＭＳ Ｐゴシック" pitchFamily="34" charset="-128"/>
              </a:rPr>
              <a:t>The second category is being solely discussed in a longer-term view.</a:t>
            </a:r>
          </a:p>
          <a:p>
            <a:endParaRPr lang="en-US" sz="800" baseline="0" dirty="0">
              <a:ea typeface="ＭＳ Ｐゴシック" pitchFamily="34" charset="-128"/>
            </a:endParaRPr>
          </a:p>
          <a:p>
            <a:r>
              <a:rPr lang="en-US" sz="800" b="1" baseline="0" dirty="0">
                <a:ea typeface="ＭＳ Ｐゴシック" pitchFamily="34" charset="-128"/>
              </a:rPr>
              <a:t>On EDIS, </a:t>
            </a:r>
            <a:r>
              <a:rPr lang="en-US" sz="800" baseline="0" dirty="0">
                <a:ea typeface="ＭＳ Ｐゴシック" pitchFamily="34" charset="-128"/>
              </a:rPr>
              <a:t>the mechanism initially proposed was a progressive </a:t>
            </a:r>
            <a:r>
              <a:rPr lang="en-US" sz="800" baseline="0" dirty="0" err="1">
                <a:ea typeface="ＭＳ Ｐゴシック" pitchFamily="34" charset="-128"/>
              </a:rPr>
              <a:t>mutualization</a:t>
            </a:r>
            <a:r>
              <a:rPr lang="en-US" sz="800" baseline="0" dirty="0">
                <a:ea typeface="ＭＳ Ｐゴシック" pitchFamily="34" charset="-128"/>
              </a:rPr>
              <a:t>, thus a true risk sharing. This should not be pushed back in time as we saw earlier.</a:t>
            </a:r>
          </a:p>
          <a:p>
            <a:r>
              <a:rPr lang="en-US" sz="800" baseline="0" dirty="0">
                <a:ea typeface="ＭＳ Ｐゴシック" pitchFamily="34" charset="-128"/>
              </a:rPr>
              <a:t>An idea could be to extend an ESM backstop to EDIS.</a:t>
            </a:r>
          </a:p>
          <a:p>
            <a:r>
              <a:rPr lang="en-US" sz="800" baseline="0" dirty="0">
                <a:ea typeface="ＭＳ Ｐゴシック" pitchFamily="34" charset="-128"/>
              </a:rPr>
              <a:t>Indeed, fears of cost to taxpayer can easily be alleviated even with a fiscal backstop, if the legislation foresees that the deposit guarantee scheme has first priority in a bank resolution, with the remainder of the cost being contributed by the rest of the financial system.</a:t>
            </a:r>
          </a:p>
          <a:p>
            <a:endParaRPr lang="en-US" sz="800" baseline="0" dirty="0">
              <a:ea typeface="ＭＳ Ｐゴシック" pitchFamily="34" charset="-128"/>
            </a:endParaRPr>
          </a:p>
          <a:p>
            <a:r>
              <a:rPr lang="en-US" sz="800" baseline="0" dirty="0">
                <a:ea typeface="ＭＳ Ｐゴシック" pitchFamily="34" charset="-128"/>
              </a:rPr>
              <a:t>This is the case in the US with the FDIC.</a:t>
            </a:r>
          </a:p>
          <a:p>
            <a:r>
              <a:rPr lang="en-US" sz="800" baseline="0" dirty="0">
                <a:ea typeface="ＭＳ Ｐゴシック" pitchFamily="34" charset="-128"/>
              </a:rPr>
              <a:t>In the Savings and Loans crisis and in 2008-2010, the FDIC had to tap its credit line to the US Treasury, but paid back the money eventually.</a:t>
            </a:r>
          </a:p>
          <a:p>
            <a:endParaRPr lang="en-US" sz="800" baseline="0" dirty="0">
              <a:ea typeface="ＭＳ Ｐゴシック" pitchFamily="34" charset="-128"/>
            </a:endParaRPr>
          </a:p>
          <a:p>
            <a:endParaRPr lang="en-US" sz="800" baseline="0" dirty="0">
              <a:ea typeface="ＭＳ Ｐゴシック" pitchFamily="34" charset="-128"/>
            </a:endParaRPr>
          </a:p>
          <a:p>
            <a:r>
              <a:rPr lang="en-US" sz="800" b="1" dirty="0">
                <a:ea typeface="ＭＳ Ｐゴシック" pitchFamily="34" charset="-128"/>
              </a:rPr>
              <a:t>Fiscal transfers </a:t>
            </a:r>
            <a:r>
              <a:rPr lang="en-US" sz="800" dirty="0">
                <a:ea typeface="ＭＳ Ｐゴシック" pitchFamily="34" charset="-128"/>
              </a:rPr>
              <a:t>(in the framework of a countercyclical instrument, like an unemployment insurance for example), would also alleviate the pressure on the real economy and on public finances in countries subject to an asymmetric shock.</a:t>
            </a:r>
          </a:p>
          <a:p>
            <a:r>
              <a:rPr lang="en-US" sz="800" i="1" dirty="0">
                <a:ea typeface="ＭＳ Ｐゴシック" pitchFamily="34" charset="-128"/>
              </a:rPr>
              <a:t>Important to note that C. </a:t>
            </a:r>
            <a:r>
              <a:rPr lang="en-US" sz="800" i="1" dirty="0" err="1">
                <a:ea typeface="ＭＳ Ｐゴシック" pitchFamily="34" charset="-128"/>
              </a:rPr>
              <a:t>Wyplosz</a:t>
            </a:r>
            <a:r>
              <a:rPr lang="en-US" sz="800" i="1" dirty="0">
                <a:ea typeface="ＭＳ Ｐゴシック" pitchFamily="34" charset="-128"/>
              </a:rPr>
              <a:t> is not especially optimistic on a Eurozone/EU unemployment benefit as he considers that it doesn’t offer anything new to citizens. Here, the point is to protect national public finances, not to propose something new to citizens.</a:t>
            </a:r>
          </a:p>
          <a:p>
            <a:r>
              <a:rPr lang="en-US" sz="800" dirty="0">
                <a:ea typeface="ＭＳ Ｐゴシック" pitchFamily="34" charset="-128"/>
              </a:rPr>
              <a:t>Again, this is a mechanism in place in the USA, through several Federal social programs.</a:t>
            </a:r>
          </a:p>
          <a:p>
            <a:endParaRPr lang="en-US" sz="800" dirty="0">
              <a:ea typeface="ＭＳ Ｐゴシック" pitchFamily="34" charset="-128"/>
            </a:endParaRPr>
          </a:p>
          <a:p>
            <a:r>
              <a:rPr lang="en-US" sz="800" b="1" dirty="0">
                <a:ea typeface="ＭＳ Ｐゴシック" pitchFamily="34" charset="-128"/>
              </a:rPr>
              <a:t>On Eurobonds</a:t>
            </a:r>
            <a:r>
              <a:rPr lang="en-US" sz="800" dirty="0">
                <a:ea typeface="ＭＳ Ｐゴシック" pitchFamily="34" charset="-128"/>
              </a:rPr>
              <a:t>, The European Commission proposals advocated a “pragmatic” approach with Sovereign Bonds Backs Securities (SBBS), a securitization mechanism proposed by the European Systemic Risk Board.</a:t>
            </a:r>
          </a:p>
          <a:p>
            <a:r>
              <a:rPr lang="en-US" sz="800" dirty="0">
                <a:ea typeface="ＭＳ Ｐゴシック" pitchFamily="34" charset="-128"/>
              </a:rPr>
              <a:t>However, there are several problems with SBBS:</a:t>
            </a:r>
          </a:p>
          <a:p>
            <a:pPr lvl="1"/>
            <a:r>
              <a:rPr lang="en-GB" sz="800" dirty="0">
                <a:solidFill>
                  <a:srgbClr val="C00000"/>
                </a:solidFill>
              </a:rPr>
              <a:t>-Pooling and </a:t>
            </a:r>
            <a:r>
              <a:rPr lang="en-GB" sz="800" dirty="0" err="1">
                <a:solidFill>
                  <a:srgbClr val="C00000"/>
                </a:solidFill>
              </a:rPr>
              <a:t>tranching</a:t>
            </a:r>
            <a:r>
              <a:rPr lang="en-GB" sz="800" dirty="0">
                <a:solidFill>
                  <a:srgbClr val="C00000"/>
                </a:solidFill>
              </a:rPr>
              <a:t> does not reduce risks; </a:t>
            </a:r>
            <a:r>
              <a:rPr lang="en-GB" sz="800" b="1" dirty="0">
                <a:solidFill>
                  <a:srgbClr val="C00000"/>
                </a:solidFill>
              </a:rPr>
              <a:t>it merely reshuffles it.</a:t>
            </a:r>
          </a:p>
          <a:p>
            <a:pPr lvl="1"/>
            <a:r>
              <a:rPr lang="en-GB" sz="800" dirty="0">
                <a:solidFill>
                  <a:srgbClr val="C00000"/>
                </a:solidFill>
              </a:rPr>
              <a:t>-SBBS may damage liquidity in national government bond markets.</a:t>
            </a:r>
          </a:p>
          <a:p>
            <a:pPr lvl="1"/>
            <a:r>
              <a:rPr lang="en-GB" sz="800" dirty="0">
                <a:solidFill>
                  <a:srgbClr val="C00000"/>
                </a:solidFill>
              </a:rPr>
              <a:t>-</a:t>
            </a:r>
            <a:r>
              <a:rPr lang="en-GB" sz="800" dirty="0" err="1">
                <a:solidFill>
                  <a:srgbClr val="C00000"/>
                </a:solidFill>
              </a:rPr>
              <a:t>Tranching</a:t>
            </a:r>
            <a:r>
              <a:rPr lang="en-GB" sz="800" dirty="0">
                <a:solidFill>
                  <a:srgbClr val="C00000"/>
                </a:solidFill>
              </a:rPr>
              <a:t> may increase the cost of debt for lower rated sovereigns (higher perceived risk of restructuring).</a:t>
            </a:r>
          </a:p>
          <a:p>
            <a:pPr lvl="1"/>
            <a:r>
              <a:rPr lang="en-GB" sz="800" dirty="0">
                <a:solidFill>
                  <a:srgbClr val="C00000"/>
                </a:solidFill>
              </a:rPr>
              <a:t>-The ability of the ECB to still conduct QE effectively may be impacted depending on what conditionality it attached.</a:t>
            </a:r>
          </a:p>
          <a:p>
            <a:pPr lvl="1"/>
            <a:r>
              <a:rPr lang="en-GB" sz="800" dirty="0">
                <a:solidFill>
                  <a:srgbClr val="C00000"/>
                </a:solidFill>
              </a:rPr>
              <a:t>-Re-introducing peripheral sovereign risks to core bank balance sheets would increase contagion risks.</a:t>
            </a:r>
          </a:p>
          <a:p>
            <a:pPr marL="288925" indent="-285750"/>
            <a:endParaRPr lang="en-GB" sz="800" dirty="0">
              <a:solidFill>
                <a:srgbClr val="C00000"/>
              </a:solidFill>
            </a:endParaRPr>
          </a:p>
          <a:p>
            <a:pPr marL="288925" indent="-285750"/>
            <a:r>
              <a:rPr lang="en-GB" sz="800" u="sng" dirty="0">
                <a:solidFill>
                  <a:srgbClr val="C00000"/>
                </a:solidFill>
              </a:rPr>
              <a:t>Genuine Eurobonds need to offer risk-sharing </a:t>
            </a:r>
            <a:r>
              <a:rPr lang="en-GB" sz="800" dirty="0">
                <a:solidFill>
                  <a:srgbClr val="C00000"/>
                </a:solidFill>
              </a:rPr>
              <a:t>(“joint and several liability”). </a:t>
            </a:r>
          </a:p>
          <a:p>
            <a:pPr marL="288925" indent="-285750"/>
            <a:r>
              <a:rPr lang="en-GB" sz="800" dirty="0">
                <a:solidFill>
                  <a:srgbClr val="C00000"/>
                </a:solidFill>
              </a:rPr>
              <a:t>The idea of Blue/Red bonds looks promising, even though politically very sensitive.</a:t>
            </a:r>
          </a:p>
          <a:p>
            <a:pPr marL="288925" indent="-285750"/>
            <a:r>
              <a:rPr lang="en-GB" sz="800" dirty="0">
                <a:solidFill>
                  <a:srgbClr val="C00000"/>
                </a:solidFill>
              </a:rPr>
              <a:t>At least, “blue bonds” (the part of debt below 60% of GDP) would offer a true Euro Area wide risk-free security.</a:t>
            </a:r>
          </a:p>
          <a:p>
            <a:endParaRPr lang="en-US" baseline="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106287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23</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800" b="1" dirty="0">
                <a:solidFill>
                  <a:srgbClr val="C00000"/>
                </a:solidFill>
              </a:rPr>
              <a:t>Diversification of banks euro area government bond portfolios</a:t>
            </a:r>
          </a:p>
          <a:p>
            <a:pPr lvl="0"/>
            <a:r>
              <a:rPr lang="en-GB" sz="800" dirty="0">
                <a:solidFill>
                  <a:schemeClr val="bg2">
                    <a:lumMod val="50000"/>
                  </a:schemeClr>
                </a:solidFill>
              </a:rPr>
              <a:t>No official proposal, although increasing risk weights on sovereign exposures is often put forward.</a:t>
            </a:r>
          </a:p>
          <a:p>
            <a:r>
              <a:rPr lang="en-US" sz="800" dirty="0">
                <a:ea typeface="ＭＳ Ｐゴシック" pitchFamily="34" charset="-128"/>
              </a:rPr>
              <a:t>Indeed, the remaining problem of Home bias and sovereign/bank loop is often presented as a simple consequence of inadequate regulation. </a:t>
            </a:r>
            <a:r>
              <a:rPr lang="en-US" sz="800" b="1" dirty="0">
                <a:ea typeface="ＭＳ Ｐゴシック" pitchFamily="34" charset="-128"/>
              </a:rPr>
              <a:t>However, it is inherent to the construction of nation-based banking systems. </a:t>
            </a:r>
          </a:p>
          <a:p>
            <a:endParaRPr lang="en-US" sz="800" dirty="0">
              <a:ea typeface="ＭＳ Ｐゴシック" pitchFamily="34" charset="-128"/>
            </a:endParaRPr>
          </a:p>
          <a:p>
            <a:pPr algn="l">
              <a:spcAft>
                <a:spcPts val="600"/>
              </a:spcAft>
            </a:pPr>
            <a:r>
              <a:rPr lang="en-US" sz="800" b="0" i="0" u="sng" dirty="0"/>
              <a:t>Making sense of home bias and large bank exposures to the domestic sovereign:</a:t>
            </a:r>
          </a:p>
          <a:p>
            <a:pPr algn="l">
              <a:spcAft>
                <a:spcPts val="600"/>
              </a:spcAft>
            </a:pPr>
            <a:r>
              <a:rPr lang="en-US" sz="800" dirty="0"/>
              <a:t>The usual suspect: 0 risk weight on EU sovereign exposures (for banks under standard method) or at least to their domestic sovereign (for banks under Internal Rating Based – IRB – method).</a:t>
            </a:r>
          </a:p>
          <a:p>
            <a:pPr marL="742950" lvl="1" indent="-285750" algn="l">
              <a:spcAft>
                <a:spcPts val="600"/>
              </a:spcAft>
              <a:buFont typeface="Arial" panose="020B0604020202020204" pitchFamily="34" charset="0"/>
              <a:buChar char="•"/>
            </a:pPr>
            <a:r>
              <a:rPr lang="en-US" sz="800" dirty="0"/>
              <a:t>For periphery banks, risk/returns </a:t>
            </a:r>
            <a:r>
              <a:rPr lang="en-US" sz="800" dirty="0" err="1"/>
              <a:t>favour</a:t>
            </a:r>
            <a:r>
              <a:rPr lang="en-US" sz="800" dirty="0"/>
              <a:t> holding domestic positions.</a:t>
            </a:r>
          </a:p>
          <a:p>
            <a:pPr marL="742950" lvl="1" indent="-285750" algn="l">
              <a:spcAft>
                <a:spcPts val="600"/>
              </a:spcAft>
              <a:buFont typeface="Arial" panose="020B0604020202020204" pitchFamily="34" charset="0"/>
              <a:buChar char="•"/>
            </a:pPr>
            <a:r>
              <a:rPr lang="en-US" sz="800" dirty="0"/>
              <a:t>For core banks, what is preventing a rush to higher-yielding periphery bonds?</a:t>
            </a:r>
          </a:p>
          <a:p>
            <a:pPr marL="1200150" lvl="2" indent="-285750" algn="l">
              <a:spcAft>
                <a:spcPts val="600"/>
              </a:spcAft>
              <a:buFont typeface="Wingdings" panose="05000000000000000000" pitchFamily="2" charset="2"/>
              <a:buChar char="Ø"/>
            </a:pPr>
            <a:r>
              <a:rPr lang="en-US" sz="800" dirty="0"/>
              <a:t>Possible capital costs for banks under IRB approach for badly rated countries.</a:t>
            </a:r>
          </a:p>
          <a:p>
            <a:pPr marL="1200150" lvl="2" indent="-285750" algn="l">
              <a:spcAft>
                <a:spcPts val="600"/>
              </a:spcAft>
              <a:buFont typeface="Wingdings" panose="05000000000000000000" pitchFamily="2" charset="2"/>
              <a:buChar char="Ø"/>
            </a:pPr>
            <a:r>
              <a:rPr lang="en-US" sz="800" dirty="0"/>
              <a:t>Increased volatility of P&amp;L (for mark-to-market exposures) or Other Comprehensive income (for AFS exposures) if periphery markets are more volatile.</a:t>
            </a:r>
          </a:p>
          <a:p>
            <a:pPr marL="1200150" lvl="2" indent="-285750" algn="l">
              <a:spcAft>
                <a:spcPts val="600"/>
              </a:spcAft>
              <a:buFont typeface="Wingdings" panose="05000000000000000000" pitchFamily="2" charset="2"/>
              <a:buChar char="Ø"/>
            </a:pPr>
            <a:r>
              <a:rPr lang="en-US" sz="800" dirty="0"/>
              <a:t>Financial communication issues: stigma linked to the past, investment in countries where the banks makes no or little business…</a:t>
            </a:r>
          </a:p>
          <a:p>
            <a:pPr marL="0" lvl="2" algn="l">
              <a:spcAft>
                <a:spcPts val="600"/>
              </a:spcAft>
            </a:pPr>
            <a:r>
              <a:rPr lang="en-US" sz="800" b="0" u="sng" dirty="0"/>
              <a:t>Hence, even changing regulation on sovereign risk weights is unlikely to affect significantly and durably the banks’ investment decisions</a:t>
            </a:r>
          </a:p>
          <a:p>
            <a:pPr marL="0" lvl="2" algn="l">
              <a:spcAft>
                <a:spcPts val="600"/>
              </a:spcAft>
            </a:pPr>
            <a:r>
              <a:rPr lang="en-US" sz="800" b="0" u="sng" dirty="0"/>
              <a:t>A lasting solution: Pan-Eurozone banks and CMU</a:t>
            </a:r>
          </a:p>
          <a:p>
            <a:pPr marL="717550" lvl="2" indent="-271463" algn="l">
              <a:spcAft>
                <a:spcPts val="600"/>
              </a:spcAft>
              <a:buFont typeface="Wingdings" panose="05000000000000000000" pitchFamily="2" charset="2"/>
              <a:buChar char="Ø"/>
            </a:pPr>
            <a:r>
              <a:rPr lang="en-US" sz="800" dirty="0"/>
              <a:t>Would require legislation change and perfect mobility of banks’ capital and cash within the Eurozone, not subject to national supervisors.</a:t>
            </a:r>
            <a:endParaRPr lang="en-US" sz="800" baseline="0" dirty="0">
              <a:ea typeface="ＭＳ Ｐゴシック" pitchFamily="34" charset="-128"/>
            </a:endParaRPr>
          </a:p>
          <a:p>
            <a:endParaRPr lang="en-US" sz="800" baseline="0" dirty="0">
              <a:ea typeface="ＭＳ Ｐゴシック" pitchFamily="34" charset="-128"/>
            </a:endParaRPr>
          </a:p>
          <a:p>
            <a:r>
              <a:rPr lang="en-US" sz="800" b="1" baseline="0" dirty="0">
                <a:ea typeface="ＭＳ Ｐゴシック" pitchFamily="34" charset="-128"/>
              </a:rPr>
              <a:t>Sovereign debt market discipline</a:t>
            </a:r>
          </a:p>
          <a:p>
            <a:r>
              <a:rPr lang="en-US" sz="800" baseline="0" dirty="0">
                <a:ea typeface="ＭＳ Ｐゴシック" pitchFamily="34" charset="-128"/>
              </a:rPr>
              <a:t>Several key players today focus on risk reduction, i.e. dealing with legacy problems.</a:t>
            </a:r>
          </a:p>
          <a:p>
            <a:pPr lvl="0"/>
            <a:r>
              <a:rPr lang="en-GB" sz="800" dirty="0">
                <a:solidFill>
                  <a:schemeClr val="bg2">
                    <a:lumMod val="50000"/>
                  </a:schemeClr>
                </a:solidFill>
              </a:rPr>
              <a:t>Market discipline is often referenced in the literature and is theoretically very appealing. </a:t>
            </a:r>
          </a:p>
          <a:p>
            <a:pPr lvl="0"/>
            <a:r>
              <a:rPr lang="en-GB" sz="800" dirty="0">
                <a:solidFill>
                  <a:schemeClr val="bg2">
                    <a:lumMod val="50000"/>
                  </a:schemeClr>
                </a:solidFill>
              </a:rPr>
              <a:t>In practice, financial markets, however, tend to overshoot and undershoot and are highly pro-cyclical.</a:t>
            </a:r>
          </a:p>
          <a:p>
            <a:pPr lvl="0"/>
            <a:r>
              <a:rPr lang="en-GB" sz="800" dirty="0">
                <a:solidFill>
                  <a:schemeClr val="bg2">
                    <a:lumMod val="50000"/>
                  </a:schemeClr>
                </a:solidFill>
              </a:rPr>
              <a:t>ESM/OMT rely on a very strong ex-ante assumption of debt sustainability and thus any crisis is only a matter of liquidity.</a:t>
            </a:r>
          </a:p>
          <a:p>
            <a:endParaRPr lang="en-US" sz="800" dirty="0">
              <a:ea typeface="ＭＳ Ｐゴシック" pitchFamily="34" charset="-128"/>
            </a:endParaRPr>
          </a:p>
        </p:txBody>
      </p:sp>
    </p:spTree>
    <p:extLst>
      <p:ext uri="{BB962C8B-B14F-4D97-AF65-F5344CB8AC3E}">
        <p14:creationId xmlns:p14="http://schemas.microsoft.com/office/powerpoint/2010/main" val="106287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24</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a:ea typeface="ＭＳ Ｐゴシック" pitchFamily="34" charset="-128"/>
              </a:rPr>
              <a:t>Deauville declaration (oct. 2010) by Sarkozy and Merkel: proof that enabling sovereign debt restructuring in a framework like the current Euro Area without real national capacity to adjust (apart from long and painful internal adjustment) leads to redenomination risk.</a:t>
            </a:r>
          </a:p>
        </p:txBody>
      </p:sp>
    </p:spTree>
    <p:extLst>
      <p:ext uri="{BB962C8B-B14F-4D97-AF65-F5344CB8AC3E}">
        <p14:creationId xmlns:p14="http://schemas.microsoft.com/office/powerpoint/2010/main" val="413737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FBC45FF-3067-46C8-9EF5-6C66C4D235C4}" type="slidenum">
              <a:rPr lang="fr-FR"/>
              <a:pPr/>
              <a:t>1</a:t>
            </a:fld>
            <a:endParaRPr lang="fr-FR"/>
          </a:p>
        </p:txBody>
      </p:sp>
      <p:sp>
        <p:nvSpPr>
          <p:cNvPr id="13315" name="Rectangle 2"/>
          <p:cNvSpPr>
            <a:spLocks noGrp="1" noRot="1" noChangeAspect="1" noChangeArrowheads="1" noTextEdit="1"/>
          </p:cNvSpPr>
          <p:nvPr>
            <p:ph type="sldImg"/>
          </p:nvPr>
        </p:nvSpPr>
        <p:spPr>
          <a:xfrm>
            <a:off x="276225" y="271463"/>
            <a:ext cx="6267450" cy="4700587"/>
          </a:xfrm>
          <a:ln/>
        </p:spPr>
      </p:sp>
      <p:sp>
        <p:nvSpPr>
          <p:cNvPr id="13316" name="Rectangle 3"/>
          <p:cNvSpPr>
            <a:spLocks noGrp="1" noChangeArrowheads="1"/>
          </p:cNvSpPr>
          <p:nvPr>
            <p:ph type="body" idx="1"/>
          </p:nvPr>
        </p:nvSpPr>
        <p:spPr>
          <a:xfrm>
            <a:off x="177847" y="5189718"/>
            <a:ext cx="6441983" cy="4219534"/>
          </a:xfrm>
          <a:noFill/>
          <a:ln/>
        </p:spPr>
        <p:txBody>
          <a:bodyPr/>
          <a:lstStyle/>
          <a:p>
            <a:pPr eaLnBrk="1" hangingPunct="1"/>
            <a:r>
              <a:rPr lang="en-US">
                <a:latin typeface="Arial" charset="0"/>
                <a:cs typeface="Arial" charset="0"/>
              </a:rPr>
              <a:t>The underperformance of the Eurozone appears important in terms of pure GDP level</a:t>
            </a:r>
          </a:p>
          <a:p>
            <a:pPr eaLnBrk="1" hangingPunct="1"/>
            <a:endParaRPr lang="en-US">
              <a:latin typeface="Arial" charset="0"/>
              <a:cs typeface="Arial" charset="0"/>
            </a:endParaRPr>
          </a:p>
          <a:p>
            <a:pPr eaLnBrk="1" hangingPunct="1"/>
            <a:r>
              <a:rPr lang="en-US" i="1">
                <a:latin typeface="Arial" charset="0"/>
                <a:cs typeface="Arial" charset="0"/>
              </a:rPr>
              <a:t>NB: Chart updated and includes new EC forecasts.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25</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baseline="0" dirty="0">
                <a:ea typeface="ＭＳ Ｐゴシック" pitchFamily="34" charset="-128"/>
              </a:rPr>
              <a:t>To conclude, we need to tackle the 3 aspects at the same time.</a:t>
            </a:r>
          </a:p>
          <a:p>
            <a:endParaRPr lang="en-US" baseline="0" dirty="0">
              <a:ea typeface="ＭＳ Ｐゴシック" pitchFamily="34" charset="-128"/>
            </a:endParaRPr>
          </a:p>
          <a:p>
            <a:r>
              <a:rPr lang="en-US" baseline="0" dirty="0">
                <a:ea typeface="ＭＳ Ｐゴシック" pitchFamily="34" charset="-128"/>
              </a:rPr>
              <a:t>A general outlay of our view here is that we could summarize the proposals as a full financial integration based on:</a:t>
            </a:r>
          </a:p>
          <a:p>
            <a:r>
              <a:rPr lang="en-US" baseline="0" dirty="0">
                <a:ea typeface="ＭＳ Ｐゴシック" pitchFamily="34" charset="-128"/>
              </a:rPr>
              <a:t>- </a:t>
            </a:r>
            <a:r>
              <a:rPr lang="en-US" b="1" baseline="0" dirty="0">
                <a:ea typeface="ＭＳ Ｐゴシック" pitchFamily="34" charset="-128"/>
              </a:rPr>
              <a:t>NPL reduction…</a:t>
            </a:r>
          </a:p>
          <a:p>
            <a:pPr marL="171450" indent="-171450">
              <a:buFontTx/>
              <a:buChar char="-"/>
            </a:pPr>
            <a:r>
              <a:rPr lang="en-US" baseline="0" dirty="0">
                <a:ea typeface="ＭＳ Ｐゴシック" pitchFamily="34" charset="-128"/>
              </a:rPr>
              <a:t>… through a </a:t>
            </a:r>
            <a:r>
              <a:rPr lang="en-US" b="1" baseline="0" dirty="0">
                <a:ea typeface="ＭＳ Ｐゴシック" pitchFamily="34" charset="-128"/>
              </a:rPr>
              <a:t>true European supervision</a:t>
            </a:r>
            <a:r>
              <a:rPr lang="en-US" baseline="0" dirty="0">
                <a:ea typeface="ＭＳ Ｐゴシック" pitchFamily="34" charset="-128"/>
              </a:rPr>
              <a:t>…</a:t>
            </a:r>
          </a:p>
          <a:p>
            <a:pPr marL="171450" indent="-171450">
              <a:buFontTx/>
              <a:buChar char="-"/>
            </a:pPr>
            <a:r>
              <a:rPr lang="en-US" baseline="0" dirty="0">
                <a:ea typeface="ＭＳ Ｐゴシック" pitchFamily="34" charset="-128"/>
              </a:rPr>
              <a:t>… accompanied with cross-border mergers to create </a:t>
            </a:r>
            <a:r>
              <a:rPr lang="en-US" b="1" baseline="0" dirty="0">
                <a:ea typeface="ＭＳ Ｐゴシック" pitchFamily="34" charset="-128"/>
              </a:rPr>
              <a:t>true Euro Area wide </a:t>
            </a:r>
            <a:r>
              <a:rPr lang="en-US" baseline="0" dirty="0">
                <a:ea typeface="ＭＳ Ｐゴシック" pitchFamily="34" charset="-128"/>
              </a:rPr>
              <a:t>banks…</a:t>
            </a:r>
          </a:p>
          <a:p>
            <a:pPr marL="171450" indent="-171450">
              <a:buFontTx/>
              <a:buChar char="-"/>
            </a:pPr>
            <a:r>
              <a:rPr lang="en-US" baseline="0" dirty="0">
                <a:ea typeface="ＭＳ Ｐゴシック" pitchFamily="34" charset="-128"/>
              </a:rPr>
              <a:t>…With </a:t>
            </a:r>
            <a:r>
              <a:rPr lang="en-US" b="1" baseline="0" dirty="0">
                <a:ea typeface="ＭＳ Ｐゴシック" pitchFamily="34" charset="-128"/>
              </a:rPr>
              <a:t>true Eurobonds </a:t>
            </a:r>
            <a:r>
              <a:rPr lang="en-US" baseline="0" dirty="0">
                <a:ea typeface="ＭＳ Ｐゴシック" pitchFamily="34" charset="-128"/>
              </a:rPr>
              <a:t>including joint and several liability on the “blue” part.</a:t>
            </a:r>
          </a:p>
          <a:p>
            <a:pPr marL="171450" indent="-171450">
              <a:buFontTx/>
              <a:buChar char="-"/>
            </a:pPr>
            <a:r>
              <a:rPr lang="en-US" baseline="0" dirty="0">
                <a:ea typeface="ＭＳ Ｐゴシック" pitchFamily="34" charset="-128"/>
              </a:rPr>
              <a:t>… and a </a:t>
            </a:r>
            <a:r>
              <a:rPr lang="en-US" b="1" baseline="0" dirty="0">
                <a:ea typeface="ＭＳ Ｐゴシック" pitchFamily="34" charset="-128"/>
              </a:rPr>
              <a:t>fiscal capacity </a:t>
            </a:r>
            <a:r>
              <a:rPr lang="en-US" baseline="0" dirty="0">
                <a:ea typeface="ＭＳ Ｐゴシック" pitchFamily="34" charset="-128"/>
              </a:rPr>
              <a:t>to reduce the impact of asymmetric shocks</a:t>
            </a:r>
          </a:p>
          <a:p>
            <a:pPr marL="171450" indent="-171450">
              <a:buFontTx/>
              <a:buChar char="-"/>
            </a:pPr>
            <a:endParaRPr lang="en-US" baseline="0" dirty="0">
              <a:ea typeface="ＭＳ Ｐゴシック" pitchFamily="34" charset="-128"/>
            </a:endParaRPr>
          </a:p>
          <a:p>
            <a:endParaRPr lang="en-US" baseline="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106287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26</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endParaRPr lang="en-US" baseline="0">
              <a:ea typeface="ＭＳ Ｐゴシック" pitchFamily="34" charset="-128"/>
            </a:endParaRPr>
          </a:p>
          <a:p>
            <a:endParaRPr lang="en-US">
              <a:ea typeface="ＭＳ Ｐゴシック" pitchFamily="34" charset="-128"/>
            </a:endParaRPr>
          </a:p>
          <a:p>
            <a:endParaRPr lang="en-US">
              <a:ea typeface="ＭＳ Ｐゴシック" pitchFamily="34" charset="-128"/>
            </a:endParaRPr>
          </a:p>
          <a:p>
            <a:pPr defTabSz="916777">
              <a:defRPr/>
            </a:pPr>
            <a:r>
              <a:rPr lang="en-US" err="1"/>
              <a:t>Statu</a:t>
            </a:r>
            <a:r>
              <a:rPr lang="en-US"/>
              <a:t> quo is unsustainable. And </a:t>
            </a:r>
            <a:r>
              <a:rPr lang="en-US">
                <a:ea typeface="ＭＳ Ｐゴシック" pitchFamily="34" charset="-128"/>
              </a:rPr>
              <a:t>the solution for strengthening the EA needs to be more ambitious than just changing sovereign risk weights or reshuffling the stock of existing national debt in other instruments. Pan EA banks and true Eurobonds would give at the same time risk reduction, risk sharing and market discipline for both public</a:t>
            </a:r>
            <a:r>
              <a:rPr lang="en-US" baseline="0">
                <a:ea typeface="ＭＳ Ｐゴシック" pitchFamily="34" charset="-128"/>
              </a:rPr>
              <a:t> debt and banks.</a:t>
            </a:r>
            <a:endParaRPr lang="en-US">
              <a:ea typeface="ＭＳ Ｐゴシック" pitchFamily="34" charset="-128"/>
            </a:endParaRPr>
          </a:p>
          <a:p>
            <a:endParaRPr lang="en-US">
              <a:ea typeface="ＭＳ Ｐゴシック" pitchFamily="34" charset="-128"/>
            </a:endParaRPr>
          </a:p>
          <a:p>
            <a:endParaRPr lang="en-US">
              <a:ea typeface="ＭＳ Ｐゴシック" pitchFamily="34" charset="-128"/>
            </a:endParaRPr>
          </a:p>
          <a:p>
            <a:r>
              <a:rPr lang="en-GB" u="sng"/>
              <a:t>risk reduction </a:t>
            </a:r>
            <a:r>
              <a:rPr lang="en-US">
                <a:ea typeface="ＭＳ Ｐゴシック" pitchFamily="34" charset="-128"/>
              </a:rPr>
              <a:t>pan-EA banks would be more able to reduce NPLs and scrutinized regionally on this front.</a:t>
            </a:r>
            <a:r>
              <a:rPr lang="en-US" baseline="0">
                <a:ea typeface="ＭＳ Ｐゴシック" pitchFamily="34" charset="-128"/>
              </a:rPr>
              <a:t> </a:t>
            </a:r>
            <a:endParaRPr lang="en-US">
              <a:ea typeface="ＭＳ Ｐゴシック" pitchFamily="34" charset="-128"/>
            </a:endParaRPr>
          </a:p>
          <a:p>
            <a:r>
              <a:rPr lang="en-US" u="sng">
                <a:ea typeface="ＭＳ Ｐゴシック" pitchFamily="34" charset="-128"/>
              </a:rPr>
              <a:t>risk sharing</a:t>
            </a:r>
            <a:r>
              <a:rPr lang="en-US">
                <a:ea typeface="ＭＳ Ｐゴシック" pitchFamily="34" charset="-128"/>
              </a:rPr>
              <a:t>: Fiscal capacities and true</a:t>
            </a:r>
            <a:r>
              <a:rPr lang="en-US" baseline="0">
                <a:ea typeface="ＭＳ Ｐゴシック" pitchFamily="34" charset="-128"/>
              </a:rPr>
              <a:t> </a:t>
            </a:r>
            <a:r>
              <a:rPr lang="en-US">
                <a:ea typeface="ＭＳ Ｐゴシック" pitchFamily="34" charset="-128"/>
              </a:rPr>
              <a:t>Eurobonds to share</a:t>
            </a:r>
            <a:r>
              <a:rPr lang="en-US" baseline="0">
                <a:ea typeface="ＭＳ Ｐゴシック" pitchFamily="34" charset="-128"/>
              </a:rPr>
              <a:t> part of sovereign risk.</a:t>
            </a:r>
            <a:r>
              <a:rPr lang="en-US">
                <a:ea typeface="ＭＳ Ｐゴシック" pitchFamily="34" charset="-128"/>
              </a:rPr>
              <a:t> Pan-EA banks would help to diversify risks across</a:t>
            </a:r>
            <a:r>
              <a:rPr lang="en-US" baseline="0">
                <a:ea typeface="ＭＳ Ｐゴシック" pitchFamily="34" charset="-128"/>
              </a:rPr>
              <a:t> EZ.</a:t>
            </a:r>
            <a:endParaRPr lang="en-US">
              <a:ea typeface="ＭＳ Ｐゴシック" pitchFamily="34" charset="-128"/>
            </a:endParaRPr>
          </a:p>
          <a:p>
            <a:r>
              <a:rPr lang="en-US" u="sng">
                <a:ea typeface="ＭＳ Ｐゴシック" pitchFamily="34" charset="-128"/>
              </a:rPr>
              <a:t>Market discipline</a:t>
            </a:r>
            <a:r>
              <a:rPr lang="en-US">
                <a:ea typeface="ＭＳ Ｐゴシック" pitchFamily="34" charset="-128"/>
              </a:rPr>
              <a:t>: on the stock of national debt not subject to Eurobonds and on which banks would no longer depend</a:t>
            </a:r>
          </a:p>
          <a:p>
            <a:endParaRPr lang="en-US">
              <a:ea typeface="ＭＳ Ｐゴシック" pitchFamily="34" charset="-128"/>
            </a:endParaRPr>
          </a:p>
          <a:p>
            <a:endParaRPr lang="en-US">
              <a:ea typeface="ＭＳ Ｐゴシック" pitchFamily="34" charset="-128"/>
            </a:endParaRPr>
          </a:p>
        </p:txBody>
      </p:sp>
    </p:spTree>
    <p:extLst>
      <p:ext uri="{BB962C8B-B14F-4D97-AF65-F5344CB8AC3E}">
        <p14:creationId xmlns:p14="http://schemas.microsoft.com/office/powerpoint/2010/main" val="422288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27</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endParaRPr lang="en-US">
              <a:ea typeface="ＭＳ Ｐゴシック" pitchFamily="34" charset="-128"/>
            </a:endParaRPr>
          </a:p>
        </p:txBody>
      </p:sp>
    </p:spTree>
    <p:extLst>
      <p:ext uri="{BB962C8B-B14F-4D97-AF65-F5344CB8AC3E}">
        <p14:creationId xmlns:p14="http://schemas.microsoft.com/office/powerpoint/2010/main" val="11874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FBC45FF-3067-46C8-9EF5-6C66C4D235C4}" type="slidenum">
              <a:rPr lang="fr-FR"/>
              <a:pPr/>
              <a:t>2</a:t>
            </a:fld>
            <a:endParaRPr lang="fr-FR"/>
          </a:p>
        </p:txBody>
      </p:sp>
      <p:sp>
        <p:nvSpPr>
          <p:cNvPr id="13315" name="Rectangle 2"/>
          <p:cNvSpPr>
            <a:spLocks noGrp="1" noRot="1" noChangeAspect="1" noChangeArrowheads="1" noTextEdit="1"/>
          </p:cNvSpPr>
          <p:nvPr>
            <p:ph type="sldImg"/>
          </p:nvPr>
        </p:nvSpPr>
        <p:spPr>
          <a:xfrm>
            <a:off x="276225" y="271463"/>
            <a:ext cx="6267450" cy="4700587"/>
          </a:xfrm>
          <a:ln/>
        </p:spPr>
      </p:sp>
      <p:sp>
        <p:nvSpPr>
          <p:cNvPr id="13316" name="Rectangle 3"/>
          <p:cNvSpPr>
            <a:spLocks noGrp="1" noChangeArrowheads="1"/>
          </p:cNvSpPr>
          <p:nvPr>
            <p:ph type="body" idx="1"/>
          </p:nvPr>
        </p:nvSpPr>
        <p:spPr>
          <a:xfrm>
            <a:off x="177847" y="5189718"/>
            <a:ext cx="6441983" cy="4219534"/>
          </a:xfrm>
          <a:noFill/>
          <a:ln/>
        </p:spPr>
        <p:txBody>
          <a:bodyPr/>
          <a:lstStyle/>
          <a:p>
            <a:pPr eaLnBrk="1" hangingPunct="1"/>
            <a:r>
              <a:rPr lang="en-US">
                <a:latin typeface="Arial" charset="0"/>
                <a:cs typeface="Arial" charset="0"/>
              </a:rPr>
              <a:t>But in per capita terms, the underperformance of the Eurozone is the sole consequence of the Eurozone crisis of 2010-2013.</a:t>
            </a:r>
          </a:p>
          <a:p>
            <a:pPr eaLnBrk="1" hangingPunct="1"/>
            <a:endParaRPr lang="en-US">
              <a:latin typeface="Arial" charset="0"/>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a:latin typeface="Arial" charset="0"/>
                <a:cs typeface="Arial" charset="0"/>
              </a:rPr>
              <a:t>NB: Chart updated and includes new EC forecasts.</a:t>
            </a:r>
          </a:p>
          <a:p>
            <a:pPr eaLnBrk="1" hangingPunct="1"/>
            <a:endParaRPr lang="en-US">
              <a:latin typeface="Arial" charset="0"/>
              <a:cs typeface="Arial" charset="0"/>
            </a:endParaRPr>
          </a:p>
        </p:txBody>
      </p:sp>
    </p:spTree>
    <p:extLst>
      <p:ext uri="{BB962C8B-B14F-4D97-AF65-F5344CB8AC3E}">
        <p14:creationId xmlns:p14="http://schemas.microsoft.com/office/powerpoint/2010/main" val="296079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FBC45FF-3067-46C8-9EF5-6C66C4D235C4}" type="slidenum">
              <a:rPr lang="fr-FR"/>
              <a:pPr/>
              <a:t>8</a:t>
            </a:fld>
            <a:endParaRPr lang="fr-FR"/>
          </a:p>
        </p:txBody>
      </p:sp>
      <p:sp>
        <p:nvSpPr>
          <p:cNvPr id="13315" name="Rectangle 2"/>
          <p:cNvSpPr>
            <a:spLocks noGrp="1" noRot="1" noChangeAspect="1" noChangeArrowheads="1" noTextEdit="1"/>
          </p:cNvSpPr>
          <p:nvPr>
            <p:ph type="sldImg"/>
          </p:nvPr>
        </p:nvSpPr>
        <p:spPr>
          <a:xfrm>
            <a:off x="276225" y="271463"/>
            <a:ext cx="6267450" cy="4700587"/>
          </a:xfrm>
          <a:ln/>
        </p:spPr>
      </p:sp>
      <p:sp>
        <p:nvSpPr>
          <p:cNvPr id="13316" name="Rectangle 3"/>
          <p:cNvSpPr>
            <a:spLocks noGrp="1" noChangeArrowheads="1"/>
          </p:cNvSpPr>
          <p:nvPr>
            <p:ph type="body" idx="1"/>
          </p:nvPr>
        </p:nvSpPr>
        <p:spPr>
          <a:xfrm>
            <a:off x="177847" y="5189718"/>
            <a:ext cx="6441983" cy="4219534"/>
          </a:xfrm>
          <a:noFill/>
          <a:ln/>
        </p:spPr>
        <p:txBody>
          <a:bodyPr/>
          <a:lstStyle/>
          <a:p>
            <a:pPr eaLnBrk="1" hangingPunct="1"/>
            <a:r>
              <a:rPr lang="en-US" sz="900"/>
              <a:t>The Eurozone crisis seems to be a pure sovereign crisis at first sight.</a:t>
            </a:r>
          </a:p>
          <a:p>
            <a:pPr eaLnBrk="1" hangingPunct="1"/>
            <a:endParaRPr lang="en-US" sz="900"/>
          </a:p>
          <a:p>
            <a:pPr eaLnBrk="1" hangingPunct="1"/>
            <a:r>
              <a:rPr lang="en-US" sz="900"/>
              <a:t>The loss of GDP/capita relative to the USA was triggered by a massive and sudden loss of confidence of investors in sovereign debt, in many eurozone banking systems and in the euro itself at the worst of the crisis.</a:t>
            </a:r>
          </a:p>
          <a:p>
            <a:pPr eaLnBrk="1" hangingPunct="1"/>
            <a:endParaRPr lang="en-US" sz="900"/>
          </a:p>
          <a:p>
            <a:pPr lvl="0"/>
            <a:r>
              <a:rPr lang="en-GB" sz="900" b="0" i="1"/>
              <a:t>1999-2007: Myopia: The decline of the “home bias” / Huge capital flows</a:t>
            </a:r>
            <a:endParaRPr lang="fr-FR" sz="900" b="0" i="1"/>
          </a:p>
          <a:p>
            <a:r>
              <a:rPr lang="en-US" sz="900" b="0" i="1"/>
              <a:t>In parallel: growing imbalances within EZ countries (indebtedness, current account deficits, housing price…)</a:t>
            </a:r>
            <a:endParaRPr lang="fr-FR" sz="900" b="0" i="1"/>
          </a:p>
          <a:p>
            <a:r>
              <a:rPr lang="en-US" sz="900" b="0" i="1"/>
              <a:t>Financial integration appeared not resilient to shocks (cross-border financing mainly based on short-term interbank debt, bank lending to unproductive sectors as construction)</a:t>
            </a:r>
            <a:endParaRPr lang="fr-FR" sz="900" b="0" i="1"/>
          </a:p>
          <a:p>
            <a:pPr lvl="0"/>
            <a:r>
              <a:rPr lang="en-GB" sz="900" b="0" i="1"/>
              <a:t>2010-2012: Hyper-reaction: skyrocketing spreads. Vicious triangle: Sovereign debt crisis/banking crisis/balance of payment crisis</a:t>
            </a:r>
            <a:endParaRPr lang="fr-FR" sz="900" b="0" i="1"/>
          </a:p>
          <a:p>
            <a:pPr defTabSz="916777">
              <a:defRPr/>
            </a:pPr>
            <a:r>
              <a:rPr lang="en-GB" sz="900" b="0" i="1"/>
              <a:t>2012-2017: the set of solutions to solve (at least temporarily) each aspect: SMP/ OMT/ LTRO / EFSF/ESM / More credible fiscal oversight… QE?</a:t>
            </a:r>
            <a:endParaRPr lang="fr-FR" sz="900" b="0" i="1"/>
          </a:p>
          <a:p>
            <a:pPr eaLnBrk="1" hangingPunct="1"/>
            <a:endParaRPr lang="en-US" sz="900" b="0" i="1"/>
          </a:p>
          <a:p>
            <a:pPr lvl="0"/>
            <a:r>
              <a:rPr lang="en-GB" sz="900" b="0" i="1" u="sng"/>
              <a:t>What is in the spreads now?</a:t>
            </a:r>
            <a:endParaRPr lang="en-GB" sz="900" b="0" i="1"/>
          </a:p>
          <a:p>
            <a:pPr lvl="0"/>
            <a:r>
              <a:rPr lang="en-GB" sz="900" b="0" i="1"/>
              <a:t>Redenomination risks: largely reduced thanks to ECB measures</a:t>
            </a:r>
            <a:endParaRPr lang="fr-FR" sz="900" b="0" i="1"/>
          </a:p>
          <a:p>
            <a:pPr lvl="0"/>
            <a:r>
              <a:rPr lang="en-GB" sz="900" b="0" i="1"/>
              <a:t>Market fragmentation: Still present. The role of hysteresis: investors and banks that quit a market are slow to come back. As long as fragmentation remains, liquidity premium will remain too.</a:t>
            </a:r>
            <a:endParaRPr lang="fr-FR" sz="900" b="0" i="1"/>
          </a:p>
          <a:p>
            <a:pPr lvl="0"/>
            <a:r>
              <a:rPr lang="en-GB" sz="900" b="0" i="1"/>
              <a:t>Credit risk: Broad reduction of public deficits, but wide divergences in debt levels and prospects. </a:t>
            </a:r>
          </a:p>
          <a:p>
            <a:pPr lvl="0"/>
            <a:endParaRPr lang="fr-FR" sz="900" b="0" i="1"/>
          </a:p>
          <a:p>
            <a:pPr lvl="0"/>
            <a:r>
              <a:rPr lang="en-GB" sz="900" b="0" i="1"/>
              <a:t>Beyond ECB measures, what do we want in spreads?:</a:t>
            </a:r>
            <a:endParaRPr lang="fr-FR" sz="900" b="0" i="1"/>
          </a:p>
          <a:p>
            <a:pPr lvl="1"/>
            <a:r>
              <a:rPr lang="en-GB" sz="900" b="0" i="1"/>
              <a:t>Liquidity and credit risks (market discipline)</a:t>
            </a:r>
            <a:endParaRPr lang="fr-FR" sz="900" b="0" i="1"/>
          </a:p>
          <a:p>
            <a:pPr lvl="1"/>
            <a:r>
              <a:rPr lang="en-GB" sz="900" b="0" i="1"/>
              <a:t>No redenomination risk, no impact of fragmentation</a:t>
            </a:r>
            <a:endParaRPr lang="fr-FR" sz="900" b="0" i="1"/>
          </a:p>
          <a:p>
            <a:pPr lvl="0"/>
            <a:endParaRPr lang="fr-FR" sz="900"/>
          </a:p>
          <a:p>
            <a:pPr lvl="0"/>
            <a:endParaRPr lang="en-US" sz="900"/>
          </a:p>
          <a:p>
            <a:pPr lvl="0"/>
            <a:r>
              <a:rPr lang="en-US" sz="900"/>
              <a:t>During this presentation we will highlights needed change to sustain sovereign spreads and then the euro. Around three eras: need of risk reduction, need of risk sharing, need to built efficient market discipline.</a:t>
            </a:r>
          </a:p>
          <a:p>
            <a:pPr eaLnBrk="1" hangingPunct="1"/>
            <a:endParaRPr lang="en-US"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FBC45FF-3067-46C8-9EF5-6C66C4D235C4}" type="slidenum">
              <a:rPr lang="fr-FR"/>
              <a:pPr/>
              <a:t>9</a:t>
            </a:fld>
            <a:endParaRPr lang="fr-FR"/>
          </a:p>
        </p:txBody>
      </p:sp>
      <p:sp>
        <p:nvSpPr>
          <p:cNvPr id="13315" name="Rectangle 2"/>
          <p:cNvSpPr>
            <a:spLocks noGrp="1" noRot="1" noChangeAspect="1" noChangeArrowheads="1" noTextEdit="1"/>
          </p:cNvSpPr>
          <p:nvPr>
            <p:ph type="sldImg"/>
          </p:nvPr>
        </p:nvSpPr>
        <p:spPr>
          <a:xfrm>
            <a:off x="276225" y="271463"/>
            <a:ext cx="6267450" cy="4700587"/>
          </a:xfrm>
          <a:ln/>
        </p:spPr>
      </p:sp>
      <p:sp>
        <p:nvSpPr>
          <p:cNvPr id="13316" name="Rectangle 3"/>
          <p:cNvSpPr>
            <a:spLocks noGrp="1" noChangeArrowheads="1"/>
          </p:cNvSpPr>
          <p:nvPr>
            <p:ph type="body" idx="1"/>
          </p:nvPr>
        </p:nvSpPr>
        <p:spPr>
          <a:xfrm>
            <a:off x="177847" y="5189718"/>
            <a:ext cx="6441983" cy="4219534"/>
          </a:xfrm>
          <a:noFill/>
          <a:ln/>
        </p:spPr>
        <p:txBody>
          <a:bodyPr/>
          <a:lstStyle/>
          <a:p>
            <a:pPr eaLnBrk="1" hangingPunct="1"/>
            <a:r>
              <a:rPr lang="en-US">
                <a:latin typeface="Arial" charset="0"/>
                <a:cs typeface="Arial" charset="0"/>
              </a:rPr>
              <a:t>But the fact is that it was also a banking crisis in some cases (Spain, Ireland) with a negative loop between sovereigns and banks.</a:t>
            </a:r>
          </a:p>
          <a:p>
            <a:pPr eaLnBrk="1" hangingPunct="1"/>
            <a:endParaRPr lang="en-US">
              <a:latin typeface="Arial" charset="0"/>
              <a:cs typeface="Arial" charset="0"/>
            </a:endParaRPr>
          </a:p>
          <a:p>
            <a:pPr eaLnBrk="1" hangingPunct="1"/>
            <a:r>
              <a:rPr lang="en-US">
                <a:latin typeface="Arial" charset="0"/>
                <a:cs typeface="Arial" charset="0"/>
              </a:rPr>
              <a:t>The problem goes beyond the simple “banking crisis” or “sovereign crisis” debate.</a:t>
            </a:r>
          </a:p>
          <a:p>
            <a:pPr eaLnBrk="1" hangingPunct="1"/>
            <a:endParaRPr lang="en-US">
              <a:latin typeface="Arial" charset="0"/>
              <a:cs typeface="Arial" charset="0"/>
            </a:endParaRPr>
          </a:p>
          <a:p>
            <a:pPr eaLnBrk="1" hangingPunct="1"/>
            <a:r>
              <a:rPr lang="en-US">
                <a:latin typeface="Arial" charset="0"/>
                <a:cs typeface="Arial" charset="0"/>
              </a:rPr>
              <a:t>The main “pain” factor in the EZ crisis was eventually that investors started to understand that the Eurozone institutional framework would not allow a State/country to deal with its banking or sovereign debt problems in a manner that would not cause utter chaos in the real economy.</a:t>
            </a:r>
          </a:p>
          <a:p>
            <a:pPr eaLnBrk="1" hangingPunct="1"/>
            <a:r>
              <a:rPr lang="en-US">
                <a:latin typeface="Arial" charset="0"/>
                <a:cs typeface="Arial" charset="0"/>
              </a:rPr>
              <a:t>Hence, investors started to expect a risk of euro exit (redenomination risk).</a:t>
            </a:r>
          </a:p>
          <a:p>
            <a:pPr eaLnBrk="1" hangingPunct="1"/>
            <a:endParaRPr lang="en-US">
              <a:latin typeface="Arial" charset="0"/>
              <a:cs typeface="Arial" charset="0"/>
            </a:endParaRPr>
          </a:p>
          <a:p>
            <a:pPr eaLnBrk="1" hangingPunct="1"/>
            <a:r>
              <a:rPr lang="en-US" b="1">
                <a:latin typeface="Arial" charset="0"/>
                <a:cs typeface="Arial" charset="0"/>
              </a:rPr>
              <a:t>So in the end, the Eurozone crisis is above all a redenomination risk issue.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10</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dirty="0" smtClean="0">
                <a:ea typeface="ＭＳ Ｐゴシック" pitchFamily="34" charset="-128"/>
              </a:rPr>
              <a:t>The perverse doom loop has not been produced by the existing high</a:t>
            </a:r>
            <a:r>
              <a:rPr lang="en-US" baseline="0" dirty="0" smtClean="0">
                <a:ea typeface="ＭＳ Ｐゴシック" pitchFamily="34" charset="-128"/>
              </a:rPr>
              <a:t> stock of Government bonds in banks’ balance sheets. </a:t>
            </a:r>
          </a:p>
          <a:p>
            <a:r>
              <a:rPr lang="en-US" baseline="0" dirty="0" smtClean="0">
                <a:ea typeface="ＭＳ Ｐゴシック" pitchFamily="34" charset="-128"/>
              </a:rPr>
              <a:t>In fact, b</a:t>
            </a:r>
            <a:r>
              <a:rPr lang="en-US" dirty="0" smtClean="0">
                <a:ea typeface="ＭＳ Ｐゴシック" pitchFamily="34" charset="-128"/>
              </a:rPr>
              <a:t>anks</a:t>
            </a:r>
            <a:r>
              <a:rPr lang="en-US" baseline="0" dirty="0" smtClean="0">
                <a:ea typeface="ＭＳ Ｐゴシック" pitchFamily="34" charset="-128"/>
              </a:rPr>
              <a:t> have increased their exposure to domestic public debt during the crisis, instead of diversifying risk.</a:t>
            </a:r>
          </a:p>
          <a:p>
            <a:r>
              <a:rPr lang="en-US" baseline="0" dirty="0" smtClean="0">
                <a:ea typeface="ＭＳ Ｐゴシック" pitchFamily="34" charset="-128"/>
              </a:rPr>
              <a:t>Why?</a:t>
            </a:r>
          </a:p>
          <a:p>
            <a:pPr marL="171450" indent="-171450">
              <a:buFontTx/>
              <a:buChar char="-"/>
            </a:pPr>
            <a:r>
              <a:rPr lang="en-US" baseline="0" dirty="0" smtClean="0">
                <a:ea typeface="ＭＳ Ｐゴシック" pitchFamily="34" charset="-128"/>
              </a:rPr>
              <a:t>Home bias</a:t>
            </a:r>
          </a:p>
          <a:p>
            <a:pPr marL="171450" indent="-171450">
              <a:buFontTx/>
              <a:buChar char="-"/>
            </a:pPr>
            <a:r>
              <a:rPr lang="en-US" baseline="0" dirty="0" smtClean="0">
                <a:ea typeface="ＭＳ Ｐゴシック" pitchFamily="34" charset="-128"/>
              </a:rPr>
              <a:t>ALM</a:t>
            </a:r>
          </a:p>
          <a:p>
            <a:pPr marL="171450" indent="-171450">
              <a:buFontTx/>
              <a:buChar char="-"/>
            </a:pPr>
            <a:r>
              <a:rPr lang="en-US" baseline="0" dirty="0" smtClean="0">
                <a:ea typeface="ＭＳ Ｐゴシック" pitchFamily="34" charset="-128"/>
              </a:rPr>
              <a:t>Moral suasion </a:t>
            </a:r>
            <a:endParaRPr 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11</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smtClean="0">
                <a:ea typeface="ＭＳ Ｐゴシック" pitchFamily="34" charset="-128"/>
              </a:rPr>
              <a:t>Banks’ increase in their</a:t>
            </a:r>
            <a:r>
              <a:rPr lang="en-US" baseline="0" smtClean="0">
                <a:ea typeface="ＭＳ Ｐゴシック" pitchFamily="34" charset="-128"/>
              </a:rPr>
              <a:t> domestic debt holdings has been accompanied by a fall in credit to the economy.</a:t>
            </a:r>
          </a:p>
          <a:p>
            <a:r>
              <a:rPr lang="en-US" baseline="0" smtClean="0">
                <a:ea typeface="ＭＳ Ｐゴシック" pitchFamily="34" charset="-128"/>
              </a:rPr>
              <a:t>What is the causality?</a:t>
            </a:r>
          </a:p>
          <a:p>
            <a:r>
              <a:rPr lang="en-US" baseline="0" smtClean="0">
                <a:ea typeface="ＭＳ Ｐゴシック" pitchFamily="34" charset="-128"/>
              </a:rPr>
              <a:t>Recession has led banks to reduce credit and use the extra liquidity (and the VLTRO) to invest in Government bonds (portfolio effect)</a:t>
            </a:r>
          </a:p>
          <a:p>
            <a:r>
              <a:rPr lang="en-US" baseline="0" smtClean="0">
                <a:ea typeface="ＭＳ Ｐゴシック" pitchFamily="34" charset="-128"/>
              </a:rPr>
              <a:t>Higher returns on domestic government bonds has pushed banks to allocate their balance sheet towards Government bonds (crowding out)</a:t>
            </a:r>
          </a:p>
          <a:p>
            <a:endParaRPr lang="en-US" baseline="0" smtClean="0">
              <a:ea typeface="ＭＳ Ｐゴシック" pitchFamily="34" charset="-128"/>
            </a:endParaRPr>
          </a:p>
          <a:p>
            <a:r>
              <a:rPr lang="en-US" baseline="0" smtClean="0">
                <a:ea typeface="ＭＳ Ｐゴシック" pitchFamily="34" charset="-128"/>
              </a:rPr>
              <a:t>Probably a mix of the two. Home bias has increased.</a:t>
            </a:r>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13</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smtClean="0">
                <a:ea typeface="ＭＳ Ｐゴシック" pitchFamily="34" charset="-128"/>
              </a:rPr>
              <a:t>Widening </a:t>
            </a:r>
            <a:r>
              <a:rPr lang="en-US">
                <a:ea typeface="ＭＳ Ｐゴシック" pitchFamily="34" charset="-128"/>
              </a:rPr>
              <a:t>TARGET 2 balances are a clue to show that redenomination </a:t>
            </a:r>
            <a:r>
              <a:rPr lang="en-US" smtClean="0">
                <a:ea typeface="ＭＳ Ｐゴシック" pitchFamily="34" charset="-128"/>
              </a:rPr>
              <a:t>risk</a:t>
            </a:r>
            <a:r>
              <a:rPr lang="en-US" baseline="0" smtClean="0">
                <a:ea typeface="ＭＳ Ｐゴシック" pitchFamily="34" charset="-128"/>
              </a:rPr>
              <a:t> is a major problem</a:t>
            </a:r>
            <a:r>
              <a:rPr lang="en-US" smtClean="0">
                <a:ea typeface="ＭＳ Ｐゴシック" pitchFamily="34" charset="-128"/>
              </a:rPr>
              <a:t>. Balances rise in 2011-12, and then. Fall after the “whatever it takes”, but then start rising again. </a:t>
            </a:r>
            <a:endParaRPr lang="en-US">
              <a:ea typeface="ＭＳ Ｐゴシック" pitchFamily="34" charset="-128"/>
            </a:endParaRPr>
          </a:p>
          <a:p>
            <a:endParaRPr lang="en-US">
              <a:ea typeface="ＭＳ Ｐゴシック" pitchFamily="34" charset="-128"/>
            </a:endParaRPr>
          </a:p>
          <a:p>
            <a:r>
              <a:rPr lang="en-US" smtClean="0">
                <a:ea typeface="ＭＳ Ｐゴシック" pitchFamily="34" charset="-128"/>
              </a:rPr>
              <a:t>TARGET </a:t>
            </a:r>
            <a:r>
              <a:rPr lang="en-US">
                <a:ea typeface="ＭＳ Ｐゴシック" pitchFamily="34" charset="-128"/>
              </a:rPr>
              <a:t>balances are NOT the problem, they are a marker (although quite hidden) of the problem (i.e. investors not feeling confident enough to invest in each EZ country</a:t>
            </a:r>
            <a:r>
              <a:rPr lang="en-US" smtClean="0">
                <a:ea typeface="ＭＳ Ｐゴシック" pitchFamily="34" charset="-128"/>
              </a:rPr>
              <a:t>). ECB suggests that this is the result of</a:t>
            </a:r>
            <a:r>
              <a:rPr lang="en-US" baseline="0" smtClean="0">
                <a:ea typeface="ＭＳ Ｐゴシック" pitchFamily="34" charset="-128"/>
              </a:rPr>
              <a:t> the Asset Purchase Program (</a:t>
            </a:r>
            <a:r>
              <a:rPr lang="en-US" baseline="0" err="1" smtClean="0">
                <a:ea typeface="ＭＳ Ｐゴシック" pitchFamily="34" charset="-128"/>
              </a:rPr>
              <a:t>eg</a:t>
            </a:r>
            <a:r>
              <a:rPr lang="en-US" baseline="0" smtClean="0">
                <a:ea typeface="ＭＳ Ｐゴシック" pitchFamily="34" charset="-128"/>
              </a:rPr>
              <a:t> the Banca </a:t>
            </a:r>
            <a:r>
              <a:rPr lang="en-US" baseline="0" err="1" smtClean="0">
                <a:ea typeface="ＭＳ Ｐゴシック" pitchFamily="34" charset="-128"/>
              </a:rPr>
              <a:t>d’Italia</a:t>
            </a:r>
            <a:r>
              <a:rPr lang="en-US" baseline="0" smtClean="0">
                <a:ea typeface="ＭＳ Ｐゴシック" pitchFamily="34" charset="-128"/>
              </a:rPr>
              <a:t> buys Italian Government bonds from a German bank). However, QE is changing the portfolio composition of banks, adding to home bias.</a:t>
            </a:r>
            <a:endParaRPr lang="en-US">
              <a:ea typeface="ＭＳ Ｐゴシック" pitchFamily="34" charset="-128"/>
            </a:endParaRPr>
          </a:p>
        </p:txBody>
      </p:sp>
    </p:spTree>
    <p:extLst>
      <p:ext uri="{BB962C8B-B14F-4D97-AF65-F5344CB8AC3E}">
        <p14:creationId xmlns:p14="http://schemas.microsoft.com/office/powerpoint/2010/main" val="209007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pPr defTabSz="955573"/>
            <a:fld id="{3C587CF5-A898-4425-82A7-2597A1D19245}" type="slidenum">
              <a:rPr lang="fr-FR" smtClean="0">
                <a:latin typeface="Arial" charset="0"/>
              </a:rPr>
              <a:pPr defTabSz="955573"/>
              <a:t>14</a:t>
            </a:fld>
            <a:endParaRPr lang="fr-FR">
              <a:latin typeface="Arial" charset="0"/>
            </a:endParaRPr>
          </a:p>
        </p:txBody>
      </p:sp>
      <p:sp>
        <p:nvSpPr>
          <p:cNvPr id="58371" name="Rectangle 2"/>
          <p:cNvSpPr>
            <a:spLocks noGrp="1" noRot="1" noChangeAspect="1" noChangeArrowheads="1" noTextEdit="1"/>
          </p:cNvSpPr>
          <p:nvPr>
            <p:ph type="sldImg"/>
          </p:nvPr>
        </p:nvSpPr>
        <p:spPr>
          <a:xfrm>
            <a:off x="915988" y="742950"/>
            <a:ext cx="4965700" cy="3724275"/>
          </a:xfrm>
          <a:ln/>
        </p:spPr>
      </p:sp>
      <p:sp>
        <p:nvSpPr>
          <p:cNvPr id="58372" name="Rectangle 3"/>
          <p:cNvSpPr>
            <a:spLocks noGrp="1" noChangeArrowheads="1"/>
          </p:cNvSpPr>
          <p:nvPr>
            <p:ph type="body" idx="1"/>
          </p:nvPr>
        </p:nvSpPr>
        <p:spPr>
          <a:noFill/>
        </p:spPr>
        <p:txBody>
          <a:bodyPr/>
          <a:lstStyle/>
          <a:p>
            <a:r>
              <a:rPr lang="en-US" dirty="0">
                <a:ea typeface="ＭＳ Ｐゴシック" pitchFamily="34" charset="-128"/>
              </a:rPr>
              <a:t>In the end, the EZ is confronted to 3 separate problems which can, as we said, be linked to the most important issue: redenomination risk.</a:t>
            </a:r>
          </a:p>
          <a:p>
            <a:endParaRPr lang="en-US" dirty="0">
              <a:ea typeface="ＭＳ Ｐゴシック" pitchFamily="34" charset="-128"/>
            </a:endParaRPr>
          </a:p>
          <a:p>
            <a:r>
              <a:rPr lang="en-US" dirty="0">
                <a:ea typeface="ＭＳ Ｐゴシック" pitchFamily="34" charset="-128"/>
              </a:rPr>
              <a:t>Some answers have been proposed for each issue so far, although it remains insufficient overall.</a:t>
            </a:r>
          </a:p>
          <a:p>
            <a:endParaRPr lang="en-US" dirty="0">
              <a:ea typeface="ＭＳ Ｐゴシック" pitchFamily="34" charset="-128"/>
            </a:endParaRPr>
          </a:p>
          <a:p>
            <a:r>
              <a:rPr lang="en-US" dirty="0">
                <a:ea typeface="ＭＳ Ｐゴシック" pitchFamily="34" charset="-128"/>
              </a:rPr>
              <a:t>A few of the missing elements :</a:t>
            </a:r>
          </a:p>
          <a:p>
            <a:pPr lvl="0" algn="l"/>
            <a:r>
              <a:rPr lang="fr-FR" dirty="0"/>
              <a:t>On public debt sustainability:</a:t>
            </a:r>
          </a:p>
          <a:p>
            <a:pPr lvl="0" algn="l"/>
            <a:r>
              <a:rPr lang="fr-FR" dirty="0"/>
              <a:t>- Compliance </a:t>
            </a:r>
            <a:r>
              <a:rPr lang="fr-FR" dirty="0" err="1"/>
              <a:t>with</a:t>
            </a:r>
            <a:r>
              <a:rPr lang="fr-FR" dirty="0"/>
              <a:t> the </a:t>
            </a:r>
            <a:r>
              <a:rPr lang="fr-FR" dirty="0" err="1"/>
              <a:t>rules</a:t>
            </a:r>
            <a:endParaRPr lang="fr-FR" dirty="0"/>
          </a:p>
          <a:p>
            <a:pPr lvl="0" algn="l"/>
            <a:r>
              <a:rPr lang="fr-FR" dirty="0"/>
              <a:t>- </a:t>
            </a:r>
            <a:r>
              <a:rPr lang="fr-FR" dirty="0" err="1"/>
              <a:t>Sizable</a:t>
            </a:r>
            <a:r>
              <a:rPr lang="fr-FR" dirty="0"/>
              <a:t> EZ fiscal capacity</a:t>
            </a:r>
          </a:p>
          <a:p>
            <a:r>
              <a:rPr lang="en-US" dirty="0">
                <a:ea typeface="ＭＳ Ｐゴシック" pitchFamily="34" charset="-128"/>
              </a:rPr>
              <a:t>On redenomination risk:</a:t>
            </a:r>
          </a:p>
          <a:p>
            <a:pPr lvl="0" algn="l"/>
            <a:r>
              <a:rPr lang="fr-FR" dirty="0"/>
              <a:t>- </a:t>
            </a:r>
            <a:r>
              <a:rPr lang="fr-FR" dirty="0" err="1"/>
              <a:t>Sizable</a:t>
            </a:r>
            <a:r>
              <a:rPr lang="fr-FR" dirty="0"/>
              <a:t> EZ fiscal capacity</a:t>
            </a:r>
          </a:p>
          <a:p>
            <a:pPr marL="171450" lvl="0" indent="-171450" algn="l">
              <a:buFontTx/>
              <a:buChar char="-"/>
            </a:pPr>
            <a:r>
              <a:rPr lang="fr-FR" dirty="0" err="1"/>
              <a:t>Automatic</a:t>
            </a:r>
            <a:r>
              <a:rPr lang="fr-FR" dirty="0"/>
              <a:t> OMT and </a:t>
            </a:r>
            <a:r>
              <a:rPr lang="fr-FR" dirty="0" err="1"/>
              <a:t>adjustment</a:t>
            </a:r>
            <a:r>
              <a:rPr lang="fr-FR" dirty="0"/>
              <a:t> programme</a:t>
            </a:r>
          </a:p>
          <a:p>
            <a:pPr marL="0" lvl="0" indent="0" algn="l">
              <a:buFontTx/>
              <a:buNone/>
            </a:pPr>
            <a:r>
              <a:rPr lang="fr-FR" dirty="0"/>
              <a:t>On </a:t>
            </a:r>
            <a:r>
              <a:rPr lang="fr-FR" dirty="0" err="1"/>
              <a:t>Sovereign</a:t>
            </a:r>
            <a:r>
              <a:rPr lang="fr-FR" dirty="0"/>
              <a:t>-Bank loop:</a:t>
            </a:r>
          </a:p>
          <a:p>
            <a:pPr lvl="0" algn="l"/>
            <a:r>
              <a:rPr lang="fr-FR" dirty="0"/>
              <a:t>- NPL reduction</a:t>
            </a:r>
          </a:p>
          <a:p>
            <a:pPr lvl="0" algn="l"/>
            <a:r>
              <a:rPr lang="fr-FR" dirty="0"/>
              <a:t>- </a:t>
            </a:r>
            <a:r>
              <a:rPr lang="fr-FR" dirty="0" err="1"/>
              <a:t>True</a:t>
            </a:r>
            <a:r>
              <a:rPr lang="fr-FR" dirty="0"/>
              <a:t> European </a:t>
            </a:r>
            <a:r>
              <a:rPr lang="fr-FR" dirty="0" err="1"/>
              <a:t>supervisor</a:t>
            </a:r>
            <a:endParaRPr lang="fr-FR" dirty="0"/>
          </a:p>
          <a:p>
            <a:pPr lvl="0" algn="l"/>
            <a:r>
              <a:rPr lang="fr-FR" dirty="0"/>
              <a:t>-Pan-</a:t>
            </a:r>
            <a:r>
              <a:rPr lang="fr-FR" dirty="0" err="1"/>
              <a:t>Eurozone</a:t>
            </a:r>
            <a:r>
              <a:rPr lang="fr-FR" dirty="0"/>
              <a:t> banks</a:t>
            </a:r>
          </a:p>
          <a:p>
            <a:pPr marL="0" lvl="0" indent="0" algn="l">
              <a:buFontTx/>
              <a:buNone/>
            </a:pPr>
            <a:endParaRPr lang="fr-FR" dirty="0"/>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We will look at how insufficient the answers so far have been (i.e. remaining problems).</a:t>
            </a:r>
          </a:p>
          <a:p>
            <a:endParaRPr lang="en-US" dirty="0">
              <a:ea typeface="ＭＳ Ｐゴシック" pitchFamily="34" charset="-128"/>
            </a:endParaRPr>
          </a:p>
        </p:txBody>
      </p:sp>
    </p:spTree>
    <p:extLst>
      <p:ext uri="{BB962C8B-B14F-4D97-AF65-F5344CB8AC3E}">
        <p14:creationId xmlns:p14="http://schemas.microsoft.com/office/powerpoint/2010/main" val="393087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54380" name="Line 12"/>
          <p:cNvSpPr>
            <a:spLocks noChangeShapeType="1"/>
          </p:cNvSpPr>
          <p:nvPr/>
        </p:nvSpPr>
        <p:spPr bwMode="gray">
          <a:xfrm flipV="1">
            <a:off x="4572000" y="209550"/>
            <a:ext cx="0" cy="266700"/>
          </a:xfrm>
          <a:prstGeom prst="line">
            <a:avLst/>
          </a:prstGeom>
          <a:noFill/>
          <a:ln w="12700">
            <a:solidFill>
              <a:srgbClr val="E60028"/>
            </a:solidFill>
            <a:round/>
            <a:headEnd/>
            <a:tailEnd/>
          </a:ln>
          <a:effectLst/>
        </p:spPr>
        <p:txBody>
          <a:bodyPr/>
          <a:lstStyle/>
          <a:p>
            <a:endParaRPr lang="fr-FR"/>
          </a:p>
        </p:txBody>
      </p:sp>
      <p:sp>
        <p:nvSpPr>
          <p:cNvPr id="954383" name="Rectangle 15"/>
          <p:cNvSpPr>
            <a:spLocks noChangeArrowheads="1"/>
          </p:cNvSpPr>
          <p:nvPr/>
        </p:nvSpPr>
        <p:spPr bwMode="auto">
          <a:xfrm>
            <a:off x="1403350" y="3573463"/>
            <a:ext cx="6400800" cy="1752600"/>
          </a:xfrm>
          <a:prstGeom prst="rect">
            <a:avLst/>
          </a:prstGeom>
          <a:noFill/>
          <a:ln w="9525">
            <a:noFill/>
            <a:miter lim="800000"/>
            <a:headEnd/>
            <a:tailEnd/>
          </a:ln>
          <a:effectLst/>
        </p:spPr>
        <p:txBody>
          <a:bodyPr/>
          <a:lstStyle/>
          <a:p>
            <a:pPr>
              <a:buClr>
                <a:srgbClr val="666666"/>
              </a:buClr>
              <a:buFont typeface="Wingdings" pitchFamily="2" charset="2"/>
              <a:buNone/>
            </a:pPr>
            <a:endParaRPr lang="en-US" sz="2800" b="1">
              <a:solidFill>
                <a:schemeClr val="tx1"/>
              </a:solidFill>
            </a:endParaRPr>
          </a:p>
        </p:txBody>
      </p:sp>
      <p:sp>
        <p:nvSpPr>
          <p:cNvPr id="954384" name="Line 16"/>
          <p:cNvSpPr>
            <a:spLocks noChangeShapeType="1"/>
          </p:cNvSpPr>
          <p:nvPr/>
        </p:nvSpPr>
        <p:spPr bwMode="auto">
          <a:xfrm>
            <a:off x="4557713" y="4797425"/>
            <a:ext cx="0" cy="719138"/>
          </a:xfrm>
          <a:prstGeom prst="line">
            <a:avLst/>
          </a:prstGeom>
          <a:noFill/>
          <a:ln w="9525">
            <a:solidFill>
              <a:srgbClr val="E60028"/>
            </a:solidFill>
            <a:round/>
            <a:headEnd/>
            <a:tailEnd/>
          </a:ln>
          <a:effectLst/>
        </p:spPr>
        <p:txBody>
          <a:bodyPr/>
          <a:lstStyle/>
          <a:p>
            <a:endParaRPr lang="fr-FR"/>
          </a:p>
        </p:txBody>
      </p:sp>
      <p:pic>
        <p:nvPicPr>
          <p:cNvPr id="954385" name="Picture 17" descr="SOCEE104"/>
          <p:cNvPicPr>
            <a:picLocks noChangeAspect="1" noChangeArrowheads="1"/>
          </p:cNvPicPr>
          <p:nvPr/>
        </p:nvPicPr>
        <p:blipFill>
          <a:blip r:embed="rId2" cstate="print"/>
          <a:srcRect/>
          <a:stretch>
            <a:fillRect/>
          </a:stretch>
        </p:blipFill>
        <p:spPr bwMode="gray">
          <a:xfrm>
            <a:off x="3357563" y="6116638"/>
            <a:ext cx="2425700" cy="6477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4" name="Rectangle 7"/>
          <p:cNvSpPr>
            <a:spLocks noGrp="1" noChangeArrowheads="1"/>
          </p:cNvSpPr>
          <p:nvPr>
            <p:ph type="sldNum" sz="quarter" idx="11"/>
          </p:nvPr>
        </p:nvSpPr>
        <p:spPr>
          <a:ln/>
        </p:spPr>
        <p:txBody>
          <a:bodyPr/>
          <a:lstStyle>
            <a:lvl1pPr>
              <a:defRPr/>
            </a:lvl1pPr>
          </a:lstStyle>
          <a:p>
            <a:pPr>
              <a:defRPr/>
            </a:pPr>
            <a:r>
              <a:rPr lang="fr-FR"/>
              <a:t>P.</a:t>
            </a:r>
            <a:fld id="{B0E58BDA-3F36-4CAD-B0CD-BEA719C60F7B}" type="slidenum">
              <a:rPr lang="fr-FR"/>
              <a:pPr>
                <a:defRPr/>
              </a:pPr>
              <a:t>‹#›</a:t>
            </a:fld>
            <a:endParaRPr lang="fr-FR"/>
          </a:p>
        </p:txBody>
      </p:sp>
      <p:sp>
        <p:nvSpPr>
          <p:cNvPr id="5"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125405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3" name="Rectangle 7"/>
          <p:cNvSpPr>
            <a:spLocks noGrp="1" noChangeArrowheads="1"/>
          </p:cNvSpPr>
          <p:nvPr>
            <p:ph type="sldNum" sz="quarter" idx="11"/>
          </p:nvPr>
        </p:nvSpPr>
        <p:spPr>
          <a:ln/>
        </p:spPr>
        <p:txBody>
          <a:bodyPr/>
          <a:lstStyle>
            <a:lvl1pPr>
              <a:defRPr/>
            </a:lvl1pPr>
          </a:lstStyle>
          <a:p>
            <a:pPr>
              <a:defRPr/>
            </a:pPr>
            <a:r>
              <a:rPr lang="fr-FR"/>
              <a:t>P.</a:t>
            </a:r>
            <a:fld id="{B73578F8-6801-4C64-970E-FA61C00CB013}" type="slidenum">
              <a:rPr lang="fr-FR"/>
              <a:pPr>
                <a:defRPr/>
              </a:pPr>
              <a:t>‹#›</a:t>
            </a:fld>
            <a:endParaRPr lang="fr-FR"/>
          </a:p>
        </p:txBody>
      </p:sp>
      <p:sp>
        <p:nvSpPr>
          <p:cNvPr id="4"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1708687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6" name="Rectangle 7"/>
          <p:cNvSpPr>
            <a:spLocks noGrp="1" noChangeArrowheads="1"/>
          </p:cNvSpPr>
          <p:nvPr>
            <p:ph type="sldNum" sz="quarter" idx="11"/>
          </p:nvPr>
        </p:nvSpPr>
        <p:spPr>
          <a:ln/>
        </p:spPr>
        <p:txBody>
          <a:bodyPr/>
          <a:lstStyle>
            <a:lvl1pPr>
              <a:defRPr/>
            </a:lvl1pPr>
          </a:lstStyle>
          <a:p>
            <a:pPr>
              <a:defRPr/>
            </a:pPr>
            <a:r>
              <a:rPr lang="fr-FR"/>
              <a:t>P.</a:t>
            </a:r>
            <a:fld id="{55809170-4ACA-418B-834E-8AC62F20501D}" type="slidenum">
              <a:rPr lang="fr-FR"/>
              <a:pPr>
                <a:defRPr/>
              </a:pPr>
              <a:t>‹#›</a:t>
            </a:fld>
            <a:endParaRPr lang="fr-FR"/>
          </a:p>
        </p:txBody>
      </p:sp>
      <p:sp>
        <p:nvSpPr>
          <p:cNvPr id="7"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117465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6" name="Rectangle 7"/>
          <p:cNvSpPr>
            <a:spLocks noGrp="1" noChangeArrowheads="1"/>
          </p:cNvSpPr>
          <p:nvPr>
            <p:ph type="sldNum" sz="quarter" idx="11"/>
          </p:nvPr>
        </p:nvSpPr>
        <p:spPr>
          <a:ln/>
        </p:spPr>
        <p:txBody>
          <a:bodyPr/>
          <a:lstStyle>
            <a:lvl1pPr>
              <a:defRPr/>
            </a:lvl1pPr>
          </a:lstStyle>
          <a:p>
            <a:pPr>
              <a:defRPr/>
            </a:pPr>
            <a:r>
              <a:rPr lang="fr-FR"/>
              <a:t>P.</a:t>
            </a:r>
            <a:fld id="{E837D731-B32B-45E3-BD3A-5A8D5C524E66}" type="slidenum">
              <a:rPr lang="fr-FR"/>
              <a:pPr>
                <a:defRPr/>
              </a:pPr>
              <a:t>‹#›</a:t>
            </a:fld>
            <a:endParaRPr lang="fr-FR"/>
          </a:p>
        </p:txBody>
      </p:sp>
      <p:sp>
        <p:nvSpPr>
          <p:cNvPr id="7"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233582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5" name="Rectangle 7"/>
          <p:cNvSpPr>
            <a:spLocks noGrp="1" noChangeArrowheads="1"/>
          </p:cNvSpPr>
          <p:nvPr>
            <p:ph type="sldNum" sz="quarter" idx="11"/>
          </p:nvPr>
        </p:nvSpPr>
        <p:spPr>
          <a:ln/>
        </p:spPr>
        <p:txBody>
          <a:bodyPr/>
          <a:lstStyle>
            <a:lvl1pPr>
              <a:defRPr/>
            </a:lvl1pPr>
          </a:lstStyle>
          <a:p>
            <a:pPr>
              <a:defRPr/>
            </a:pPr>
            <a:r>
              <a:rPr lang="fr-FR"/>
              <a:t>P.</a:t>
            </a:r>
            <a:fld id="{A3AF44BC-C4C8-44E8-A8FD-DE0400885092}" type="slidenum">
              <a:rPr lang="fr-FR"/>
              <a:pPr>
                <a:defRPr/>
              </a:pPr>
              <a:t>‹#›</a:t>
            </a:fld>
            <a:endParaRPr lang="fr-FR"/>
          </a:p>
        </p:txBody>
      </p:sp>
      <p:sp>
        <p:nvSpPr>
          <p:cNvPr id="6"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185485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80188" y="260350"/>
            <a:ext cx="2006600" cy="5689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57213" y="260350"/>
            <a:ext cx="5870575" cy="5689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5" name="Rectangle 7"/>
          <p:cNvSpPr>
            <a:spLocks noGrp="1" noChangeArrowheads="1"/>
          </p:cNvSpPr>
          <p:nvPr>
            <p:ph type="sldNum" sz="quarter" idx="11"/>
          </p:nvPr>
        </p:nvSpPr>
        <p:spPr>
          <a:ln/>
        </p:spPr>
        <p:txBody>
          <a:bodyPr/>
          <a:lstStyle>
            <a:lvl1pPr>
              <a:defRPr/>
            </a:lvl1pPr>
          </a:lstStyle>
          <a:p>
            <a:pPr>
              <a:defRPr/>
            </a:pPr>
            <a:r>
              <a:rPr lang="fr-FR"/>
              <a:t>P.</a:t>
            </a:r>
            <a:fld id="{3AA50537-42E1-481A-8DE2-27937EB56A76}" type="slidenum">
              <a:rPr lang="fr-FR"/>
              <a:pPr>
                <a:defRPr/>
              </a:pPr>
              <a:t>‹#›</a:t>
            </a:fld>
            <a:endParaRPr lang="fr-FR"/>
          </a:p>
        </p:txBody>
      </p:sp>
      <p:sp>
        <p:nvSpPr>
          <p:cNvPr id="6"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423395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en-US"/>
              <a:t>17/10/2013</a:t>
            </a:r>
          </a:p>
        </p:txBody>
      </p:sp>
      <p:sp>
        <p:nvSpPr>
          <p:cNvPr id="5" name="Espace réservé du numéro de diapositive 4"/>
          <p:cNvSpPr>
            <a:spLocks noGrp="1"/>
          </p:cNvSpPr>
          <p:nvPr>
            <p:ph type="sldNum" sz="quarter" idx="11"/>
          </p:nvPr>
        </p:nvSpPr>
        <p:spPr/>
        <p:txBody>
          <a:bodyPr/>
          <a:lstStyle>
            <a:lvl1pPr>
              <a:defRPr/>
            </a:lvl1pPr>
          </a:lstStyle>
          <a:p>
            <a:r>
              <a:rPr lang="en-US"/>
              <a:t>P.</a:t>
            </a:r>
            <a:fld id="{74A65763-794D-4D40-8504-411C5541A07D}" type="slidenum">
              <a:rPr lang="en-US"/>
              <a:pPr/>
              <a:t>‹#›</a:t>
            </a:fld>
            <a:endParaRPr lang="en-US"/>
          </a:p>
        </p:txBody>
      </p:sp>
      <p:sp>
        <p:nvSpPr>
          <p:cNvPr id="6" name="Espace réservé du pied de page 5"/>
          <p:cNvSpPr>
            <a:spLocks noGrp="1"/>
          </p:cNvSpPr>
          <p:nvPr>
            <p:ph type="ftr" sz="quarter" idx="12"/>
          </p:nvPr>
        </p:nvSpPr>
        <p:spPr/>
        <p:txBody>
          <a:bodyPr/>
          <a:lstStyle>
            <a:lvl1pPr>
              <a:defRPr/>
            </a:lvl1pPr>
          </a:lstStyle>
          <a:p>
            <a:r>
              <a:rPr lang="fr-FR"/>
              <a:t>Panorama</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57213" y="1052513"/>
            <a:ext cx="3938587"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052513"/>
            <a:ext cx="3938588"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en-US"/>
              <a:t>17/10/2013</a:t>
            </a:r>
          </a:p>
        </p:txBody>
      </p:sp>
      <p:sp>
        <p:nvSpPr>
          <p:cNvPr id="6" name="Espace réservé du numéro de diapositive 5"/>
          <p:cNvSpPr>
            <a:spLocks noGrp="1"/>
          </p:cNvSpPr>
          <p:nvPr>
            <p:ph type="sldNum" sz="quarter" idx="11"/>
          </p:nvPr>
        </p:nvSpPr>
        <p:spPr/>
        <p:txBody>
          <a:bodyPr/>
          <a:lstStyle>
            <a:lvl1pPr>
              <a:defRPr/>
            </a:lvl1pPr>
          </a:lstStyle>
          <a:p>
            <a:r>
              <a:rPr lang="en-US"/>
              <a:t>P.</a:t>
            </a:r>
            <a:fld id="{AF2AA02B-0E2F-4690-BFAF-9086D0465AA7}" type="slidenum">
              <a:rPr lang="en-US"/>
              <a:pPr/>
              <a:t>‹#›</a:t>
            </a:fld>
            <a:endParaRPr lang="en-US"/>
          </a:p>
        </p:txBody>
      </p:sp>
      <p:sp>
        <p:nvSpPr>
          <p:cNvPr id="7" name="Espace réservé du pied de page 6"/>
          <p:cNvSpPr>
            <a:spLocks noGrp="1"/>
          </p:cNvSpPr>
          <p:nvPr>
            <p:ph type="ftr" sz="quarter" idx="12"/>
          </p:nvPr>
        </p:nvSpPr>
        <p:spPr/>
        <p:txBody>
          <a:bodyPr/>
          <a:lstStyle>
            <a:lvl1pPr>
              <a:defRPr/>
            </a:lvl1pPr>
          </a:lstStyle>
          <a:p>
            <a:r>
              <a:rPr lang="fr-FR"/>
              <a:t>Panorama</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a:t>17/10/2013</a:t>
            </a:r>
          </a:p>
        </p:txBody>
      </p:sp>
      <p:sp>
        <p:nvSpPr>
          <p:cNvPr id="3" name="Espace réservé du numéro de diapositive 2"/>
          <p:cNvSpPr>
            <a:spLocks noGrp="1"/>
          </p:cNvSpPr>
          <p:nvPr>
            <p:ph type="sldNum" sz="quarter" idx="11"/>
          </p:nvPr>
        </p:nvSpPr>
        <p:spPr/>
        <p:txBody>
          <a:bodyPr/>
          <a:lstStyle/>
          <a:p>
            <a:r>
              <a:rPr lang="en-US"/>
              <a:t>P.</a:t>
            </a:r>
            <a:fld id="{F0C18759-B0D6-445F-ADCC-6F5AC634FDB9}" type="slidenum">
              <a:rPr lang="en-US" smtClean="0"/>
              <a:pPr/>
              <a:t>‹#›</a:t>
            </a:fld>
            <a:endParaRPr lang="en-US"/>
          </a:p>
        </p:txBody>
      </p:sp>
      <p:sp>
        <p:nvSpPr>
          <p:cNvPr id="4" name="Espace réservé du pied de page 3"/>
          <p:cNvSpPr>
            <a:spLocks noGrp="1"/>
          </p:cNvSpPr>
          <p:nvPr>
            <p:ph type="ftr" sz="quarter" idx="12"/>
          </p:nvPr>
        </p:nvSpPr>
        <p:spPr/>
        <p:txBody>
          <a:bodyPr/>
          <a:lstStyle/>
          <a:p>
            <a:r>
              <a:rPr lang="fr-FR"/>
              <a:t>Panorama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12"/>
          <p:cNvSpPr>
            <a:spLocks noChangeShapeType="1"/>
          </p:cNvSpPr>
          <p:nvPr/>
        </p:nvSpPr>
        <p:spPr bwMode="gray">
          <a:xfrm flipV="1">
            <a:off x="4572000" y="209550"/>
            <a:ext cx="0" cy="266700"/>
          </a:xfrm>
          <a:prstGeom prst="line">
            <a:avLst/>
          </a:prstGeom>
          <a:noFill/>
          <a:ln w="12700">
            <a:solidFill>
              <a:srgbClr val="E60028"/>
            </a:solidFill>
            <a:round/>
            <a:headEnd/>
            <a:tailEnd/>
          </a:ln>
          <a:effectLst/>
        </p:spPr>
        <p:txBody>
          <a:bodyPr/>
          <a:lstStyle/>
          <a:p>
            <a:pPr algn="ctr">
              <a:defRPr/>
            </a:pPr>
            <a:endParaRPr lang="fr-FR"/>
          </a:p>
        </p:txBody>
      </p:sp>
      <p:pic>
        <p:nvPicPr>
          <p:cNvPr id="5" name="Picture 13" descr="SOCTS104"/>
          <p:cNvPicPr>
            <a:picLocks noChangeAspect="1" noChangeArrowheads="1"/>
          </p:cNvPicPr>
          <p:nvPr userDrawn="1"/>
        </p:nvPicPr>
        <p:blipFill>
          <a:blip r:embed="rId2" cstate="print"/>
          <a:srcRect/>
          <a:stretch>
            <a:fillRect/>
          </a:stretch>
        </p:blipFill>
        <p:spPr bwMode="auto">
          <a:xfrm>
            <a:off x="3359150" y="6116638"/>
            <a:ext cx="2425700" cy="647700"/>
          </a:xfrm>
          <a:prstGeom prst="rect">
            <a:avLst/>
          </a:prstGeom>
          <a:noFill/>
          <a:ln w="9525">
            <a:noFill/>
            <a:miter lim="800000"/>
            <a:headEnd/>
            <a:tailEnd/>
          </a:ln>
        </p:spPr>
      </p:pic>
      <p:sp>
        <p:nvSpPr>
          <p:cNvPr id="954371" name="Rectangle 3"/>
          <p:cNvSpPr>
            <a:spLocks noGrp="1" noChangeArrowheads="1"/>
          </p:cNvSpPr>
          <p:nvPr>
            <p:ph type="ctrTitle"/>
          </p:nvPr>
        </p:nvSpPr>
        <p:spPr>
          <a:xfrm>
            <a:off x="557213" y="2085975"/>
            <a:ext cx="8029575" cy="2681288"/>
          </a:xfrm>
        </p:spPr>
        <p:txBody>
          <a:bodyPr/>
          <a:lstStyle>
            <a:lvl1pPr algn="ctr">
              <a:defRPr sz="3400" b="0"/>
            </a:lvl1pPr>
          </a:lstStyle>
          <a:p>
            <a:r>
              <a:rPr lang="fr-FR"/>
              <a:t>CLIQUEZ POUR MODIFIER LE STYLE DU TITRE</a:t>
            </a:r>
          </a:p>
        </p:txBody>
      </p:sp>
      <p:sp>
        <p:nvSpPr>
          <p:cNvPr id="954372" name="Rectangle 4"/>
          <p:cNvSpPr>
            <a:spLocks noGrp="1" noChangeArrowheads="1"/>
          </p:cNvSpPr>
          <p:nvPr>
            <p:ph type="subTitle" idx="1"/>
          </p:nvPr>
        </p:nvSpPr>
        <p:spPr>
          <a:xfrm>
            <a:off x="557213" y="1295400"/>
            <a:ext cx="8029575" cy="719138"/>
          </a:xfrm>
        </p:spPr>
        <p:txBody>
          <a:bodyPr/>
          <a:lstStyle>
            <a:lvl1pPr marL="0" indent="0" algn="ctr">
              <a:spcBef>
                <a:spcPct val="0"/>
              </a:spcBef>
              <a:buFont typeface="Wingdings" pitchFamily="2" charset="2"/>
              <a:buNone/>
              <a:defRPr sz="1200"/>
            </a:lvl1pPr>
          </a:lstStyle>
          <a:p>
            <a:r>
              <a:rPr lang="fr-FR"/>
              <a:t>CLIQUEZ POUR MODIFIER LE STYLE DES SOUS-TITRES DU MASQUE</a:t>
            </a:r>
          </a:p>
        </p:txBody>
      </p:sp>
      <p:sp>
        <p:nvSpPr>
          <p:cNvPr id="6" name="Rectangle 5"/>
          <p:cNvSpPr>
            <a:spLocks noGrp="1" noChangeArrowheads="1"/>
          </p:cNvSpPr>
          <p:nvPr>
            <p:ph type="dt" sz="half" idx="10"/>
          </p:nvPr>
        </p:nvSpPr>
        <p:spPr>
          <a:xfrm>
            <a:off x="557213" y="4849813"/>
            <a:ext cx="8029575" cy="479425"/>
          </a:xfrm>
        </p:spPr>
        <p:txBody>
          <a:bodyPr rIns="0" anchor="b"/>
          <a:lstStyle>
            <a:lvl1pPr algn="ctr">
              <a:defRPr sz="1100"/>
            </a:lvl1pPr>
          </a:lstStyle>
          <a:p>
            <a:pPr>
              <a:defRPr/>
            </a:pPr>
            <a:r>
              <a:rPr lang="fr-FR"/>
              <a:t>DATE 00/00/2011</a:t>
            </a:r>
          </a:p>
        </p:txBody>
      </p:sp>
    </p:spTree>
    <p:extLst>
      <p:ext uri="{BB962C8B-B14F-4D97-AF65-F5344CB8AC3E}">
        <p14:creationId xmlns:p14="http://schemas.microsoft.com/office/powerpoint/2010/main" val="388573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dt" sz="half" idx="10"/>
          </p:nvPr>
        </p:nvSpPr>
        <p:spPr/>
        <p:txBody>
          <a:bodyPr/>
          <a:lstStyle>
            <a:lvl1pPr>
              <a:defRPr/>
            </a:lvl1pPr>
          </a:lstStyle>
          <a:p>
            <a:pPr>
              <a:defRPr/>
            </a:pPr>
            <a:r>
              <a:rPr lang="fr-FR"/>
              <a:t>DATE 00/00/2011</a:t>
            </a:r>
          </a:p>
        </p:txBody>
      </p:sp>
      <p:sp>
        <p:nvSpPr>
          <p:cNvPr id="5" name="Rectangle 7"/>
          <p:cNvSpPr>
            <a:spLocks noGrp="1" noChangeArrowheads="1"/>
          </p:cNvSpPr>
          <p:nvPr>
            <p:ph type="sldNum" sz="quarter" idx="11"/>
          </p:nvPr>
        </p:nvSpPr>
        <p:spPr/>
        <p:txBody>
          <a:bodyPr/>
          <a:lstStyle>
            <a:lvl1pPr>
              <a:defRPr/>
            </a:lvl1pPr>
          </a:lstStyle>
          <a:p>
            <a:pPr>
              <a:defRPr/>
            </a:pPr>
            <a:r>
              <a:rPr lang="fr-FR"/>
              <a:t>P.</a:t>
            </a:r>
            <a:fld id="{6D4EF992-2AA0-4A19-AEDE-3558C256F680}" type="slidenum">
              <a:rPr lang="fr-FR"/>
              <a:pPr>
                <a:defRPr/>
              </a:pPr>
              <a:t>‹#›</a:t>
            </a:fld>
            <a:endParaRPr lang="fr-FR"/>
          </a:p>
        </p:txBody>
      </p:sp>
      <p:sp>
        <p:nvSpPr>
          <p:cNvPr id="6" name="Espace réservé du pied de page 5"/>
          <p:cNvSpPr>
            <a:spLocks noGrp="1"/>
          </p:cNvSpPr>
          <p:nvPr userDrawn="1">
            <p:ph type="ftr" sz="quarter" idx="12"/>
          </p:nvPr>
        </p:nvSpPr>
        <p:spPr/>
        <p:txBody>
          <a:bodyPr/>
          <a:lstStyle>
            <a:lvl1pPr>
              <a:defRPr/>
            </a:lvl1pPr>
          </a:lstStyle>
          <a:p>
            <a:pPr>
              <a:defRPr/>
            </a:pPr>
            <a:r>
              <a:rPr lang="fr-FR"/>
              <a:t>C1  |SCENARIO ECO- MARCH 2016</a:t>
            </a:r>
          </a:p>
        </p:txBody>
      </p:sp>
    </p:spTree>
    <p:extLst>
      <p:ext uri="{BB962C8B-B14F-4D97-AF65-F5344CB8AC3E}">
        <p14:creationId xmlns:p14="http://schemas.microsoft.com/office/powerpoint/2010/main" val="186601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5" name="Rectangle 7"/>
          <p:cNvSpPr>
            <a:spLocks noGrp="1" noChangeArrowheads="1"/>
          </p:cNvSpPr>
          <p:nvPr>
            <p:ph type="sldNum" sz="quarter" idx="11"/>
          </p:nvPr>
        </p:nvSpPr>
        <p:spPr>
          <a:ln/>
        </p:spPr>
        <p:txBody>
          <a:bodyPr/>
          <a:lstStyle>
            <a:lvl1pPr>
              <a:defRPr/>
            </a:lvl1pPr>
          </a:lstStyle>
          <a:p>
            <a:pPr>
              <a:defRPr/>
            </a:pPr>
            <a:r>
              <a:rPr lang="fr-FR"/>
              <a:t>P.</a:t>
            </a:r>
            <a:fld id="{959C198D-1EC8-48E2-9BDF-B7C97015F8DF}" type="slidenum">
              <a:rPr lang="fr-FR"/>
              <a:pPr>
                <a:defRPr/>
              </a:pPr>
              <a:t>‹#›</a:t>
            </a:fld>
            <a:endParaRPr lang="fr-FR"/>
          </a:p>
        </p:txBody>
      </p:sp>
      <p:sp>
        <p:nvSpPr>
          <p:cNvPr id="6"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371382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57213" y="1052513"/>
            <a:ext cx="3938587"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052513"/>
            <a:ext cx="3938588"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6" name="Rectangle 7"/>
          <p:cNvSpPr>
            <a:spLocks noGrp="1" noChangeArrowheads="1"/>
          </p:cNvSpPr>
          <p:nvPr>
            <p:ph type="sldNum" sz="quarter" idx="11"/>
          </p:nvPr>
        </p:nvSpPr>
        <p:spPr>
          <a:ln/>
        </p:spPr>
        <p:txBody>
          <a:bodyPr/>
          <a:lstStyle>
            <a:lvl1pPr>
              <a:defRPr/>
            </a:lvl1pPr>
          </a:lstStyle>
          <a:p>
            <a:pPr>
              <a:defRPr/>
            </a:pPr>
            <a:r>
              <a:rPr lang="fr-FR"/>
              <a:t>P.</a:t>
            </a:r>
            <a:fld id="{9DB42C0C-740A-4316-9FC3-BBC03D0CB6BF}" type="slidenum">
              <a:rPr lang="fr-FR"/>
              <a:pPr>
                <a:defRPr/>
              </a:pPr>
              <a:t>‹#›</a:t>
            </a:fld>
            <a:endParaRPr lang="fr-FR"/>
          </a:p>
        </p:txBody>
      </p:sp>
      <p:sp>
        <p:nvSpPr>
          <p:cNvPr id="7"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41923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dt" sz="half" idx="10"/>
          </p:nvPr>
        </p:nvSpPr>
        <p:spPr>
          <a:ln/>
        </p:spPr>
        <p:txBody>
          <a:bodyPr/>
          <a:lstStyle>
            <a:lvl1pPr>
              <a:defRPr/>
            </a:lvl1pPr>
          </a:lstStyle>
          <a:p>
            <a:pPr>
              <a:defRPr/>
            </a:pPr>
            <a:r>
              <a:rPr lang="fr-FR"/>
              <a:t>DATE 00/00/2011</a:t>
            </a:r>
          </a:p>
        </p:txBody>
      </p:sp>
      <p:sp>
        <p:nvSpPr>
          <p:cNvPr id="8" name="Rectangle 7"/>
          <p:cNvSpPr>
            <a:spLocks noGrp="1" noChangeArrowheads="1"/>
          </p:cNvSpPr>
          <p:nvPr>
            <p:ph type="sldNum" sz="quarter" idx="11"/>
          </p:nvPr>
        </p:nvSpPr>
        <p:spPr>
          <a:ln/>
        </p:spPr>
        <p:txBody>
          <a:bodyPr/>
          <a:lstStyle>
            <a:lvl1pPr>
              <a:defRPr/>
            </a:lvl1pPr>
          </a:lstStyle>
          <a:p>
            <a:pPr>
              <a:defRPr/>
            </a:pPr>
            <a:r>
              <a:rPr lang="fr-FR"/>
              <a:t>P.</a:t>
            </a:r>
            <a:fld id="{609363FC-91B0-48BD-81D0-3BA07D67898E}" type="slidenum">
              <a:rPr lang="fr-FR"/>
              <a:pPr>
                <a:defRPr/>
              </a:pPr>
              <a:t>‹#›</a:t>
            </a:fld>
            <a:endParaRPr lang="fr-FR"/>
          </a:p>
        </p:txBody>
      </p:sp>
      <p:sp>
        <p:nvSpPr>
          <p:cNvPr id="9" name="Rectangle 8"/>
          <p:cNvSpPr>
            <a:spLocks noGrp="1" noChangeArrowheads="1"/>
          </p:cNvSpPr>
          <p:nvPr>
            <p:ph type="ftr" sz="quarter" idx="12"/>
          </p:nvPr>
        </p:nvSpPr>
        <p:spPr>
          <a:ln/>
        </p:spPr>
        <p:txBody>
          <a:bodyPr/>
          <a:lstStyle>
            <a:lvl1pPr>
              <a:defRPr/>
            </a:lvl1pPr>
          </a:lstStyle>
          <a:p>
            <a:pPr>
              <a:defRPr/>
            </a:pPr>
            <a:r>
              <a:rPr lang="fr-FR"/>
              <a:t>C1  |  TITRE DE LA PRÉSENTATION</a:t>
            </a:r>
          </a:p>
        </p:txBody>
      </p:sp>
    </p:spTree>
    <p:extLst>
      <p:ext uri="{BB962C8B-B14F-4D97-AF65-F5344CB8AC3E}">
        <p14:creationId xmlns:p14="http://schemas.microsoft.com/office/powerpoint/2010/main" val="1204406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8066" name="Picture 2" descr="group"/>
          <p:cNvPicPr>
            <a:picLocks noChangeAspect="1" noChangeArrowheads="1"/>
          </p:cNvPicPr>
          <p:nvPr/>
        </p:nvPicPr>
        <p:blipFill>
          <a:blip r:embed="rId6" cstate="print"/>
          <a:srcRect/>
          <a:stretch>
            <a:fillRect/>
          </a:stretch>
        </p:blipFill>
        <p:spPr bwMode="gray">
          <a:xfrm>
            <a:off x="287338" y="6091238"/>
            <a:ext cx="3065462" cy="766762"/>
          </a:xfrm>
          <a:prstGeom prst="rect">
            <a:avLst/>
          </a:prstGeom>
          <a:noFill/>
        </p:spPr>
      </p:pic>
      <p:sp>
        <p:nvSpPr>
          <p:cNvPr id="728067" name="Rectangle 3"/>
          <p:cNvSpPr>
            <a:spLocks noGrp="1" noChangeArrowheads="1"/>
          </p:cNvSpPr>
          <p:nvPr>
            <p:ph type="title"/>
          </p:nvPr>
        </p:nvSpPr>
        <p:spPr bwMode="gray">
          <a:xfrm>
            <a:off x="557213" y="260350"/>
            <a:ext cx="7831137" cy="5000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728068" name="Rectangle 4"/>
          <p:cNvSpPr>
            <a:spLocks noGrp="1" noChangeArrowheads="1"/>
          </p:cNvSpPr>
          <p:nvPr>
            <p:ph type="body" idx="1"/>
          </p:nvPr>
        </p:nvSpPr>
        <p:spPr bwMode="gray">
          <a:xfrm>
            <a:off x="557213" y="1052513"/>
            <a:ext cx="8029575" cy="4897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8070" name="Rectangle 6"/>
          <p:cNvSpPr>
            <a:spLocks noGrp="1" noChangeArrowheads="1"/>
          </p:cNvSpPr>
          <p:nvPr>
            <p:ph type="dt" sz="half" idx="2"/>
          </p:nvPr>
        </p:nvSpPr>
        <p:spPr bwMode="gray">
          <a:xfrm>
            <a:off x="6573838" y="6416675"/>
            <a:ext cx="1814512" cy="441325"/>
          </a:xfrm>
          <a:prstGeom prst="rect">
            <a:avLst/>
          </a:prstGeom>
          <a:noFill/>
          <a:ln w="9525">
            <a:noFill/>
            <a:miter lim="800000"/>
            <a:headEnd/>
            <a:tailEnd/>
          </a:ln>
          <a:effectLst/>
        </p:spPr>
        <p:txBody>
          <a:bodyPr vert="horz" wrap="square" lIns="0" tIns="0" rIns="36000" bIns="0" numCol="1" anchor="t" anchorCtr="0" compatLnSpc="1">
            <a:prstTxWarp prst="textNoShape">
              <a:avLst/>
            </a:prstTxWarp>
          </a:bodyPr>
          <a:lstStyle>
            <a:lvl1pPr algn="r">
              <a:defRPr sz="800"/>
            </a:lvl1pPr>
          </a:lstStyle>
          <a:p>
            <a:r>
              <a:rPr lang="en-US"/>
              <a:t>17/10/2013</a:t>
            </a:r>
          </a:p>
        </p:txBody>
      </p:sp>
      <p:sp>
        <p:nvSpPr>
          <p:cNvPr id="728071" name="Rectangle 7"/>
          <p:cNvSpPr>
            <a:spLocks noGrp="1" noChangeArrowheads="1"/>
          </p:cNvSpPr>
          <p:nvPr>
            <p:ph type="sldNum" sz="quarter" idx="4"/>
          </p:nvPr>
        </p:nvSpPr>
        <p:spPr bwMode="gray">
          <a:xfrm>
            <a:off x="8459788" y="6416675"/>
            <a:ext cx="360362" cy="441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lvl1pPr>
          </a:lstStyle>
          <a:p>
            <a:r>
              <a:rPr lang="en-US"/>
              <a:t>P.</a:t>
            </a:r>
            <a:fld id="{F0C18759-B0D6-445F-ADCC-6F5AC634FDB9}" type="slidenum">
              <a:rPr lang="en-US"/>
              <a:pPr/>
              <a:t>‹#›</a:t>
            </a:fld>
            <a:endParaRPr lang="en-US"/>
          </a:p>
        </p:txBody>
      </p:sp>
      <p:sp>
        <p:nvSpPr>
          <p:cNvPr id="728072" name="Rectangle 8"/>
          <p:cNvSpPr>
            <a:spLocks noGrp="1" noChangeArrowheads="1"/>
          </p:cNvSpPr>
          <p:nvPr>
            <p:ph type="ftr" sz="quarter" idx="3"/>
          </p:nvPr>
        </p:nvSpPr>
        <p:spPr bwMode="gray">
          <a:xfrm>
            <a:off x="2771775" y="6416675"/>
            <a:ext cx="3597275" cy="441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r>
              <a:rPr lang="fr-FR"/>
              <a:t>Panorama</a:t>
            </a:r>
            <a:endParaRPr lang="en-US"/>
          </a:p>
        </p:txBody>
      </p:sp>
      <p:sp>
        <p:nvSpPr>
          <p:cNvPr id="728074" name="Line 10"/>
          <p:cNvSpPr>
            <a:spLocks noChangeShapeType="1"/>
          </p:cNvSpPr>
          <p:nvPr/>
        </p:nvSpPr>
        <p:spPr bwMode="gray">
          <a:xfrm flipH="1">
            <a:off x="323850" y="6194425"/>
            <a:ext cx="8496300" cy="0"/>
          </a:xfrm>
          <a:prstGeom prst="line">
            <a:avLst/>
          </a:prstGeom>
          <a:noFill/>
          <a:ln w="6350">
            <a:solidFill>
              <a:srgbClr val="E60028"/>
            </a:solidFill>
            <a:round/>
            <a:headEnd/>
            <a:tailEnd/>
          </a:ln>
          <a:effectLst/>
        </p:spPr>
        <p:txBody>
          <a:bodyPr/>
          <a:lstStyle/>
          <a:p>
            <a:endParaRPr lang="fr-FR"/>
          </a:p>
        </p:txBody>
      </p:sp>
      <p:sp>
        <p:nvSpPr>
          <p:cNvPr id="728076" name="Line 12"/>
          <p:cNvSpPr>
            <a:spLocks noChangeShapeType="1"/>
          </p:cNvSpPr>
          <p:nvPr/>
        </p:nvSpPr>
        <p:spPr bwMode="gray">
          <a:xfrm flipH="1">
            <a:off x="323850" y="755650"/>
            <a:ext cx="8496300" cy="0"/>
          </a:xfrm>
          <a:prstGeom prst="line">
            <a:avLst/>
          </a:prstGeom>
          <a:noFill/>
          <a:ln w="6350">
            <a:solidFill>
              <a:srgbClr val="E60028"/>
            </a:solidFill>
            <a:round/>
            <a:headEnd/>
            <a:tailEnd/>
          </a:ln>
          <a:effectLst/>
        </p:spPr>
        <p:txBody>
          <a:bodyPr/>
          <a:lstStyle/>
          <a:p>
            <a:endParaRPr lang="fr-FR"/>
          </a:p>
        </p:txBody>
      </p:sp>
      <p:sp>
        <p:nvSpPr>
          <p:cNvPr id="728077" name="Rectangle 13"/>
          <p:cNvSpPr>
            <a:spLocks noChangeArrowheads="1"/>
          </p:cNvSpPr>
          <p:nvPr/>
        </p:nvSpPr>
        <p:spPr bwMode="gray">
          <a:xfrm>
            <a:off x="8426450" y="6415088"/>
            <a:ext cx="71438" cy="442912"/>
          </a:xfrm>
          <a:prstGeom prst="rect">
            <a:avLst/>
          </a:prstGeom>
          <a:noFill/>
          <a:ln w="9525" algn="ctr">
            <a:noFill/>
            <a:miter lim="800000"/>
            <a:headEnd/>
            <a:tailEnd/>
          </a:ln>
          <a:effectLst/>
        </p:spPr>
        <p:txBody>
          <a:bodyPr wrap="none" lIns="0" tIns="0" rIns="0" bIns="0"/>
          <a:lstStyle/>
          <a:p>
            <a:r>
              <a:rPr lang="en-US" sz="800" b="1"/>
              <a:t>|</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37" r:id="rId4"/>
  </p:sldLayoutIdLst>
  <p:hf hdr="0"/>
  <p:txStyles>
    <p:titleStyle>
      <a:lvl1pPr algn="l" rtl="0" fontAlgn="base">
        <a:lnSpc>
          <a:spcPct val="90000"/>
        </a:lnSpc>
        <a:spcBef>
          <a:spcPct val="0"/>
        </a:spcBef>
        <a:spcAft>
          <a:spcPct val="0"/>
        </a:spcAft>
        <a:defRPr sz="2000" b="1">
          <a:solidFill>
            <a:srgbClr val="E60028"/>
          </a:solidFill>
          <a:latin typeface="+mj-lt"/>
          <a:ea typeface="+mj-ea"/>
          <a:cs typeface="+mj-cs"/>
        </a:defRPr>
      </a:lvl1pPr>
      <a:lvl2pPr algn="l" rtl="0" fontAlgn="base">
        <a:lnSpc>
          <a:spcPct val="90000"/>
        </a:lnSpc>
        <a:spcBef>
          <a:spcPct val="0"/>
        </a:spcBef>
        <a:spcAft>
          <a:spcPct val="0"/>
        </a:spcAft>
        <a:defRPr sz="2000" b="1">
          <a:solidFill>
            <a:srgbClr val="E60028"/>
          </a:solidFill>
          <a:latin typeface="Arial" charset="0"/>
          <a:cs typeface="Arial" charset="0"/>
        </a:defRPr>
      </a:lvl2pPr>
      <a:lvl3pPr algn="l" rtl="0" fontAlgn="base">
        <a:lnSpc>
          <a:spcPct val="90000"/>
        </a:lnSpc>
        <a:spcBef>
          <a:spcPct val="0"/>
        </a:spcBef>
        <a:spcAft>
          <a:spcPct val="0"/>
        </a:spcAft>
        <a:defRPr sz="2000" b="1">
          <a:solidFill>
            <a:srgbClr val="E60028"/>
          </a:solidFill>
          <a:latin typeface="Arial" charset="0"/>
          <a:cs typeface="Arial" charset="0"/>
        </a:defRPr>
      </a:lvl3pPr>
      <a:lvl4pPr algn="l" rtl="0" fontAlgn="base">
        <a:lnSpc>
          <a:spcPct val="90000"/>
        </a:lnSpc>
        <a:spcBef>
          <a:spcPct val="0"/>
        </a:spcBef>
        <a:spcAft>
          <a:spcPct val="0"/>
        </a:spcAft>
        <a:defRPr sz="2000" b="1">
          <a:solidFill>
            <a:srgbClr val="E60028"/>
          </a:solidFill>
          <a:latin typeface="Arial" charset="0"/>
          <a:cs typeface="Arial" charset="0"/>
        </a:defRPr>
      </a:lvl4pPr>
      <a:lvl5pPr algn="l" rtl="0" fontAlgn="base">
        <a:lnSpc>
          <a:spcPct val="90000"/>
        </a:lnSpc>
        <a:spcBef>
          <a:spcPct val="0"/>
        </a:spcBef>
        <a:spcAft>
          <a:spcPct val="0"/>
        </a:spcAft>
        <a:defRPr sz="2000" b="1">
          <a:solidFill>
            <a:srgbClr val="E60028"/>
          </a:solidFill>
          <a:latin typeface="Arial" charset="0"/>
          <a:cs typeface="Arial" charset="0"/>
        </a:defRPr>
      </a:lvl5pPr>
      <a:lvl6pPr marL="457200" algn="l" rtl="0" fontAlgn="base">
        <a:lnSpc>
          <a:spcPct val="90000"/>
        </a:lnSpc>
        <a:spcBef>
          <a:spcPct val="0"/>
        </a:spcBef>
        <a:spcAft>
          <a:spcPct val="0"/>
        </a:spcAft>
        <a:defRPr sz="2000" b="1">
          <a:solidFill>
            <a:srgbClr val="E60028"/>
          </a:solidFill>
          <a:latin typeface="Arial" charset="0"/>
          <a:cs typeface="Arial" charset="0"/>
        </a:defRPr>
      </a:lvl6pPr>
      <a:lvl7pPr marL="914400" algn="l" rtl="0" fontAlgn="base">
        <a:lnSpc>
          <a:spcPct val="90000"/>
        </a:lnSpc>
        <a:spcBef>
          <a:spcPct val="0"/>
        </a:spcBef>
        <a:spcAft>
          <a:spcPct val="0"/>
        </a:spcAft>
        <a:defRPr sz="2000" b="1">
          <a:solidFill>
            <a:srgbClr val="E60028"/>
          </a:solidFill>
          <a:latin typeface="Arial" charset="0"/>
          <a:cs typeface="Arial" charset="0"/>
        </a:defRPr>
      </a:lvl7pPr>
      <a:lvl8pPr marL="1371600" algn="l" rtl="0" fontAlgn="base">
        <a:lnSpc>
          <a:spcPct val="90000"/>
        </a:lnSpc>
        <a:spcBef>
          <a:spcPct val="0"/>
        </a:spcBef>
        <a:spcAft>
          <a:spcPct val="0"/>
        </a:spcAft>
        <a:defRPr sz="2000" b="1">
          <a:solidFill>
            <a:srgbClr val="E60028"/>
          </a:solidFill>
          <a:latin typeface="Arial" charset="0"/>
          <a:cs typeface="Arial" charset="0"/>
        </a:defRPr>
      </a:lvl8pPr>
      <a:lvl9pPr marL="1828800" algn="l" rtl="0" fontAlgn="base">
        <a:lnSpc>
          <a:spcPct val="90000"/>
        </a:lnSpc>
        <a:spcBef>
          <a:spcPct val="0"/>
        </a:spcBef>
        <a:spcAft>
          <a:spcPct val="0"/>
        </a:spcAft>
        <a:defRPr sz="2000" b="1">
          <a:solidFill>
            <a:srgbClr val="E60028"/>
          </a:solidFill>
          <a:latin typeface="Arial" charset="0"/>
          <a:cs typeface="Arial" charset="0"/>
        </a:defRPr>
      </a:lvl9pPr>
    </p:titleStyle>
    <p:bodyStyle>
      <a:lvl1pPr marL="180975" indent="-180975" algn="l" rtl="0" fontAlgn="base">
        <a:spcBef>
          <a:spcPct val="100000"/>
        </a:spcBef>
        <a:spcAft>
          <a:spcPct val="0"/>
        </a:spcAft>
        <a:buClr>
          <a:srgbClr val="666666"/>
        </a:buClr>
        <a:buFont typeface="Wingdings" pitchFamily="2" charset="2"/>
        <a:buChar char="§"/>
        <a:defRPr sz="1600" b="1">
          <a:solidFill>
            <a:srgbClr val="000000"/>
          </a:solidFill>
          <a:latin typeface="+mn-lt"/>
          <a:ea typeface="+mn-ea"/>
          <a:cs typeface="+mn-cs"/>
        </a:defRPr>
      </a:lvl1pPr>
      <a:lvl2pPr marL="360363" indent="-177800" algn="l" rtl="0" fontAlgn="base">
        <a:spcBef>
          <a:spcPct val="50000"/>
        </a:spcBef>
        <a:spcAft>
          <a:spcPct val="0"/>
        </a:spcAft>
        <a:buChar char="•"/>
        <a:defRPr sz="1300">
          <a:solidFill>
            <a:srgbClr val="000000"/>
          </a:solidFill>
          <a:latin typeface="+mn-lt"/>
          <a:cs typeface="+mn-cs"/>
        </a:defRPr>
      </a:lvl2pPr>
      <a:lvl3pPr marL="542925" indent="-180975" algn="l" rtl="0" fontAlgn="base">
        <a:spcBef>
          <a:spcPct val="50000"/>
        </a:spcBef>
        <a:spcAft>
          <a:spcPct val="0"/>
        </a:spcAft>
        <a:buFont typeface="Arial" charset="0"/>
        <a:buChar char="▫"/>
        <a:defRPr sz="1100">
          <a:solidFill>
            <a:srgbClr val="000000"/>
          </a:solidFill>
          <a:latin typeface="+mn-lt"/>
          <a:cs typeface="+mn-cs"/>
        </a:defRPr>
      </a:lvl3pPr>
      <a:lvl4pPr marL="723900" indent="-179388" algn="l" rtl="0" fontAlgn="base">
        <a:spcBef>
          <a:spcPct val="50000"/>
        </a:spcBef>
        <a:spcAft>
          <a:spcPct val="0"/>
        </a:spcAft>
        <a:buFont typeface="Arial" charset="0"/>
        <a:buChar char="-"/>
        <a:defRPr sz="900">
          <a:solidFill>
            <a:srgbClr val="000000"/>
          </a:solidFill>
          <a:latin typeface="+mn-lt"/>
          <a:cs typeface="+mn-cs"/>
        </a:defRPr>
      </a:lvl4pPr>
      <a:lvl5pPr marL="885825" indent="-160338" algn="l" rtl="0" fontAlgn="base">
        <a:spcBef>
          <a:spcPct val="50000"/>
        </a:spcBef>
        <a:spcAft>
          <a:spcPct val="0"/>
        </a:spcAft>
        <a:buFont typeface="Arial" charset="0"/>
        <a:buChar char="."/>
        <a:defRPr sz="900">
          <a:solidFill>
            <a:srgbClr val="000000"/>
          </a:solidFill>
          <a:latin typeface="+mn-lt"/>
          <a:cs typeface="+mn-cs"/>
        </a:defRPr>
      </a:lvl5pPr>
      <a:lvl6pPr marL="1343025" indent="-160338" algn="l" rtl="0" fontAlgn="base">
        <a:spcBef>
          <a:spcPct val="50000"/>
        </a:spcBef>
        <a:spcAft>
          <a:spcPct val="0"/>
        </a:spcAft>
        <a:buFont typeface="Arial" charset="0"/>
        <a:buChar char="."/>
        <a:defRPr sz="900">
          <a:solidFill>
            <a:srgbClr val="000000"/>
          </a:solidFill>
          <a:latin typeface="+mn-lt"/>
          <a:cs typeface="+mn-cs"/>
        </a:defRPr>
      </a:lvl6pPr>
      <a:lvl7pPr marL="1800225" indent="-160338" algn="l" rtl="0" fontAlgn="base">
        <a:spcBef>
          <a:spcPct val="50000"/>
        </a:spcBef>
        <a:spcAft>
          <a:spcPct val="0"/>
        </a:spcAft>
        <a:buFont typeface="Arial" charset="0"/>
        <a:buChar char="."/>
        <a:defRPr sz="900">
          <a:solidFill>
            <a:srgbClr val="000000"/>
          </a:solidFill>
          <a:latin typeface="+mn-lt"/>
          <a:cs typeface="+mn-cs"/>
        </a:defRPr>
      </a:lvl7pPr>
      <a:lvl8pPr marL="2257425" indent="-160338" algn="l" rtl="0" fontAlgn="base">
        <a:spcBef>
          <a:spcPct val="50000"/>
        </a:spcBef>
        <a:spcAft>
          <a:spcPct val="0"/>
        </a:spcAft>
        <a:buFont typeface="Arial" charset="0"/>
        <a:buChar char="."/>
        <a:defRPr sz="900">
          <a:solidFill>
            <a:srgbClr val="000000"/>
          </a:solidFill>
          <a:latin typeface="+mn-lt"/>
          <a:cs typeface="+mn-cs"/>
        </a:defRPr>
      </a:lvl8pPr>
      <a:lvl9pPr marL="2714625" indent="-160338" algn="l" rtl="0" fontAlgn="base">
        <a:spcBef>
          <a:spcPct val="50000"/>
        </a:spcBef>
        <a:spcAft>
          <a:spcPct val="0"/>
        </a:spcAft>
        <a:buFont typeface="Arial" charset="0"/>
        <a:buChar char="."/>
        <a:defRPr sz="9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oup"/>
          <p:cNvPicPr>
            <a:picLocks noChangeAspect="1" noChangeArrowheads="1"/>
          </p:cNvPicPr>
          <p:nvPr/>
        </p:nvPicPr>
        <p:blipFill>
          <a:blip r:embed="rId13" cstate="print"/>
          <a:srcRect/>
          <a:stretch>
            <a:fillRect/>
          </a:stretch>
        </p:blipFill>
        <p:spPr bwMode="gray">
          <a:xfrm>
            <a:off x="287338" y="6091238"/>
            <a:ext cx="3065462" cy="766762"/>
          </a:xfrm>
          <a:prstGeom prst="rect">
            <a:avLst/>
          </a:prstGeom>
          <a:noFill/>
          <a:ln w="9525">
            <a:noFill/>
            <a:miter lim="800000"/>
            <a:headEnd/>
            <a:tailEnd/>
          </a:ln>
        </p:spPr>
      </p:pic>
      <p:sp>
        <p:nvSpPr>
          <p:cNvPr id="1027" name="Rectangle 3"/>
          <p:cNvSpPr>
            <a:spLocks noGrp="1" noChangeArrowheads="1"/>
          </p:cNvSpPr>
          <p:nvPr>
            <p:ph type="title"/>
          </p:nvPr>
        </p:nvSpPr>
        <p:spPr bwMode="gray">
          <a:xfrm>
            <a:off x="557213" y="260350"/>
            <a:ext cx="7831137" cy="5000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028" name="Rectangle 4"/>
          <p:cNvSpPr>
            <a:spLocks noGrp="1" noChangeArrowheads="1"/>
          </p:cNvSpPr>
          <p:nvPr>
            <p:ph type="body" idx="1"/>
          </p:nvPr>
        </p:nvSpPr>
        <p:spPr bwMode="gray">
          <a:xfrm>
            <a:off x="557213" y="1052513"/>
            <a:ext cx="8029575" cy="4897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28070" name="Rectangle 6"/>
          <p:cNvSpPr>
            <a:spLocks noGrp="1" noChangeArrowheads="1"/>
          </p:cNvSpPr>
          <p:nvPr>
            <p:ph type="dt" sz="half" idx="2"/>
          </p:nvPr>
        </p:nvSpPr>
        <p:spPr bwMode="gray">
          <a:xfrm>
            <a:off x="6573838" y="6416675"/>
            <a:ext cx="1814512" cy="441325"/>
          </a:xfrm>
          <a:prstGeom prst="rect">
            <a:avLst/>
          </a:prstGeom>
          <a:noFill/>
          <a:ln w="9525">
            <a:noFill/>
            <a:miter lim="800000"/>
            <a:headEnd/>
            <a:tailEnd/>
          </a:ln>
          <a:effectLst/>
        </p:spPr>
        <p:txBody>
          <a:bodyPr vert="horz" wrap="square" lIns="0" tIns="0" rIns="36000" bIns="0" numCol="1" anchor="t" anchorCtr="0" compatLnSpc="1">
            <a:prstTxWarp prst="textNoShape">
              <a:avLst/>
            </a:prstTxWarp>
          </a:bodyPr>
          <a:lstStyle>
            <a:lvl1pPr algn="r">
              <a:defRPr sz="800"/>
            </a:lvl1pPr>
          </a:lstStyle>
          <a:p>
            <a:pPr>
              <a:defRPr/>
            </a:pPr>
            <a:r>
              <a:rPr lang="fr-FR"/>
              <a:t>DATE 00/00/2011</a:t>
            </a:r>
          </a:p>
        </p:txBody>
      </p:sp>
      <p:sp>
        <p:nvSpPr>
          <p:cNvPr id="728071" name="Rectangle 7"/>
          <p:cNvSpPr>
            <a:spLocks noGrp="1" noChangeArrowheads="1"/>
          </p:cNvSpPr>
          <p:nvPr>
            <p:ph type="sldNum" sz="quarter" idx="4"/>
          </p:nvPr>
        </p:nvSpPr>
        <p:spPr bwMode="gray">
          <a:xfrm>
            <a:off x="8459788" y="6416675"/>
            <a:ext cx="360362" cy="441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lvl1pPr>
          </a:lstStyle>
          <a:p>
            <a:pPr>
              <a:defRPr/>
            </a:pPr>
            <a:r>
              <a:rPr lang="fr-FR"/>
              <a:t>P.</a:t>
            </a:r>
            <a:fld id="{6EE6F263-32A5-4D56-A19F-6BC714A719F4}" type="slidenum">
              <a:rPr lang="fr-FR"/>
              <a:pPr>
                <a:defRPr/>
              </a:pPr>
              <a:t>‹#›</a:t>
            </a:fld>
            <a:endParaRPr lang="fr-FR"/>
          </a:p>
        </p:txBody>
      </p:sp>
      <p:sp>
        <p:nvSpPr>
          <p:cNvPr id="728072" name="Rectangle 8"/>
          <p:cNvSpPr>
            <a:spLocks noGrp="1" noChangeArrowheads="1"/>
          </p:cNvSpPr>
          <p:nvPr>
            <p:ph type="ftr" sz="quarter" idx="3"/>
          </p:nvPr>
        </p:nvSpPr>
        <p:spPr bwMode="gray">
          <a:xfrm>
            <a:off x="2771775" y="6416675"/>
            <a:ext cx="3597275" cy="441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800"/>
            </a:lvl1pPr>
          </a:lstStyle>
          <a:p>
            <a:pPr>
              <a:defRPr/>
            </a:pPr>
            <a:r>
              <a:rPr lang="fr-FR"/>
              <a:t>C1  |  TITRE DE LA PRÉSENTATION</a:t>
            </a:r>
          </a:p>
        </p:txBody>
      </p:sp>
      <p:sp>
        <p:nvSpPr>
          <p:cNvPr id="728074" name="Line 10"/>
          <p:cNvSpPr>
            <a:spLocks noChangeShapeType="1"/>
          </p:cNvSpPr>
          <p:nvPr/>
        </p:nvSpPr>
        <p:spPr bwMode="gray">
          <a:xfrm flipH="1">
            <a:off x="323850" y="6194425"/>
            <a:ext cx="8496300" cy="0"/>
          </a:xfrm>
          <a:prstGeom prst="line">
            <a:avLst/>
          </a:prstGeom>
          <a:noFill/>
          <a:ln w="6350">
            <a:solidFill>
              <a:srgbClr val="E60028"/>
            </a:solidFill>
            <a:round/>
            <a:headEnd/>
            <a:tailEnd/>
          </a:ln>
          <a:effectLst/>
        </p:spPr>
        <p:txBody>
          <a:bodyPr/>
          <a:lstStyle/>
          <a:p>
            <a:pPr algn="ctr">
              <a:defRPr/>
            </a:pPr>
            <a:endParaRPr lang="fr-FR"/>
          </a:p>
        </p:txBody>
      </p:sp>
      <p:sp>
        <p:nvSpPr>
          <p:cNvPr id="728076" name="Line 12"/>
          <p:cNvSpPr>
            <a:spLocks noChangeShapeType="1"/>
          </p:cNvSpPr>
          <p:nvPr/>
        </p:nvSpPr>
        <p:spPr bwMode="gray">
          <a:xfrm flipH="1">
            <a:off x="323850" y="755650"/>
            <a:ext cx="8496300" cy="0"/>
          </a:xfrm>
          <a:prstGeom prst="line">
            <a:avLst/>
          </a:prstGeom>
          <a:noFill/>
          <a:ln w="6350">
            <a:solidFill>
              <a:srgbClr val="E60028"/>
            </a:solidFill>
            <a:round/>
            <a:headEnd/>
            <a:tailEnd/>
          </a:ln>
          <a:effectLst/>
        </p:spPr>
        <p:txBody>
          <a:bodyPr/>
          <a:lstStyle/>
          <a:p>
            <a:pPr algn="ctr">
              <a:defRPr/>
            </a:pPr>
            <a:endParaRPr lang="fr-FR"/>
          </a:p>
        </p:txBody>
      </p:sp>
      <p:sp>
        <p:nvSpPr>
          <p:cNvPr id="728077" name="Rectangle 13"/>
          <p:cNvSpPr>
            <a:spLocks noChangeArrowheads="1"/>
          </p:cNvSpPr>
          <p:nvPr/>
        </p:nvSpPr>
        <p:spPr bwMode="gray">
          <a:xfrm>
            <a:off x="8426450" y="6415088"/>
            <a:ext cx="71438" cy="442912"/>
          </a:xfrm>
          <a:prstGeom prst="rect">
            <a:avLst/>
          </a:prstGeom>
          <a:noFill/>
          <a:ln w="9525" algn="ctr">
            <a:noFill/>
            <a:miter lim="800000"/>
            <a:headEnd/>
            <a:tailEnd/>
          </a:ln>
          <a:effectLst/>
        </p:spPr>
        <p:txBody>
          <a:bodyPr wrap="none" lIns="0" tIns="0" rIns="0" bIns="0"/>
          <a:lstStyle/>
          <a:p>
            <a:pPr algn="ctr">
              <a:defRPr/>
            </a:pPr>
            <a:r>
              <a:rPr lang="fr-FR" sz="800" b="1"/>
              <a:t>|</a:t>
            </a:r>
          </a:p>
        </p:txBody>
      </p:sp>
    </p:spTree>
    <p:extLst>
      <p:ext uri="{BB962C8B-B14F-4D97-AF65-F5344CB8AC3E}">
        <p14:creationId xmlns:p14="http://schemas.microsoft.com/office/powerpoint/2010/main" val="14002859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algn="l" rtl="0" eaLnBrk="0" fontAlgn="base" hangingPunct="0">
        <a:lnSpc>
          <a:spcPct val="90000"/>
        </a:lnSpc>
        <a:spcBef>
          <a:spcPct val="0"/>
        </a:spcBef>
        <a:spcAft>
          <a:spcPct val="0"/>
        </a:spcAft>
        <a:defRPr sz="1600" b="1">
          <a:solidFill>
            <a:srgbClr val="E60028"/>
          </a:solidFill>
          <a:latin typeface="+mj-lt"/>
          <a:ea typeface="+mj-ea"/>
          <a:cs typeface="+mj-cs"/>
        </a:defRPr>
      </a:lvl1pPr>
      <a:lvl2pPr algn="l" rtl="0" eaLnBrk="0" fontAlgn="base" hangingPunct="0">
        <a:lnSpc>
          <a:spcPct val="90000"/>
        </a:lnSpc>
        <a:spcBef>
          <a:spcPct val="0"/>
        </a:spcBef>
        <a:spcAft>
          <a:spcPct val="0"/>
        </a:spcAft>
        <a:defRPr sz="1600" b="1">
          <a:solidFill>
            <a:srgbClr val="E60028"/>
          </a:solidFill>
          <a:latin typeface="Arial" charset="0"/>
          <a:cs typeface="Arial" charset="0"/>
        </a:defRPr>
      </a:lvl2pPr>
      <a:lvl3pPr algn="l" rtl="0" eaLnBrk="0" fontAlgn="base" hangingPunct="0">
        <a:lnSpc>
          <a:spcPct val="90000"/>
        </a:lnSpc>
        <a:spcBef>
          <a:spcPct val="0"/>
        </a:spcBef>
        <a:spcAft>
          <a:spcPct val="0"/>
        </a:spcAft>
        <a:defRPr sz="1600" b="1">
          <a:solidFill>
            <a:srgbClr val="E60028"/>
          </a:solidFill>
          <a:latin typeface="Arial" charset="0"/>
          <a:cs typeface="Arial" charset="0"/>
        </a:defRPr>
      </a:lvl3pPr>
      <a:lvl4pPr algn="l" rtl="0" eaLnBrk="0" fontAlgn="base" hangingPunct="0">
        <a:lnSpc>
          <a:spcPct val="90000"/>
        </a:lnSpc>
        <a:spcBef>
          <a:spcPct val="0"/>
        </a:spcBef>
        <a:spcAft>
          <a:spcPct val="0"/>
        </a:spcAft>
        <a:defRPr sz="1600" b="1">
          <a:solidFill>
            <a:srgbClr val="E60028"/>
          </a:solidFill>
          <a:latin typeface="Arial" charset="0"/>
          <a:cs typeface="Arial" charset="0"/>
        </a:defRPr>
      </a:lvl4pPr>
      <a:lvl5pPr algn="l" rtl="0" eaLnBrk="0" fontAlgn="base" hangingPunct="0">
        <a:lnSpc>
          <a:spcPct val="90000"/>
        </a:lnSpc>
        <a:spcBef>
          <a:spcPct val="0"/>
        </a:spcBef>
        <a:spcAft>
          <a:spcPct val="0"/>
        </a:spcAft>
        <a:defRPr sz="1600" b="1">
          <a:solidFill>
            <a:srgbClr val="E60028"/>
          </a:solidFill>
          <a:latin typeface="Arial" charset="0"/>
          <a:cs typeface="Arial" charset="0"/>
        </a:defRPr>
      </a:lvl5pPr>
      <a:lvl6pPr marL="457200" algn="l" rtl="0" fontAlgn="base">
        <a:lnSpc>
          <a:spcPct val="90000"/>
        </a:lnSpc>
        <a:spcBef>
          <a:spcPct val="0"/>
        </a:spcBef>
        <a:spcAft>
          <a:spcPct val="0"/>
        </a:spcAft>
        <a:defRPr sz="1600" b="1">
          <a:solidFill>
            <a:srgbClr val="E60028"/>
          </a:solidFill>
          <a:latin typeface="Arial" charset="0"/>
          <a:cs typeface="Arial" charset="0"/>
        </a:defRPr>
      </a:lvl6pPr>
      <a:lvl7pPr marL="914400" algn="l" rtl="0" fontAlgn="base">
        <a:lnSpc>
          <a:spcPct val="90000"/>
        </a:lnSpc>
        <a:spcBef>
          <a:spcPct val="0"/>
        </a:spcBef>
        <a:spcAft>
          <a:spcPct val="0"/>
        </a:spcAft>
        <a:defRPr sz="1600" b="1">
          <a:solidFill>
            <a:srgbClr val="E60028"/>
          </a:solidFill>
          <a:latin typeface="Arial" charset="0"/>
          <a:cs typeface="Arial" charset="0"/>
        </a:defRPr>
      </a:lvl7pPr>
      <a:lvl8pPr marL="1371600" algn="l" rtl="0" fontAlgn="base">
        <a:lnSpc>
          <a:spcPct val="90000"/>
        </a:lnSpc>
        <a:spcBef>
          <a:spcPct val="0"/>
        </a:spcBef>
        <a:spcAft>
          <a:spcPct val="0"/>
        </a:spcAft>
        <a:defRPr sz="1600" b="1">
          <a:solidFill>
            <a:srgbClr val="E60028"/>
          </a:solidFill>
          <a:latin typeface="Arial" charset="0"/>
          <a:cs typeface="Arial" charset="0"/>
        </a:defRPr>
      </a:lvl8pPr>
      <a:lvl9pPr marL="1828800" algn="l" rtl="0" fontAlgn="base">
        <a:lnSpc>
          <a:spcPct val="90000"/>
        </a:lnSpc>
        <a:spcBef>
          <a:spcPct val="0"/>
        </a:spcBef>
        <a:spcAft>
          <a:spcPct val="0"/>
        </a:spcAft>
        <a:defRPr sz="1600" b="1">
          <a:solidFill>
            <a:srgbClr val="E60028"/>
          </a:solidFill>
          <a:latin typeface="Arial" charset="0"/>
          <a:cs typeface="Arial" charset="0"/>
        </a:defRPr>
      </a:lvl9pPr>
    </p:titleStyle>
    <p:bodyStyle>
      <a:lvl1pPr marL="180975" indent="-180975" algn="l" rtl="0" eaLnBrk="0" fontAlgn="base" hangingPunct="0">
        <a:spcBef>
          <a:spcPct val="100000"/>
        </a:spcBef>
        <a:spcAft>
          <a:spcPct val="0"/>
        </a:spcAft>
        <a:buClr>
          <a:srgbClr val="666666"/>
        </a:buClr>
        <a:buFont typeface="Wingdings" pitchFamily="2" charset="2"/>
        <a:buChar char="§"/>
        <a:defRPr sz="1600" b="1">
          <a:solidFill>
            <a:srgbClr val="000000"/>
          </a:solidFill>
          <a:latin typeface="+mn-lt"/>
          <a:ea typeface="+mn-ea"/>
          <a:cs typeface="+mn-cs"/>
        </a:defRPr>
      </a:lvl1pPr>
      <a:lvl2pPr marL="360363" indent="-177800" algn="l" rtl="0" eaLnBrk="0" fontAlgn="base" hangingPunct="0">
        <a:spcBef>
          <a:spcPct val="50000"/>
        </a:spcBef>
        <a:spcAft>
          <a:spcPct val="0"/>
        </a:spcAft>
        <a:buChar char="•"/>
        <a:defRPr sz="1300">
          <a:solidFill>
            <a:srgbClr val="000000"/>
          </a:solidFill>
          <a:latin typeface="+mn-lt"/>
          <a:cs typeface="+mn-cs"/>
        </a:defRPr>
      </a:lvl2pPr>
      <a:lvl3pPr marL="542925" indent="-180975" algn="l" rtl="0" eaLnBrk="0" fontAlgn="base" hangingPunct="0">
        <a:spcBef>
          <a:spcPct val="50000"/>
        </a:spcBef>
        <a:spcAft>
          <a:spcPct val="0"/>
        </a:spcAft>
        <a:buFont typeface="Arial" charset="0"/>
        <a:buChar char="▫"/>
        <a:defRPr sz="1100">
          <a:solidFill>
            <a:srgbClr val="000000"/>
          </a:solidFill>
          <a:latin typeface="+mn-lt"/>
          <a:cs typeface="+mn-cs"/>
        </a:defRPr>
      </a:lvl3pPr>
      <a:lvl4pPr marL="723900" indent="-179388" algn="l" rtl="0" eaLnBrk="0" fontAlgn="base" hangingPunct="0">
        <a:spcBef>
          <a:spcPct val="50000"/>
        </a:spcBef>
        <a:spcAft>
          <a:spcPct val="0"/>
        </a:spcAft>
        <a:buFont typeface="Arial" charset="0"/>
        <a:buChar char="-"/>
        <a:defRPr sz="900">
          <a:solidFill>
            <a:srgbClr val="000000"/>
          </a:solidFill>
          <a:latin typeface="+mn-lt"/>
          <a:cs typeface="+mn-cs"/>
        </a:defRPr>
      </a:lvl4pPr>
      <a:lvl5pPr marL="885825" indent="-160338" algn="l" rtl="0" eaLnBrk="0" fontAlgn="base" hangingPunct="0">
        <a:spcBef>
          <a:spcPct val="50000"/>
        </a:spcBef>
        <a:spcAft>
          <a:spcPct val="0"/>
        </a:spcAft>
        <a:buFont typeface="Arial" charset="0"/>
        <a:buChar char="."/>
        <a:defRPr sz="900">
          <a:solidFill>
            <a:srgbClr val="000000"/>
          </a:solidFill>
          <a:latin typeface="+mn-lt"/>
          <a:cs typeface="+mn-cs"/>
        </a:defRPr>
      </a:lvl5pPr>
      <a:lvl6pPr marL="1343025" indent="-160338" algn="l" rtl="0" fontAlgn="base">
        <a:spcBef>
          <a:spcPct val="50000"/>
        </a:spcBef>
        <a:spcAft>
          <a:spcPct val="0"/>
        </a:spcAft>
        <a:buFont typeface="Arial" charset="0"/>
        <a:buChar char="."/>
        <a:defRPr sz="900">
          <a:solidFill>
            <a:srgbClr val="000000"/>
          </a:solidFill>
          <a:latin typeface="+mn-lt"/>
          <a:cs typeface="+mn-cs"/>
        </a:defRPr>
      </a:lvl6pPr>
      <a:lvl7pPr marL="1800225" indent="-160338" algn="l" rtl="0" fontAlgn="base">
        <a:spcBef>
          <a:spcPct val="50000"/>
        </a:spcBef>
        <a:spcAft>
          <a:spcPct val="0"/>
        </a:spcAft>
        <a:buFont typeface="Arial" charset="0"/>
        <a:buChar char="."/>
        <a:defRPr sz="900">
          <a:solidFill>
            <a:srgbClr val="000000"/>
          </a:solidFill>
          <a:latin typeface="+mn-lt"/>
          <a:cs typeface="+mn-cs"/>
        </a:defRPr>
      </a:lvl7pPr>
      <a:lvl8pPr marL="2257425" indent="-160338" algn="l" rtl="0" fontAlgn="base">
        <a:spcBef>
          <a:spcPct val="50000"/>
        </a:spcBef>
        <a:spcAft>
          <a:spcPct val="0"/>
        </a:spcAft>
        <a:buFont typeface="Arial" charset="0"/>
        <a:buChar char="."/>
        <a:defRPr sz="900">
          <a:solidFill>
            <a:srgbClr val="000000"/>
          </a:solidFill>
          <a:latin typeface="+mn-lt"/>
          <a:cs typeface="+mn-cs"/>
        </a:defRPr>
      </a:lvl8pPr>
      <a:lvl9pPr marL="2714625" indent="-160338" algn="l" rtl="0" fontAlgn="base">
        <a:spcBef>
          <a:spcPct val="50000"/>
        </a:spcBef>
        <a:spcAft>
          <a:spcPct val="0"/>
        </a:spcAft>
        <a:buFont typeface="Arial" charset="0"/>
        <a:buChar char="."/>
        <a:defRPr sz="9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sv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sv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gray">
          <a:xfrm>
            <a:off x="557361" y="2411412"/>
            <a:ext cx="8029575" cy="1341438"/>
          </a:xfrm>
          <a:prstGeom prst="rect">
            <a:avLst/>
          </a:prstGeom>
          <a:noFill/>
          <a:ln>
            <a:miter lim="800000"/>
            <a:headEnd/>
            <a:tailEnd/>
          </a:ln>
        </p:spPr>
        <p:txBody>
          <a:bodyPr/>
          <a:lstStyle/>
          <a:p>
            <a:pPr algn="ctr"/>
            <a:r>
              <a:rPr lang="en-US" sz="3200" dirty="0">
                <a:solidFill>
                  <a:srgbClr val="000000"/>
                </a:solidFill>
              </a:rPr>
              <a:t>Sovereign risk</a:t>
            </a:r>
            <a:br>
              <a:rPr lang="en-US" sz="3200" dirty="0">
                <a:solidFill>
                  <a:srgbClr val="000000"/>
                </a:solidFill>
              </a:rPr>
            </a:br>
            <a:r>
              <a:rPr lang="en-US" sz="3200" dirty="0">
                <a:solidFill>
                  <a:srgbClr val="000000"/>
                </a:solidFill>
              </a:rPr>
              <a:t>and</a:t>
            </a:r>
            <a:br>
              <a:rPr lang="en-US" sz="3200" dirty="0">
                <a:solidFill>
                  <a:srgbClr val="000000"/>
                </a:solidFill>
              </a:rPr>
            </a:br>
            <a:r>
              <a:rPr lang="en-US" sz="3200" dirty="0">
                <a:solidFill>
                  <a:srgbClr val="000000"/>
                </a:solidFill>
              </a:rPr>
              <a:t>the sustainability of the euro</a:t>
            </a:r>
          </a:p>
        </p:txBody>
      </p:sp>
      <p:sp>
        <p:nvSpPr>
          <p:cNvPr id="14339" name="Rectangle 3"/>
          <p:cNvSpPr>
            <a:spLocks noGrp="1" noChangeArrowheads="1"/>
          </p:cNvSpPr>
          <p:nvPr>
            <p:ph type="subTitle" idx="1"/>
          </p:nvPr>
        </p:nvSpPr>
        <p:spPr bwMode="gray">
          <a:xfrm>
            <a:off x="539750" y="765175"/>
            <a:ext cx="8029575" cy="719138"/>
          </a:xfrm>
          <a:prstGeom prst="rect">
            <a:avLst/>
          </a:prstGeom>
          <a:noFill/>
          <a:ln>
            <a:miter lim="800000"/>
            <a:headEnd/>
            <a:tailEnd/>
          </a:ln>
        </p:spPr>
        <p:txBody>
          <a:bodyPr/>
          <a:lstStyle/>
          <a:p>
            <a:pPr marL="0" indent="0" algn="ctr">
              <a:spcBef>
                <a:spcPct val="0"/>
              </a:spcBef>
              <a:buNone/>
            </a:pPr>
            <a:r>
              <a:rPr lang="en-US" kern="1200" dirty="0" smtClean="0">
                <a:solidFill>
                  <a:schemeClr val="tx1"/>
                </a:solidFill>
                <a:latin typeface="Arial" charset="0"/>
                <a:cs typeface="Arial" charset="0"/>
              </a:rPr>
              <a:t>21 November </a:t>
            </a:r>
            <a:r>
              <a:rPr lang="en-US" kern="1200" dirty="0">
                <a:solidFill>
                  <a:schemeClr val="tx1"/>
                </a:solidFill>
                <a:latin typeface="Arial" charset="0"/>
                <a:cs typeface="Arial" charset="0"/>
              </a:rPr>
              <a:t>2017</a:t>
            </a:r>
          </a:p>
          <a:p>
            <a:pPr marL="0" indent="0" algn="ctr">
              <a:spcBef>
                <a:spcPct val="0"/>
              </a:spcBef>
              <a:buNone/>
            </a:pPr>
            <a:endParaRPr lang="en-US" kern="1200" dirty="0">
              <a:solidFill>
                <a:schemeClr val="tx1"/>
              </a:solidFill>
              <a:latin typeface="Arial" charset="0"/>
              <a:cs typeface="Arial" charset="0"/>
            </a:endParaRPr>
          </a:p>
          <a:p>
            <a:pPr marL="0" indent="0" algn="ctr">
              <a:spcBef>
                <a:spcPct val="0"/>
              </a:spcBef>
              <a:buNone/>
            </a:pPr>
            <a:endParaRPr lang="en-US" sz="1400" dirty="0">
              <a:solidFill>
                <a:schemeClr val="tx1"/>
              </a:solidFill>
            </a:endParaRPr>
          </a:p>
          <a:p>
            <a:pPr marL="0" indent="0" algn="ctr">
              <a:spcBef>
                <a:spcPct val="0"/>
              </a:spcBef>
              <a:buFont typeface="Wingdings" pitchFamily="2" charset="2"/>
              <a:buNone/>
            </a:pPr>
            <a:endParaRPr lang="en-US" sz="1400" dirty="0">
              <a:solidFill>
                <a:schemeClr val="tx1"/>
              </a:solidFill>
            </a:endParaRPr>
          </a:p>
        </p:txBody>
      </p:sp>
      <p:sp>
        <p:nvSpPr>
          <p:cNvPr id="14340" name="Rectangle 4"/>
          <p:cNvSpPr>
            <a:spLocks noChangeArrowheads="1"/>
          </p:cNvSpPr>
          <p:nvPr/>
        </p:nvSpPr>
        <p:spPr bwMode="gray">
          <a:xfrm>
            <a:off x="574675" y="128588"/>
            <a:ext cx="3925888" cy="287337"/>
          </a:xfrm>
          <a:prstGeom prst="rect">
            <a:avLst/>
          </a:prstGeom>
          <a:noFill/>
          <a:ln w="9525">
            <a:noFill/>
            <a:miter lim="800000"/>
            <a:headEnd/>
            <a:tailEnd/>
          </a:ln>
          <a:effectLst/>
        </p:spPr>
        <p:txBody>
          <a:bodyPr wrap="none" lIns="0" tIns="0" rIns="0" bIns="0" anchor="b"/>
          <a:lstStyle/>
          <a:p>
            <a:pPr algn="r"/>
            <a:endParaRPr lang="en-US" sz="1100" b="1" dirty="0"/>
          </a:p>
        </p:txBody>
      </p:sp>
      <p:sp>
        <p:nvSpPr>
          <p:cNvPr id="14346" name="Rectangle 10"/>
          <p:cNvSpPr>
            <a:spLocks noChangeArrowheads="1"/>
          </p:cNvSpPr>
          <p:nvPr/>
        </p:nvSpPr>
        <p:spPr bwMode="auto">
          <a:xfrm>
            <a:off x="1187623" y="3861047"/>
            <a:ext cx="6769050" cy="1655515"/>
          </a:xfrm>
          <a:prstGeom prst="rect">
            <a:avLst/>
          </a:prstGeom>
          <a:noFill/>
          <a:ln w="9525">
            <a:noFill/>
            <a:miter lim="800000"/>
            <a:headEnd/>
            <a:tailEnd/>
          </a:ln>
          <a:effectLst/>
        </p:spPr>
        <p:txBody>
          <a:bodyPr/>
          <a:lstStyle/>
          <a:p>
            <a:pPr>
              <a:spcAft>
                <a:spcPct val="55000"/>
              </a:spcAft>
              <a:buClr>
                <a:srgbClr val="666666"/>
              </a:buClr>
              <a:buFont typeface="Wingdings" pitchFamily="2" charset="2"/>
              <a:buNone/>
            </a:pPr>
            <a:endParaRPr lang="en-US" b="1" dirty="0" smtClean="0">
              <a:solidFill>
                <a:schemeClr val="tx1"/>
              </a:solidFill>
            </a:endParaRPr>
          </a:p>
          <a:p>
            <a:pPr>
              <a:spcAft>
                <a:spcPct val="55000"/>
              </a:spcAft>
              <a:buClr>
                <a:srgbClr val="666666"/>
              </a:buClr>
              <a:buFont typeface="Wingdings" pitchFamily="2" charset="2"/>
              <a:buNone/>
            </a:pPr>
            <a:r>
              <a:rPr lang="en-US" b="1" dirty="0" smtClean="0">
                <a:solidFill>
                  <a:schemeClr val="tx1"/>
                </a:solidFill>
              </a:rPr>
              <a:t>Lorenzo </a:t>
            </a:r>
            <a:r>
              <a:rPr lang="en-US" b="1" dirty="0">
                <a:solidFill>
                  <a:schemeClr val="tx1"/>
                </a:solidFill>
              </a:rPr>
              <a:t>Bini </a:t>
            </a:r>
            <a:r>
              <a:rPr lang="en-US" b="1" dirty="0" smtClean="0">
                <a:solidFill>
                  <a:schemeClr val="tx1"/>
                </a:solidFill>
              </a:rPr>
              <a:t>Smaghi</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numéro de diapositive 2"/>
          <p:cNvSpPr>
            <a:spLocks noGrp="1"/>
          </p:cNvSpPr>
          <p:nvPr>
            <p:ph type="sldNum" sz="quarter" idx="11"/>
          </p:nvPr>
        </p:nvSpPr>
        <p:spPr>
          <a:noFill/>
        </p:spPr>
        <p:txBody>
          <a:bodyPr/>
          <a:lstStyle/>
          <a:p>
            <a:r>
              <a:rPr lang="en-US"/>
              <a:t>P.</a:t>
            </a:r>
            <a:fld id="{CD85D1E6-FD63-4CCD-BC63-FB204B39EEF4}" type="slidenum">
              <a:rPr lang="en-US"/>
              <a:pPr/>
              <a:t>9</a:t>
            </a:fld>
            <a:endParaRPr lang="en-US"/>
          </a:p>
        </p:txBody>
      </p:sp>
      <p:sp>
        <p:nvSpPr>
          <p:cNvPr id="12304" name="Rectangle 6"/>
          <p:cNvSpPr>
            <a:spLocks/>
          </p:cNvSpPr>
          <p:nvPr/>
        </p:nvSpPr>
        <p:spPr bwMode="auto">
          <a:xfrm>
            <a:off x="539552" y="141288"/>
            <a:ext cx="8604448" cy="482600"/>
          </a:xfrm>
          <a:prstGeom prst="rect">
            <a:avLst/>
          </a:prstGeom>
          <a:noFill/>
          <a:ln w="12700">
            <a:noFill/>
            <a:miter lim="800000"/>
            <a:headEnd/>
            <a:tailEnd/>
          </a:ln>
        </p:spPr>
        <p:txBody>
          <a:bodyPr lIns="50800" tIns="50800" bIns="50800"/>
          <a:lstStyle/>
          <a:p>
            <a:pPr algn="l">
              <a:lnSpc>
                <a:spcPct val="90000"/>
              </a:lnSpc>
            </a:pPr>
            <a:r>
              <a:rPr lang="fr-FR" b="1">
                <a:ea typeface="+mj-ea"/>
                <a:sym typeface="Arial Narrow" pitchFamily="34" charset="0"/>
              </a:rPr>
              <a:t>THE </a:t>
            </a:r>
            <a:r>
              <a:rPr lang="fr-FR" b="1" smtClean="0">
                <a:ea typeface="+mj-ea"/>
                <a:sym typeface="Arial Narrow" pitchFamily="34" charset="0"/>
              </a:rPr>
              <a:t>DOOM-LOOP </a:t>
            </a:r>
            <a:r>
              <a:rPr lang="fr-FR" b="1">
                <a:ea typeface="+mj-ea"/>
                <a:sym typeface="Arial Narrow" pitchFamily="34" charset="0"/>
              </a:rPr>
              <a:t>BANKS/SOVEREIGNS</a:t>
            </a:r>
          </a:p>
        </p:txBody>
      </p:sp>
      <p:sp>
        <p:nvSpPr>
          <p:cNvPr id="12305" name="Text Box 8"/>
          <p:cNvSpPr txBox="1">
            <a:spLocks noChangeArrowheads="1"/>
          </p:cNvSpPr>
          <p:nvPr/>
        </p:nvSpPr>
        <p:spPr bwMode="auto">
          <a:xfrm>
            <a:off x="4618037" y="228601"/>
            <a:ext cx="4202113" cy="336550"/>
          </a:xfrm>
          <a:prstGeom prst="rect">
            <a:avLst/>
          </a:prstGeom>
          <a:noFill/>
          <a:ln w="9525">
            <a:noFill/>
            <a:miter lim="800000"/>
            <a:headEnd/>
            <a:tailEnd/>
          </a:ln>
        </p:spPr>
        <p:txBody>
          <a:bodyPr>
            <a:spAutoFit/>
          </a:bodyPr>
          <a:lstStyle/>
          <a:p>
            <a:pPr algn="r" eaLnBrk="0" hangingPunct="0"/>
            <a:endParaRPr lang="en-US" sz="1600" b="1">
              <a:solidFill>
                <a:srgbClr val="595959"/>
              </a:solidFill>
            </a:endParaRPr>
          </a:p>
        </p:txBody>
      </p:sp>
      <p:pic>
        <p:nvPicPr>
          <p:cNvPr id="3074" name="Picture 2"/>
          <p:cNvPicPr>
            <a:picLocks noChangeAspect="1" noChangeArrowheads="1"/>
          </p:cNvPicPr>
          <p:nvPr/>
        </p:nvPicPr>
        <p:blipFill>
          <a:blip r:embed="rId3" cstate="print"/>
          <a:srcRect/>
          <a:stretch>
            <a:fillRect/>
          </a:stretch>
        </p:blipFill>
        <p:spPr bwMode="auto">
          <a:xfrm>
            <a:off x="395536" y="814388"/>
            <a:ext cx="8424936" cy="5229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188640"/>
            <a:ext cx="8263259" cy="500063"/>
          </a:xfrm>
        </p:spPr>
        <p:txBody>
          <a:bodyPr/>
          <a:lstStyle/>
          <a:p>
            <a:r>
              <a:rPr lang="en-US" sz="1800" dirty="0" smtClean="0">
                <a:solidFill>
                  <a:srgbClr val="000000"/>
                </a:solidFill>
              </a:rPr>
              <a:t>BANKS’ HOME BIAS</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10</a:t>
            </a:fld>
            <a:endParaRPr lang="fr-FR">
              <a:latin typeface="Arial"/>
              <a:ea typeface="+mn-ea"/>
            </a:endParaRPr>
          </a:p>
        </p:txBody>
      </p:sp>
      <p:pic>
        <p:nvPicPr>
          <p:cNvPr id="1026" name="Image 2" descr="image002">
            <a:extLst>
              <a:ext uri="{FF2B5EF4-FFF2-40B4-BE49-F238E27FC236}">
                <a16:creationId xmlns="" xmlns:a16="http://schemas.microsoft.com/office/drawing/2014/main" id="{A52E0C57-1341-46BF-8459-0EA7116B3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88" y="1016732"/>
            <a:ext cx="841142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39552" y="116632"/>
            <a:ext cx="8407275" cy="500063"/>
          </a:xfrm>
        </p:spPr>
        <p:txBody>
          <a:bodyPr/>
          <a:lstStyle/>
          <a:p>
            <a:r>
              <a:rPr lang="fr-FR" sz="1800" dirty="0">
                <a:sym typeface="Arial Narrow" pitchFamily="34" charset="0"/>
              </a:rPr>
              <a:t/>
            </a:r>
            <a:br>
              <a:rPr lang="fr-FR" sz="1800" dirty="0">
                <a:sym typeface="Arial Narrow" pitchFamily="34" charset="0"/>
              </a:rPr>
            </a:br>
            <a:r>
              <a:rPr lang="fr-FR" sz="1800" dirty="0" smtClean="0">
                <a:solidFill>
                  <a:srgbClr val="000000"/>
                </a:solidFill>
                <a:sym typeface="Arial Narrow" pitchFamily="34" charset="0"/>
              </a:rPr>
              <a:t>THE DOOM LOOP </a:t>
            </a:r>
            <a:r>
              <a:rPr lang="en-US" sz="1800" dirty="0" smtClean="0">
                <a:solidFill>
                  <a:srgbClr val="000000"/>
                </a:solidFill>
                <a:sym typeface="Arial Narrow" pitchFamily="34" charset="0"/>
              </a:rPr>
              <a:t>RESTRICTED CREDIT</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11</a:t>
            </a:fld>
            <a:endParaRPr lang="fr-FR">
              <a:latin typeface="Arial"/>
              <a:ea typeface="+mn-ea"/>
            </a:endParaRPr>
          </a:p>
        </p:txBody>
      </p:sp>
      <p:pic>
        <p:nvPicPr>
          <p:cNvPr id="2" name="Image 1">
            <a:extLst>
              <a:ext uri="{FF2B5EF4-FFF2-40B4-BE49-F238E27FC236}">
                <a16:creationId xmlns="" xmlns:a16="http://schemas.microsoft.com/office/drawing/2014/main" id="{025D06BD-03DC-491E-9964-F790CC712D38}"/>
              </a:ext>
            </a:extLst>
          </p:cNvPr>
          <p:cNvPicPr>
            <a:picLocks noChangeAspect="1"/>
          </p:cNvPicPr>
          <p:nvPr/>
        </p:nvPicPr>
        <p:blipFill>
          <a:blip r:embed="rId3" cstate="print"/>
          <a:stretch>
            <a:fillRect/>
          </a:stretch>
        </p:blipFill>
        <p:spPr>
          <a:xfrm>
            <a:off x="0" y="1897509"/>
            <a:ext cx="9144000" cy="3062981"/>
          </a:xfrm>
          <a:prstGeom prst="rect">
            <a:avLst/>
          </a:prstGeom>
        </p:spPr>
      </p:pic>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solidFill>
                  <a:srgbClr val="000000"/>
                </a:solidFill>
              </a:rPr>
              <a:t>A BANKING CRISIS</a:t>
            </a:r>
            <a:endParaRPr lang="en-GB" dirty="0">
              <a:solidFill>
                <a:srgbClr val="000000"/>
              </a:solidFill>
            </a:endParaRPr>
          </a:p>
        </p:txBody>
      </p:sp>
      <p:sp>
        <p:nvSpPr>
          <p:cNvPr id="4" name="Segnaposto data 3"/>
          <p:cNvSpPr>
            <a:spLocks noGrp="1"/>
          </p:cNvSpPr>
          <p:nvPr>
            <p:ph type="dt" sz="half" idx="10"/>
          </p:nvPr>
        </p:nvSpPr>
        <p:spPr/>
        <p:txBody>
          <a:bodyPr/>
          <a:lstStyle/>
          <a:p>
            <a:r>
              <a:rPr lang="en-US" smtClean="0"/>
              <a:t>17/10/2013</a:t>
            </a:r>
            <a:endParaRPr lang="en-US"/>
          </a:p>
        </p:txBody>
      </p:sp>
      <p:sp>
        <p:nvSpPr>
          <p:cNvPr id="5" name="Segnaposto numero diapositiva 4"/>
          <p:cNvSpPr>
            <a:spLocks noGrp="1"/>
          </p:cNvSpPr>
          <p:nvPr>
            <p:ph type="sldNum" sz="quarter" idx="11"/>
          </p:nvPr>
        </p:nvSpPr>
        <p:spPr/>
        <p:txBody>
          <a:bodyPr/>
          <a:lstStyle/>
          <a:p>
            <a:r>
              <a:rPr lang="en-US" smtClean="0"/>
              <a:t>P.</a:t>
            </a:r>
            <a:fld id="{74A65763-794D-4D40-8504-411C5541A07D}" type="slidenum">
              <a:rPr lang="en-US" smtClean="0"/>
              <a:pPr/>
              <a:t>12</a:t>
            </a:fld>
            <a:endParaRPr lang="en-US"/>
          </a:p>
        </p:txBody>
      </p:sp>
      <p:sp>
        <p:nvSpPr>
          <p:cNvPr id="6" name="Segnaposto piè di pagina 5"/>
          <p:cNvSpPr>
            <a:spLocks noGrp="1"/>
          </p:cNvSpPr>
          <p:nvPr>
            <p:ph type="ftr" sz="quarter" idx="12"/>
          </p:nvPr>
        </p:nvSpPr>
        <p:spPr/>
        <p:txBody>
          <a:bodyPr/>
          <a:lstStyle/>
          <a:p>
            <a:r>
              <a:rPr lang="fr-FR" smtClean="0"/>
              <a:t>Panorama</a:t>
            </a:r>
            <a:endParaRPr lang="en-US"/>
          </a:p>
        </p:txBody>
      </p:sp>
      <p:pic>
        <p:nvPicPr>
          <p:cNvPr id="7" name="Picture 2"/>
          <p:cNvPicPr>
            <a:picLocks noGrp="1"/>
          </p:cNvPicPr>
          <p:nvPr>
            <p:ph idx="1"/>
          </p:nvPr>
        </p:nvPicPr>
        <p:blipFill>
          <a:blip r:embed="rId2" cstate="print"/>
          <a:srcRect/>
          <a:stretch>
            <a:fillRect/>
          </a:stretch>
        </p:blipFill>
        <p:spPr bwMode="auto">
          <a:xfrm>
            <a:off x="1259632" y="1484784"/>
            <a:ext cx="6552728" cy="3888432"/>
          </a:xfrm>
          <a:prstGeom prst="rect">
            <a:avLst/>
          </a:prstGeom>
          <a:noFill/>
          <a:ln w="9525">
            <a:noFill/>
            <a:miter lim="800000"/>
            <a:headEnd/>
            <a:tailEnd/>
          </a:ln>
          <a:effectLst/>
        </p:spPr>
      </p:pic>
    </p:spTree>
    <p:extLst>
      <p:ext uri="{BB962C8B-B14F-4D97-AF65-F5344CB8AC3E}">
        <p14:creationId xmlns:p14="http://schemas.microsoft.com/office/powerpoint/2010/main" val="202007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260350"/>
            <a:ext cx="8586787" cy="500063"/>
          </a:xfrm>
        </p:spPr>
        <p:txBody>
          <a:bodyPr/>
          <a:lstStyle/>
          <a:p>
            <a:r>
              <a:rPr lang="en-US" sz="1800" smtClean="0">
                <a:solidFill>
                  <a:srgbClr val="000000"/>
                </a:solidFill>
              </a:rPr>
              <a:t>REDENOMINATION RISK IS KEY, AND HAS NOT BEEN SOLVED</a:t>
            </a:r>
            <a:endParaRPr lang="en-US" sz="1800"/>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13</a:t>
            </a:fld>
            <a:endParaRPr lang="fr-FR">
              <a:latin typeface="Arial"/>
              <a:ea typeface="+mn-ea"/>
            </a:endParaRPr>
          </a:p>
        </p:txBody>
      </p:sp>
      <p:pic>
        <p:nvPicPr>
          <p:cNvPr id="5123" name="Picture 3"/>
          <p:cNvPicPr>
            <a:picLocks noChangeAspect="1" noChangeArrowheads="1"/>
          </p:cNvPicPr>
          <p:nvPr/>
        </p:nvPicPr>
        <p:blipFill>
          <a:blip r:embed="rId3" cstate="print"/>
          <a:srcRect/>
          <a:stretch>
            <a:fillRect/>
          </a:stretch>
        </p:blipFill>
        <p:spPr bwMode="auto">
          <a:xfrm>
            <a:off x="179512" y="836712"/>
            <a:ext cx="8712968" cy="5184576"/>
          </a:xfrm>
          <a:prstGeom prst="rect">
            <a:avLst/>
          </a:prstGeom>
          <a:noFill/>
          <a:ln w="9525">
            <a:noFill/>
            <a:miter lim="800000"/>
            <a:headEnd/>
            <a:tailEnd/>
          </a:ln>
          <a:effectLst/>
        </p:spPr>
      </p:pic>
    </p:spTree>
    <p:extLst>
      <p:ext uri="{BB962C8B-B14F-4D97-AF65-F5344CB8AC3E}">
        <p14:creationId xmlns:p14="http://schemas.microsoft.com/office/powerpoint/2010/main" val="913767430"/>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321545"/>
            <a:ext cx="7831137" cy="500063"/>
          </a:xfrm>
        </p:spPr>
        <p:txBody>
          <a:bodyPr/>
          <a:lstStyle/>
          <a:p>
            <a:r>
              <a:rPr lang="en-US" sz="1800" dirty="0" smtClean="0">
                <a:solidFill>
                  <a:srgbClr val="000000"/>
                </a:solidFill>
                <a:sym typeface="Arial Narrow" pitchFamily="34" charset="0"/>
              </a:rPr>
              <a:t>EMU REFORM</a:t>
            </a:r>
            <a:r>
              <a:rPr lang="fr-FR" sz="1800" dirty="0">
                <a:sym typeface="Arial Narrow" pitchFamily="34" charset="0"/>
              </a:rPr>
              <a:t/>
            </a:r>
            <a:br>
              <a:rPr lang="fr-FR" sz="1800" dirty="0">
                <a:sym typeface="Arial Narrow" pitchFamily="34" charset="0"/>
              </a:rPr>
            </a:br>
            <a:endParaRPr lang="en-US" sz="1800" dirty="0"/>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14</a:t>
            </a:fld>
            <a:endParaRPr lang="fr-FR">
              <a:latin typeface="Arial"/>
              <a:ea typeface="+mn-ea"/>
            </a:endParaRPr>
          </a:p>
        </p:txBody>
      </p:sp>
      <p:sp>
        <p:nvSpPr>
          <p:cNvPr id="24" name="Rectangle 4"/>
          <p:cNvSpPr>
            <a:spLocks noChangeArrowheads="1"/>
          </p:cNvSpPr>
          <p:nvPr/>
        </p:nvSpPr>
        <p:spPr bwMode="auto">
          <a:xfrm>
            <a:off x="2805113" y="2728913"/>
            <a:ext cx="9144000" cy="0"/>
          </a:xfrm>
          <a:prstGeom prst="rect">
            <a:avLst/>
          </a:prstGeom>
          <a:noFill/>
          <a:ln w="12700">
            <a:noFill/>
            <a:miter lim="800000"/>
            <a:headEnd type="none" w="sm" len="sm"/>
            <a:tailEnd type="none" w="sm" len="sm"/>
          </a:ln>
        </p:spPr>
        <p:txBody>
          <a:bodyPr>
            <a:spAutoFit/>
          </a:bodyPr>
          <a:lstStyle/>
          <a:p>
            <a:endParaRPr lang="fr-FR"/>
          </a:p>
        </p:txBody>
      </p:sp>
      <p:graphicFrame>
        <p:nvGraphicFramePr>
          <p:cNvPr id="6" name="Diagramme 5">
            <a:extLst>
              <a:ext uri="{FF2B5EF4-FFF2-40B4-BE49-F238E27FC236}">
                <a16:creationId xmlns="" xmlns:a16="http://schemas.microsoft.com/office/drawing/2014/main" id="{470DFC12-CA7F-458F-9C80-77644E90FEB2}"/>
              </a:ext>
            </a:extLst>
          </p:cNvPr>
          <p:cNvGraphicFramePr/>
          <p:nvPr>
            <p:extLst>
              <p:ext uri="{D42A27DB-BD31-4B8C-83A1-F6EECF244321}">
                <p14:modId xmlns:p14="http://schemas.microsoft.com/office/powerpoint/2010/main" val="1129178664"/>
              </p:ext>
            </p:extLst>
          </p:nvPr>
        </p:nvGraphicFramePr>
        <p:xfrm>
          <a:off x="557213" y="844428"/>
          <a:ext cx="8039992" cy="5169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 droite 1">
            <a:extLst>
              <a:ext uri="{FF2B5EF4-FFF2-40B4-BE49-F238E27FC236}">
                <a16:creationId xmlns="" xmlns:a16="http://schemas.microsoft.com/office/drawing/2014/main" id="{A269F116-AE00-441A-AF63-5F3B6D43EDD3}"/>
              </a:ext>
            </a:extLst>
          </p:cNvPr>
          <p:cNvSpPr/>
          <p:nvPr/>
        </p:nvSpPr>
        <p:spPr bwMode="auto">
          <a:xfrm>
            <a:off x="2987824" y="2276872"/>
            <a:ext cx="504056" cy="230425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charset="0"/>
              <a:cs typeface="Arial" charset="0"/>
            </a:endParaRPr>
          </a:p>
        </p:txBody>
      </p:sp>
      <p:sp>
        <p:nvSpPr>
          <p:cNvPr id="7" name="Flèche : droite 6">
            <a:extLst>
              <a:ext uri="{FF2B5EF4-FFF2-40B4-BE49-F238E27FC236}">
                <a16:creationId xmlns="" xmlns:a16="http://schemas.microsoft.com/office/drawing/2014/main" id="{A7E23ABE-360B-4C6D-9A8F-70265FE0A5DC}"/>
              </a:ext>
            </a:extLst>
          </p:cNvPr>
          <p:cNvSpPr/>
          <p:nvPr/>
        </p:nvSpPr>
        <p:spPr bwMode="auto">
          <a:xfrm rot="10800000">
            <a:off x="5670463" y="2276872"/>
            <a:ext cx="504056" cy="230425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charset="0"/>
              <a:cs typeface="Arial" charset="0"/>
            </a:endParaRPr>
          </a:p>
        </p:txBody>
      </p:sp>
    </p:spTree>
    <p:extLst>
      <p:ext uri="{BB962C8B-B14F-4D97-AF65-F5344CB8AC3E}">
        <p14:creationId xmlns:p14="http://schemas.microsoft.com/office/powerpoint/2010/main" val="987518909"/>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628651" y="116632"/>
            <a:ext cx="7831137" cy="500063"/>
          </a:xfrm>
        </p:spPr>
        <p:txBody>
          <a:bodyPr/>
          <a:lstStyle/>
          <a:p>
            <a:r>
              <a:rPr lang="en-US" sz="1800" dirty="0">
                <a:solidFill>
                  <a:srgbClr val="000000"/>
                </a:solidFill>
              </a:rPr>
              <a:t/>
            </a:r>
            <a:br>
              <a:rPr lang="en-US" sz="1800" dirty="0">
                <a:solidFill>
                  <a:srgbClr val="000000"/>
                </a:solidFill>
              </a:rPr>
            </a:br>
            <a:r>
              <a:rPr lang="en-US" sz="1800" dirty="0">
                <a:solidFill>
                  <a:srgbClr val="000000"/>
                </a:solidFill>
              </a:rPr>
              <a:t>PUBLIC DEBT: AN </a:t>
            </a:r>
            <a:r>
              <a:rPr lang="en-US" sz="1800" dirty="0" smtClean="0">
                <a:solidFill>
                  <a:srgbClr val="000000"/>
                </a:solidFill>
              </a:rPr>
              <a:t>ISSUE, </a:t>
            </a:r>
            <a:r>
              <a:rPr lang="en-US" sz="1800" dirty="0">
                <a:solidFill>
                  <a:srgbClr val="000000"/>
                </a:solidFill>
              </a:rPr>
              <a:t>BUT NOT TO BE OVERESTIMATED</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15</a:t>
            </a:fld>
            <a:endParaRPr lang="fr-FR">
              <a:latin typeface="Arial"/>
              <a:ea typeface="+mn-ea"/>
            </a:endParaRPr>
          </a:p>
        </p:txBody>
      </p:sp>
      <p:pic>
        <p:nvPicPr>
          <p:cNvPr id="4" name="Graphique 3">
            <a:extLst>
              <a:ext uri="{FF2B5EF4-FFF2-40B4-BE49-F238E27FC236}">
                <a16:creationId xmlns="" xmlns:a16="http://schemas.microsoft.com/office/drawing/2014/main" id="{42F8F8AF-1F30-4E2D-BBC5-F840C18CF3A1}"/>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025860" y="788794"/>
            <a:ext cx="7092280" cy="5319210"/>
          </a:xfrm>
          <a:prstGeom prst="rect">
            <a:avLst/>
          </a:prstGeom>
        </p:spPr>
      </p:pic>
    </p:spTree>
    <p:extLst>
      <p:ext uri="{BB962C8B-B14F-4D97-AF65-F5344CB8AC3E}">
        <p14:creationId xmlns:p14="http://schemas.microsoft.com/office/powerpoint/2010/main" val="2568629997"/>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609403" y="116632"/>
            <a:ext cx="7831137" cy="500063"/>
          </a:xfrm>
        </p:spPr>
        <p:txBody>
          <a:bodyPr/>
          <a:lstStyle/>
          <a:p>
            <a:r>
              <a:rPr lang="en-US" sz="1800" dirty="0"/>
              <a:t/>
            </a:r>
            <a:br>
              <a:rPr lang="en-US" sz="1800" dirty="0"/>
            </a:br>
            <a:r>
              <a:rPr lang="en-US" sz="1800" dirty="0" smtClean="0">
                <a:solidFill>
                  <a:srgbClr val="000000"/>
                </a:solidFill>
              </a:rPr>
              <a:t>THANKS </a:t>
            </a:r>
            <a:r>
              <a:rPr lang="en-US" sz="1800" dirty="0">
                <a:solidFill>
                  <a:srgbClr val="000000"/>
                </a:solidFill>
              </a:rPr>
              <a:t>TO THE </a:t>
            </a:r>
            <a:r>
              <a:rPr lang="en-US" sz="1800" dirty="0" smtClean="0">
                <a:solidFill>
                  <a:srgbClr val="000000"/>
                </a:solidFill>
              </a:rPr>
              <a:t>ECB?</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16</a:t>
            </a:fld>
            <a:endParaRPr lang="fr-FR">
              <a:latin typeface="Arial"/>
              <a:ea typeface="+mn-ea"/>
            </a:endParaRPr>
          </a:p>
        </p:txBody>
      </p:sp>
      <p:pic>
        <p:nvPicPr>
          <p:cNvPr id="5" name="Image 4">
            <a:extLst>
              <a:ext uri="{FF2B5EF4-FFF2-40B4-BE49-F238E27FC236}">
                <a16:creationId xmlns="" xmlns:a16="http://schemas.microsoft.com/office/drawing/2014/main" id="{9E82DCBE-7DBA-4C02-9173-4B578E34FD43}"/>
              </a:ext>
            </a:extLst>
          </p:cNvPr>
          <p:cNvPicPr>
            <a:picLocks noChangeAspect="1"/>
          </p:cNvPicPr>
          <p:nvPr/>
        </p:nvPicPr>
        <p:blipFill>
          <a:blip r:embed="rId3" cstate="print"/>
          <a:stretch>
            <a:fillRect/>
          </a:stretch>
        </p:blipFill>
        <p:spPr>
          <a:xfrm>
            <a:off x="1054191" y="778795"/>
            <a:ext cx="7035617" cy="5300410"/>
          </a:xfrm>
          <a:prstGeom prst="rect">
            <a:avLst/>
          </a:prstGeom>
        </p:spPr>
      </p:pic>
      <p:sp>
        <p:nvSpPr>
          <p:cNvPr id="7" name="ZoneTexte 6">
            <a:extLst>
              <a:ext uri="{FF2B5EF4-FFF2-40B4-BE49-F238E27FC236}">
                <a16:creationId xmlns="" xmlns:a16="http://schemas.microsoft.com/office/drawing/2014/main" id="{8588F4A5-9E76-425B-BE48-93781A6F8CE4}"/>
              </a:ext>
            </a:extLst>
          </p:cNvPr>
          <p:cNvSpPr txBox="1"/>
          <p:nvPr/>
        </p:nvSpPr>
        <p:spPr>
          <a:xfrm>
            <a:off x="2123728" y="4365104"/>
            <a:ext cx="1440160" cy="738664"/>
          </a:xfrm>
          <a:prstGeom prst="rect">
            <a:avLst/>
          </a:prstGeom>
          <a:noFill/>
          <a:ln>
            <a:solidFill>
              <a:schemeClr val="tx1"/>
            </a:solidFill>
          </a:ln>
        </p:spPr>
        <p:txBody>
          <a:bodyPr wrap="square" rtlCol="0">
            <a:spAutoFit/>
          </a:bodyPr>
          <a:lstStyle/>
          <a:p>
            <a:r>
              <a:rPr lang="fr-FR" sz="1400" dirty="0"/>
              <a:t>Investors pricing rating upgrades</a:t>
            </a:r>
          </a:p>
        </p:txBody>
      </p:sp>
      <p:sp>
        <p:nvSpPr>
          <p:cNvPr id="11" name="ZoneTexte 10">
            <a:extLst>
              <a:ext uri="{FF2B5EF4-FFF2-40B4-BE49-F238E27FC236}">
                <a16:creationId xmlns="" xmlns:a16="http://schemas.microsoft.com/office/drawing/2014/main" id="{81B67439-D13C-47F1-9A12-02442724EB86}"/>
              </a:ext>
            </a:extLst>
          </p:cNvPr>
          <p:cNvSpPr txBox="1"/>
          <p:nvPr/>
        </p:nvSpPr>
        <p:spPr>
          <a:xfrm>
            <a:off x="4932040" y="3422207"/>
            <a:ext cx="1440160" cy="738664"/>
          </a:xfrm>
          <a:prstGeom prst="rect">
            <a:avLst/>
          </a:prstGeom>
          <a:noFill/>
          <a:ln>
            <a:solidFill>
              <a:schemeClr val="tx1"/>
            </a:solidFill>
          </a:ln>
        </p:spPr>
        <p:txBody>
          <a:bodyPr wrap="square" rtlCol="0">
            <a:spAutoFit/>
          </a:bodyPr>
          <a:lstStyle/>
          <a:p>
            <a:r>
              <a:rPr lang="fr-FR" sz="1400" dirty="0"/>
              <a:t>Investors pricing rating downgrades</a:t>
            </a:r>
          </a:p>
        </p:txBody>
      </p:sp>
    </p:spTree>
    <p:extLst>
      <p:ext uri="{BB962C8B-B14F-4D97-AF65-F5344CB8AC3E}">
        <p14:creationId xmlns:p14="http://schemas.microsoft.com/office/powerpoint/2010/main" val="3034609618"/>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628651" y="116632"/>
            <a:ext cx="7831137" cy="500063"/>
          </a:xfrm>
        </p:spPr>
        <p:txBody>
          <a:bodyPr/>
          <a:lstStyle/>
          <a:p>
            <a:r>
              <a:rPr lang="en-US" sz="1800" dirty="0"/>
              <a:t/>
            </a:r>
            <a:br>
              <a:rPr lang="en-US" sz="1800" dirty="0"/>
            </a:br>
            <a:r>
              <a:rPr lang="en-US" sz="1800" dirty="0" smtClean="0">
                <a:solidFill>
                  <a:srgbClr val="000000"/>
                </a:solidFill>
              </a:rPr>
              <a:t>BUT THERE ARE LIMITS TO THE ECB’S POLICIES</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17</a:t>
            </a:fld>
            <a:endParaRPr lang="fr-FR">
              <a:latin typeface="Arial"/>
              <a:ea typeface="+mn-ea"/>
            </a:endParaRPr>
          </a:p>
        </p:txBody>
      </p:sp>
      <p:pic>
        <p:nvPicPr>
          <p:cNvPr id="5" name="Image 4">
            <a:extLst>
              <a:ext uri="{FF2B5EF4-FFF2-40B4-BE49-F238E27FC236}">
                <a16:creationId xmlns="" xmlns:a16="http://schemas.microsoft.com/office/drawing/2014/main" id="{8308A4EB-B99E-47E5-B9DE-32671EA974F7}"/>
              </a:ext>
            </a:extLst>
          </p:cNvPr>
          <p:cNvPicPr>
            <a:picLocks noChangeAspect="1"/>
          </p:cNvPicPr>
          <p:nvPr/>
        </p:nvPicPr>
        <p:blipFill>
          <a:blip r:embed="rId3" cstate="print"/>
          <a:stretch>
            <a:fillRect/>
          </a:stretch>
        </p:blipFill>
        <p:spPr>
          <a:xfrm>
            <a:off x="367916" y="981447"/>
            <a:ext cx="8352606" cy="5000427"/>
          </a:xfrm>
          <a:prstGeom prst="rect">
            <a:avLst/>
          </a:prstGeom>
        </p:spPr>
      </p:pic>
    </p:spTree>
    <p:extLst>
      <p:ext uri="{BB962C8B-B14F-4D97-AF65-F5344CB8AC3E}">
        <p14:creationId xmlns:p14="http://schemas.microsoft.com/office/powerpoint/2010/main" val="3750027687"/>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5990" y="116632"/>
            <a:ext cx="7831137" cy="500063"/>
          </a:xfrm>
        </p:spPr>
        <p:txBody>
          <a:bodyPr/>
          <a:lstStyle/>
          <a:p>
            <a:r>
              <a:rPr lang="en-US" sz="1800" dirty="0"/>
              <a:t/>
            </a:r>
            <a:br>
              <a:rPr lang="en-US" sz="1800" dirty="0"/>
            </a:br>
            <a:r>
              <a:rPr lang="en-US" sz="1800" dirty="0">
                <a:solidFill>
                  <a:srgbClr val="000000"/>
                </a:solidFill>
              </a:rPr>
              <a:t>THE ECB IS CLOSE TO ITS LIMITS</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18</a:t>
            </a:fld>
            <a:endParaRPr lang="fr-FR">
              <a:latin typeface="Arial"/>
              <a:ea typeface="+mn-ea"/>
            </a:endParaRPr>
          </a:p>
        </p:txBody>
      </p:sp>
      <p:pic>
        <p:nvPicPr>
          <p:cNvPr id="7" name="Image 6">
            <a:extLst>
              <a:ext uri="{FF2B5EF4-FFF2-40B4-BE49-F238E27FC236}">
                <a16:creationId xmlns="" xmlns:a16="http://schemas.microsoft.com/office/drawing/2014/main" id="{B840CB91-E9A5-4BA4-A818-52D3A06E7E67}"/>
              </a:ext>
            </a:extLst>
          </p:cNvPr>
          <p:cNvPicPr/>
          <p:nvPr/>
        </p:nvPicPr>
        <p:blipFill>
          <a:blip r:embed="rId3" cstate="print"/>
          <a:srcRect/>
          <a:stretch>
            <a:fillRect/>
          </a:stretch>
        </p:blipFill>
        <p:spPr bwMode="auto">
          <a:xfrm>
            <a:off x="551045" y="1268760"/>
            <a:ext cx="7812405" cy="3672408"/>
          </a:xfrm>
          <a:prstGeom prst="rect">
            <a:avLst/>
          </a:prstGeom>
          <a:noFill/>
          <a:ln w="9525">
            <a:noFill/>
            <a:miter lim="800000"/>
            <a:headEnd/>
            <a:tailEnd/>
          </a:ln>
        </p:spPr>
      </p:pic>
    </p:spTree>
    <p:extLst>
      <p:ext uri="{BB962C8B-B14F-4D97-AF65-F5344CB8AC3E}">
        <p14:creationId xmlns:p14="http://schemas.microsoft.com/office/powerpoint/2010/main" val="2473858501"/>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numéro de diapositive 2"/>
          <p:cNvSpPr>
            <a:spLocks noGrp="1"/>
          </p:cNvSpPr>
          <p:nvPr>
            <p:ph type="sldNum" sz="quarter" idx="11"/>
          </p:nvPr>
        </p:nvSpPr>
        <p:spPr>
          <a:noFill/>
        </p:spPr>
        <p:txBody>
          <a:bodyPr/>
          <a:lstStyle/>
          <a:p>
            <a:r>
              <a:rPr lang="en-US"/>
              <a:t>P.</a:t>
            </a:r>
            <a:fld id="{CD85D1E6-FD63-4CCD-BC63-FB204B39EEF4}" type="slidenum">
              <a:rPr lang="en-US"/>
              <a:pPr/>
              <a:t>1</a:t>
            </a:fld>
            <a:endParaRPr lang="en-US"/>
          </a:p>
        </p:txBody>
      </p:sp>
      <p:sp>
        <p:nvSpPr>
          <p:cNvPr id="12304" name="Rectangle 6"/>
          <p:cNvSpPr>
            <a:spLocks/>
          </p:cNvSpPr>
          <p:nvPr/>
        </p:nvSpPr>
        <p:spPr bwMode="auto">
          <a:xfrm>
            <a:off x="539552" y="0"/>
            <a:ext cx="8604448" cy="482600"/>
          </a:xfrm>
          <a:prstGeom prst="rect">
            <a:avLst/>
          </a:prstGeom>
          <a:noFill/>
          <a:ln w="12700">
            <a:noFill/>
            <a:miter lim="800000"/>
            <a:headEnd/>
            <a:tailEnd/>
          </a:ln>
        </p:spPr>
        <p:txBody>
          <a:bodyPr lIns="50800" tIns="50800" bIns="50800"/>
          <a:lstStyle/>
          <a:p>
            <a:pPr algn="l">
              <a:lnSpc>
                <a:spcPct val="90000"/>
              </a:lnSpc>
            </a:pPr>
            <a:endParaRPr lang="fr-FR" b="1" smtClean="0">
              <a:ea typeface="+mj-ea"/>
              <a:sym typeface="Arial Narrow" pitchFamily="34" charset="0"/>
            </a:endParaRPr>
          </a:p>
          <a:p>
            <a:pPr algn="l">
              <a:lnSpc>
                <a:spcPct val="90000"/>
              </a:lnSpc>
            </a:pPr>
            <a:r>
              <a:rPr lang="fr-FR" b="1" smtClean="0">
                <a:ea typeface="+mj-ea"/>
                <a:sym typeface="Arial Narrow" pitchFamily="34" charset="0"/>
              </a:rPr>
              <a:t>THE EURO AREA FALLING BEHIND</a:t>
            </a:r>
            <a:endParaRPr lang="fr-FR" b="1">
              <a:solidFill>
                <a:srgbClr val="E60028"/>
              </a:solidFill>
              <a:ea typeface="+mj-ea"/>
              <a:sym typeface="Arial Narrow" pitchFamily="34" charset="0"/>
            </a:endParaRPr>
          </a:p>
        </p:txBody>
      </p:sp>
      <p:pic>
        <p:nvPicPr>
          <p:cNvPr id="2" name="Image 1">
            <a:extLst>
              <a:ext uri="{FF2B5EF4-FFF2-40B4-BE49-F238E27FC236}">
                <a16:creationId xmlns="" xmlns:a16="http://schemas.microsoft.com/office/drawing/2014/main" id="{8E6AD082-B7AA-45F9-9C50-ABF934085CF8}"/>
              </a:ext>
            </a:extLst>
          </p:cNvPr>
          <p:cNvPicPr>
            <a:picLocks noChangeAspect="1"/>
          </p:cNvPicPr>
          <p:nvPr/>
        </p:nvPicPr>
        <p:blipFill>
          <a:blip r:embed="rId3"/>
          <a:stretch>
            <a:fillRect/>
          </a:stretch>
        </p:blipFill>
        <p:spPr>
          <a:xfrm>
            <a:off x="1501824" y="893956"/>
            <a:ext cx="6526560" cy="50700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188640"/>
            <a:ext cx="8263259" cy="500063"/>
          </a:xfrm>
        </p:spPr>
        <p:txBody>
          <a:bodyPr/>
          <a:lstStyle/>
          <a:p>
            <a:r>
              <a:rPr lang="en-US" sz="1800" dirty="0" smtClean="0">
                <a:solidFill>
                  <a:srgbClr val="000000"/>
                </a:solidFill>
              </a:rPr>
              <a:t>BANKS ARE STILL DOMESTIC</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19</a:t>
            </a:fld>
            <a:endParaRPr lang="fr-FR">
              <a:latin typeface="Arial"/>
              <a:ea typeface="+mn-ea"/>
            </a:endParaRPr>
          </a:p>
        </p:txBody>
      </p:sp>
      <p:pic>
        <p:nvPicPr>
          <p:cNvPr id="4098" name="Picture 2"/>
          <p:cNvPicPr>
            <a:picLocks noChangeAspect="1" noChangeArrowheads="1"/>
          </p:cNvPicPr>
          <p:nvPr/>
        </p:nvPicPr>
        <p:blipFill>
          <a:blip r:embed="rId3" cstate="print"/>
          <a:srcRect/>
          <a:stretch>
            <a:fillRect/>
          </a:stretch>
        </p:blipFill>
        <p:spPr bwMode="auto">
          <a:xfrm>
            <a:off x="-19050" y="1052736"/>
            <a:ext cx="9163050" cy="4848225"/>
          </a:xfrm>
          <a:prstGeom prst="rect">
            <a:avLst/>
          </a:prstGeom>
          <a:noFill/>
          <a:ln w="9525">
            <a:noFill/>
            <a:miter lim="800000"/>
            <a:headEnd/>
            <a:tailEnd/>
          </a:ln>
          <a:effectLst/>
        </p:spPr>
      </p:pic>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260350"/>
            <a:ext cx="8479283" cy="500063"/>
          </a:xfrm>
        </p:spPr>
        <p:txBody>
          <a:bodyPr/>
          <a:lstStyle/>
          <a:p>
            <a:r>
              <a:rPr lang="en-US" sz="1800" dirty="0" smtClean="0">
                <a:solidFill>
                  <a:srgbClr val="000000"/>
                </a:solidFill>
              </a:rPr>
              <a:t>WHAT </a:t>
            </a:r>
            <a:r>
              <a:rPr lang="en-US" sz="1800" dirty="0">
                <a:solidFill>
                  <a:srgbClr val="000000"/>
                </a:solidFill>
              </a:rPr>
              <a:t>SHOULD BE DONE? </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20</a:t>
            </a:fld>
            <a:endParaRPr lang="fr-FR">
              <a:latin typeface="Arial"/>
              <a:ea typeface="+mn-ea"/>
            </a:endParaRPr>
          </a:p>
        </p:txBody>
      </p:sp>
      <p:graphicFrame>
        <p:nvGraphicFramePr>
          <p:cNvPr id="13" name="Diagramme 12">
            <a:extLst>
              <a:ext uri="{FF2B5EF4-FFF2-40B4-BE49-F238E27FC236}">
                <a16:creationId xmlns="" xmlns:a16="http://schemas.microsoft.com/office/drawing/2014/main" id="{07B1A15D-6382-447C-9A01-E61FCAC50D5E}"/>
              </a:ext>
            </a:extLst>
          </p:cNvPr>
          <p:cNvGraphicFramePr/>
          <p:nvPr>
            <p:extLst>
              <p:ext uri="{D42A27DB-BD31-4B8C-83A1-F6EECF244321}">
                <p14:modId xmlns:p14="http://schemas.microsoft.com/office/powerpoint/2010/main" val="1051358748"/>
              </p:ext>
            </p:extLst>
          </p:nvPr>
        </p:nvGraphicFramePr>
        <p:xfrm>
          <a:off x="252091" y="816824"/>
          <a:ext cx="8496944" cy="522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945722" y="980728"/>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945722" y="1534250"/>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76788953"/>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96174"/>
            <a:ext cx="8479283" cy="500063"/>
          </a:xfrm>
        </p:spPr>
        <p:txBody>
          <a:bodyPr/>
          <a:lstStyle/>
          <a:p>
            <a:r>
              <a:rPr lang="en-US" sz="1800" dirty="0">
                <a:solidFill>
                  <a:srgbClr val="000000"/>
                </a:solidFill>
              </a:rPr>
              <a:t/>
            </a:r>
            <a:br>
              <a:rPr lang="en-US" sz="1800" dirty="0">
                <a:solidFill>
                  <a:srgbClr val="000000"/>
                </a:solidFill>
              </a:rPr>
            </a:br>
            <a:r>
              <a:rPr lang="en-US" sz="1800" dirty="0">
                <a:solidFill>
                  <a:srgbClr val="000000"/>
                </a:solidFill>
              </a:rPr>
              <a:t>WHAT SHOULD BE DONE? – RISK REDUCTION </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21</a:t>
            </a:fld>
            <a:endParaRPr lang="fr-FR">
              <a:latin typeface="Arial"/>
              <a:ea typeface="+mn-ea"/>
            </a:endParaRPr>
          </a:p>
        </p:txBody>
      </p:sp>
      <p:graphicFrame>
        <p:nvGraphicFramePr>
          <p:cNvPr id="13" name="Diagramme 12">
            <a:extLst>
              <a:ext uri="{FF2B5EF4-FFF2-40B4-BE49-F238E27FC236}">
                <a16:creationId xmlns="" xmlns:a16="http://schemas.microsoft.com/office/drawing/2014/main" id="{07B1A15D-6382-447C-9A01-E61FCAC50D5E}"/>
              </a:ext>
            </a:extLst>
          </p:cNvPr>
          <p:cNvGraphicFramePr/>
          <p:nvPr>
            <p:extLst>
              <p:ext uri="{D42A27DB-BD31-4B8C-83A1-F6EECF244321}">
                <p14:modId xmlns:p14="http://schemas.microsoft.com/office/powerpoint/2010/main" val="380067547"/>
              </p:ext>
            </p:extLst>
          </p:nvPr>
        </p:nvGraphicFramePr>
        <p:xfrm>
          <a:off x="252091" y="816824"/>
          <a:ext cx="8496944" cy="522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945722" y="980728"/>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945722" y="1534250"/>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059832" y="2608304"/>
            <a:ext cx="4572000" cy="1077218"/>
          </a:xfrm>
          <a:prstGeom prst="rect">
            <a:avLst/>
          </a:prstGeom>
        </p:spPr>
        <p:txBody>
          <a:bodyPr>
            <a:spAutoFit/>
          </a:bodyPr>
          <a:lstStyle/>
          <a:p>
            <a:pPr lvl="0" algn="l">
              <a:spcAft>
                <a:spcPts val="600"/>
              </a:spcAft>
            </a:pPr>
            <a:r>
              <a:rPr lang="en-GB" b="1">
                <a:solidFill>
                  <a:srgbClr val="C00000"/>
                </a:solidFill>
              </a:rPr>
              <a:t>European Semester</a:t>
            </a:r>
          </a:p>
          <a:p>
            <a:pPr algn="l">
              <a:spcAft>
                <a:spcPts val="600"/>
              </a:spcAft>
            </a:pPr>
            <a:r>
              <a:rPr lang="en-GB" b="1" dirty="0">
                <a:solidFill>
                  <a:srgbClr val="C00000"/>
                </a:solidFill>
              </a:rPr>
              <a:t>Tackling NPLs</a:t>
            </a:r>
          </a:p>
          <a:p>
            <a:pPr lvl="0" algn="l">
              <a:spcAft>
                <a:spcPts val="600"/>
              </a:spcAft>
            </a:pPr>
            <a:r>
              <a:rPr lang="en-GB" b="1" dirty="0">
                <a:solidFill>
                  <a:srgbClr val="C00000"/>
                </a:solidFill>
              </a:rPr>
              <a:t>Genuine single regulator</a:t>
            </a:r>
          </a:p>
        </p:txBody>
      </p:sp>
    </p:spTree>
    <p:extLst>
      <p:ext uri="{BB962C8B-B14F-4D97-AF65-F5344CB8AC3E}">
        <p14:creationId xmlns:p14="http://schemas.microsoft.com/office/powerpoint/2010/main" val="176788953"/>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128570"/>
            <a:ext cx="8479283" cy="500063"/>
          </a:xfrm>
        </p:spPr>
        <p:txBody>
          <a:bodyPr/>
          <a:lstStyle/>
          <a:p>
            <a:r>
              <a:rPr lang="en-US" sz="1800" dirty="0">
                <a:solidFill>
                  <a:srgbClr val="000000"/>
                </a:solidFill>
              </a:rPr>
              <a:t/>
            </a:r>
            <a:br>
              <a:rPr lang="en-US" sz="1800" dirty="0">
                <a:solidFill>
                  <a:srgbClr val="000000"/>
                </a:solidFill>
              </a:rPr>
            </a:br>
            <a:r>
              <a:rPr lang="en-US" sz="1800" dirty="0">
                <a:solidFill>
                  <a:srgbClr val="000000"/>
                </a:solidFill>
              </a:rPr>
              <a:t>WHAT SHOULD BE DONE? </a:t>
            </a:r>
            <a:r>
              <a:rPr lang="en-US" sz="1800" dirty="0" smtClean="0">
                <a:solidFill>
                  <a:srgbClr val="000000"/>
                </a:solidFill>
              </a:rPr>
              <a:t>RISK SHARING</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22</a:t>
            </a:fld>
            <a:endParaRPr lang="fr-FR">
              <a:latin typeface="Arial"/>
              <a:ea typeface="+mn-ea"/>
            </a:endParaRPr>
          </a:p>
        </p:txBody>
      </p:sp>
      <p:graphicFrame>
        <p:nvGraphicFramePr>
          <p:cNvPr id="13" name="Diagramme 12">
            <a:extLst>
              <a:ext uri="{FF2B5EF4-FFF2-40B4-BE49-F238E27FC236}">
                <a16:creationId xmlns="" xmlns:a16="http://schemas.microsoft.com/office/drawing/2014/main" id="{07B1A15D-6382-447C-9A01-E61FCAC50D5E}"/>
              </a:ext>
            </a:extLst>
          </p:cNvPr>
          <p:cNvGraphicFramePr/>
          <p:nvPr>
            <p:extLst>
              <p:ext uri="{D42A27DB-BD31-4B8C-83A1-F6EECF244321}">
                <p14:modId xmlns:p14="http://schemas.microsoft.com/office/powerpoint/2010/main" val="380067547"/>
              </p:ext>
            </p:extLst>
          </p:nvPr>
        </p:nvGraphicFramePr>
        <p:xfrm>
          <a:off x="252091" y="816824"/>
          <a:ext cx="8496944" cy="522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945722" y="980728"/>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945722" y="1534250"/>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1691680" y="2343134"/>
            <a:ext cx="5040560" cy="2062103"/>
          </a:xfrm>
          <a:prstGeom prst="rect">
            <a:avLst/>
          </a:prstGeom>
        </p:spPr>
        <p:txBody>
          <a:bodyPr wrap="square">
            <a:spAutoFit/>
          </a:bodyPr>
          <a:lstStyle/>
          <a:p>
            <a:pPr algn="l">
              <a:spcAft>
                <a:spcPts val="600"/>
              </a:spcAft>
            </a:pPr>
            <a:r>
              <a:rPr lang="en-GB" b="1" dirty="0">
                <a:solidFill>
                  <a:srgbClr val="C00000"/>
                </a:solidFill>
              </a:rPr>
              <a:t>European deposit insurance scheme (EDIS)</a:t>
            </a:r>
          </a:p>
          <a:p>
            <a:pPr lvl="0" algn="l">
              <a:spcAft>
                <a:spcPts val="600"/>
              </a:spcAft>
            </a:pPr>
            <a:r>
              <a:rPr lang="en-GB" b="1" dirty="0">
                <a:solidFill>
                  <a:srgbClr val="C00000"/>
                </a:solidFill>
              </a:rPr>
              <a:t>Common fiscal backstop for the Single Resolution Fund (SRF)</a:t>
            </a:r>
          </a:p>
          <a:p>
            <a:pPr lvl="0" algn="l">
              <a:spcAft>
                <a:spcPts val="600"/>
              </a:spcAft>
            </a:pPr>
            <a:r>
              <a:rPr lang="en-GB" b="1" dirty="0">
                <a:solidFill>
                  <a:srgbClr val="C00000"/>
                </a:solidFill>
              </a:rPr>
              <a:t>Fiscal transfer mechanism</a:t>
            </a:r>
          </a:p>
          <a:p>
            <a:pPr algn="l">
              <a:spcAft>
                <a:spcPts val="600"/>
              </a:spcAft>
            </a:pPr>
            <a:r>
              <a:rPr lang="en-GB" b="1" dirty="0">
                <a:solidFill>
                  <a:srgbClr val="C00000"/>
                </a:solidFill>
              </a:rPr>
              <a:t>SBBS versus true Eurobonds (blue part</a:t>
            </a:r>
            <a:r>
              <a:rPr lang="en-GB" b="1" dirty="0" smtClean="0">
                <a:solidFill>
                  <a:srgbClr val="C00000"/>
                </a:solidFill>
              </a:rPr>
              <a:t>)</a:t>
            </a:r>
          </a:p>
          <a:p>
            <a:pPr algn="l">
              <a:spcAft>
                <a:spcPts val="600"/>
              </a:spcAft>
            </a:pPr>
            <a:r>
              <a:rPr lang="en-GB" b="1" dirty="0" smtClean="0">
                <a:solidFill>
                  <a:srgbClr val="C00000"/>
                </a:solidFill>
              </a:rPr>
              <a:t>Capital </a:t>
            </a:r>
            <a:r>
              <a:rPr lang="en-GB" b="1" dirty="0">
                <a:solidFill>
                  <a:srgbClr val="C00000"/>
                </a:solidFill>
              </a:rPr>
              <a:t>M</a:t>
            </a:r>
            <a:r>
              <a:rPr lang="en-GB" b="1" dirty="0" smtClean="0">
                <a:solidFill>
                  <a:srgbClr val="C00000"/>
                </a:solidFill>
              </a:rPr>
              <a:t>arket Union</a:t>
            </a:r>
            <a:endParaRPr lang="en-GB" b="1" dirty="0">
              <a:solidFill>
                <a:srgbClr val="C00000"/>
              </a:solidFill>
            </a:endParaRPr>
          </a:p>
        </p:txBody>
      </p:sp>
    </p:spTree>
    <p:extLst>
      <p:ext uri="{BB962C8B-B14F-4D97-AF65-F5344CB8AC3E}">
        <p14:creationId xmlns:p14="http://schemas.microsoft.com/office/powerpoint/2010/main" val="176788953"/>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121670"/>
            <a:ext cx="8479283" cy="500063"/>
          </a:xfrm>
        </p:spPr>
        <p:txBody>
          <a:bodyPr/>
          <a:lstStyle/>
          <a:p>
            <a:r>
              <a:rPr lang="en-US" sz="1800" dirty="0">
                <a:solidFill>
                  <a:srgbClr val="000000"/>
                </a:solidFill>
              </a:rPr>
              <a:t/>
            </a:r>
            <a:br>
              <a:rPr lang="en-US" sz="1800" dirty="0">
                <a:solidFill>
                  <a:srgbClr val="000000"/>
                </a:solidFill>
              </a:rPr>
            </a:br>
            <a:r>
              <a:rPr lang="en-US" sz="1800" dirty="0">
                <a:solidFill>
                  <a:srgbClr val="000000"/>
                </a:solidFill>
              </a:rPr>
              <a:t>WHAT SHOULD BE DONE? </a:t>
            </a:r>
            <a:r>
              <a:rPr lang="en-US" sz="1800" dirty="0" smtClean="0">
                <a:solidFill>
                  <a:srgbClr val="000000"/>
                </a:solidFill>
              </a:rPr>
              <a:t>MARKET DISCIPLINE</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23</a:t>
            </a:fld>
            <a:endParaRPr lang="fr-FR">
              <a:latin typeface="Arial"/>
              <a:ea typeface="+mn-ea"/>
            </a:endParaRPr>
          </a:p>
        </p:txBody>
      </p:sp>
      <p:graphicFrame>
        <p:nvGraphicFramePr>
          <p:cNvPr id="13" name="Diagramme 12">
            <a:extLst>
              <a:ext uri="{FF2B5EF4-FFF2-40B4-BE49-F238E27FC236}">
                <a16:creationId xmlns="" xmlns:a16="http://schemas.microsoft.com/office/drawing/2014/main" id="{07B1A15D-6382-447C-9A01-E61FCAC50D5E}"/>
              </a:ext>
            </a:extLst>
          </p:cNvPr>
          <p:cNvGraphicFramePr/>
          <p:nvPr>
            <p:extLst>
              <p:ext uri="{D42A27DB-BD31-4B8C-83A1-F6EECF244321}">
                <p14:modId xmlns:p14="http://schemas.microsoft.com/office/powerpoint/2010/main" val="380067547"/>
              </p:ext>
            </p:extLst>
          </p:nvPr>
        </p:nvGraphicFramePr>
        <p:xfrm>
          <a:off x="252091" y="816824"/>
          <a:ext cx="8496944" cy="522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945722" y="980728"/>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945722" y="1534250"/>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4932040" y="3140968"/>
            <a:ext cx="4211960" cy="1708160"/>
          </a:xfrm>
          <a:prstGeom prst="rect">
            <a:avLst/>
          </a:prstGeom>
        </p:spPr>
        <p:txBody>
          <a:bodyPr wrap="square">
            <a:spAutoFit/>
          </a:bodyPr>
          <a:lstStyle/>
          <a:p>
            <a:pPr algn="l">
              <a:spcAft>
                <a:spcPts val="600"/>
              </a:spcAft>
            </a:pPr>
            <a:r>
              <a:rPr lang="en-GB" b="1" dirty="0">
                <a:solidFill>
                  <a:srgbClr val="C00000"/>
                </a:solidFill>
              </a:rPr>
              <a:t>Diversification of banks euro area government bond portfolios</a:t>
            </a:r>
          </a:p>
          <a:p>
            <a:pPr algn="l">
              <a:spcAft>
                <a:spcPts val="600"/>
              </a:spcAft>
            </a:pPr>
            <a:r>
              <a:rPr lang="en-GB" b="1" dirty="0">
                <a:solidFill>
                  <a:srgbClr val="C00000"/>
                </a:solidFill>
              </a:rPr>
              <a:t>Eurobonds (Red part</a:t>
            </a:r>
            <a:r>
              <a:rPr lang="en-GB" b="1" dirty="0" smtClean="0">
                <a:solidFill>
                  <a:srgbClr val="C00000"/>
                </a:solidFill>
              </a:rPr>
              <a:t>)</a:t>
            </a:r>
          </a:p>
          <a:p>
            <a:pPr algn="l">
              <a:spcAft>
                <a:spcPts val="600"/>
              </a:spcAft>
            </a:pPr>
            <a:r>
              <a:rPr lang="en-GB" b="1" dirty="0" smtClean="0">
                <a:solidFill>
                  <a:srgbClr val="C00000"/>
                </a:solidFill>
              </a:rPr>
              <a:t>Sovereign debt restructuring</a:t>
            </a:r>
            <a:endParaRPr lang="en-GB" b="1" dirty="0">
              <a:solidFill>
                <a:srgbClr val="C00000"/>
              </a:solidFill>
            </a:endParaRPr>
          </a:p>
          <a:p>
            <a:pPr algn="l">
              <a:spcAft>
                <a:spcPts val="600"/>
              </a:spcAft>
            </a:pPr>
            <a:endParaRPr lang="en-GB" b="1" dirty="0">
              <a:solidFill>
                <a:srgbClr val="C00000"/>
              </a:solidFill>
            </a:endParaRPr>
          </a:p>
        </p:txBody>
      </p:sp>
    </p:spTree>
    <p:extLst>
      <p:ext uri="{BB962C8B-B14F-4D97-AF65-F5344CB8AC3E}">
        <p14:creationId xmlns:p14="http://schemas.microsoft.com/office/powerpoint/2010/main" val="176788953"/>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81026" y="116632"/>
            <a:ext cx="8479283" cy="500063"/>
          </a:xfrm>
        </p:spPr>
        <p:txBody>
          <a:bodyPr/>
          <a:lstStyle/>
          <a:p>
            <a:r>
              <a:rPr lang="en-US" sz="1800" dirty="0">
                <a:solidFill>
                  <a:srgbClr val="000000"/>
                </a:solidFill>
              </a:rPr>
              <a:t/>
            </a:r>
            <a:br>
              <a:rPr lang="en-US" sz="1800" dirty="0">
                <a:solidFill>
                  <a:srgbClr val="000000"/>
                </a:solidFill>
              </a:rPr>
            </a:br>
            <a:r>
              <a:rPr lang="en-US" sz="1800" dirty="0" smtClean="0">
                <a:solidFill>
                  <a:srgbClr val="000000"/>
                </a:solidFill>
              </a:rPr>
              <a:t>RISKS OF MARKET </a:t>
            </a:r>
            <a:r>
              <a:rPr lang="en-US" sz="1800" dirty="0">
                <a:solidFill>
                  <a:srgbClr val="000000"/>
                </a:solidFill>
              </a:rPr>
              <a:t>DISCIPLINE</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24</a:t>
            </a:fld>
            <a:endParaRPr lang="fr-FR">
              <a:latin typeface="Arial"/>
              <a:ea typeface="+mn-ea"/>
            </a:endParaRPr>
          </a:p>
        </p:txBody>
      </p:sp>
      <p:pic>
        <p:nvPicPr>
          <p:cNvPr id="4" name="Graphique 3">
            <a:extLst>
              <a:ext uri="{FF2B5EF4-FFF2-40B4-BE49-F238E27FC236}">
                <a16:creationId xmlns="" xmlns:a16="http://schemas.microsoft.com/office/drawing/2014/main" id="{EB515E00-8DC3-4118-9B72-0C4E65DBB1AC}"/>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573444" y="1628800"/>
            <a:ext cx="5997111" cy="4497834"/>
          </a:xfrm>
          <a:prstGeom prst="rect">
            <a:avLst/>
          </a:prstGeom>
        </p:spPr>
      </p:pic>
      <p:sp>
        <p:nvSpPr>
          <p:cNvPr id="5" name="ZoneTexte 4">
            <a:extLst>
              <a:ext uri="{FF2B5EF4-FFF2-40B4-BE49-F238E27FC236}">
                <a16:creationId xmlns="" xmlns:a16="http://schemas.microsoft.com/office/drawing/2014/main" id="{7C39C02F-7E3D-47FE-9EF7-50F72E834147}"/>
              </a:ext>
            </a:extLst>
          </p:cNvPr>
          <p:cNvSpPr txBox="1"/>
          <p:nvPr/>
        </p:nvSpPr>
        <p:spPr>
          <a:xfrm>
            <a:off x="557213" y="764704"/>
            <a:ext cx="8262937" cy="830997"/>
          </a:xfrm>
          <a:prstGeom prst="rect">
            <a:avLst/>
          </a:prstGeom>
          <a:noFill/>
        </p:spPr>
        <p:txBody>
          <a:bodyPr wrap="square" rtlCol="0">
            <a:spAutoFit/>
          </a:bodyPr>
          <a:lstStyle/>
          <a:p>
            <a:pPr algn="l"/>
            <a:r>
              <a:rPr lang="en-US" sz="1600" b="1" dirty="0"/>
              <a:t>Some proposals could annihilate the Draghi put.</a:t>
            </a:r>
          </a:p>
          <a:p>
            <a:pPr marL="285750" indent="-285750" algn="l">
              <a:buFont typeface="Wingdings" panose="05000000000000000000" pitchFamily="2" charset="2"/>
              <a:buChar char="Ø"/>
            </a:pPr>
            <a:r>
              <a:rPr lang="en-US" sz="1600" dirty="0"/>
              <a:t>Proposals for automatic restructuring of sovereign debt in case of ESM bail-out have been floated in the past, with devastating consequences</a:t>
            </a:r>
          </a:p>
        </p:txBody>
      </p:sp>
    </p:spTree>
    <p:extLst>
      <p:ext uri="{BB962C8B-B14F-4D97-AF65-F5344CB8AC3E}">
        <p14:creationId xmlns:p14="http://schemas.microsoft.com/office/powerpoint/2010/main" val="273642879"/>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557213" y="124143"/>
            <a:ext cx="8479283" cy="500063"/>
          </a:xfrm>
        </p:spPr>
        <p:txBody>
          <a:bodyPr/>
          <a:lstStyle/>
          <a:p>
            <a:r>
              <a:rPr lang="en-US" sz="1800" dirty="0">
                <a:solidFill>
                  <a:srgbClr val="000000"/>
                </a:solidFill>
              </a:rPr>
              <a:t/>
            </a:r>
            <a:br>
              <a:rPr lang="en-US" sz="1800" dirty="0">
                <a:solidFill>
                  <a:srgbClr val="000000"/>
                </a:solidFill>
              </a:rPr>
            </a:br>
            <a:r>
              <a:rPr lang="en-US" sz="1800" dirty="0" smtClean="0">
                <a:solidFill>
                  <a:srgbClr val="000000"/>
                </a:solidFill>
              </a:rPr>
              <a:t>CONCLUSION: FULL FINANCIAL INTEGRATION</a:t>
            </a:r>
            <a:endParaRPr lang="en-US" sz="1800" dirty="0">
              <a:solidFill>
                <a:srgbClr val="000000"/>
              </a:solidFill>
            </a:endParaRP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25</a:t>
            </a:fld>
            <a:endParaRPr lang="fr-FR">
              <a:latin typeface="Arial"/>
              <a:ea typeface="+mn-ea"/>
            </a:endParaRPr>
          </a:p>
        </p:txBody>
      </p:sp>
      <p:graphicFrame>
        <p:nvGraphicFramePr>
          <p:cNvPr id="13" name="Diagramme 12">
            <a:extLst>
              <a:ext uri="{FF2B5EF4-FFF2-40B4-BE49-F238E27FC236}">
                <a16:creationId xmlns="" xmlns:a16="http://schemas.microsoft.com/office/drawing/2014/main" id="{07B1A15D-6382-447C-9A01-E61FCAC50D5E}"/>
              </a:ext>
            </a:extLst>
          </p:cNvPr>
          <p:cNvGraphicFramePr/>
          <p:nvPr>
            <p:extLst>
              <p:ext uri="{D42A27DB-BD31-4B8C-83A1-F6EECF244321}">
                <p14:modId xmlns:p14="http://schemas.microsoft.com/office/powerpoint/2010/main" val="180432682"/>
              </p:ext>
            </p:extLst>
          </p:nvPr>
        </p:nvGraphicFramePr>
        <p:xfrm>
          <a:off x="252091" y="816824"/>
          <a:ext cx="8496944" cy="522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3329654" y="2636912"/>
            <a:ext cx="2341818" cy="1754326"/>
          </a:xfrm>
          <a:prstGeom prst="rect">
            <a:avLst/>
          </a:prstGeom>
          <a:noFill/>
        </p:spPr>
        <p:txBody>
          <a:bodyPr wrap="square" rtlCol="0">
            <a:spAutoFit/>
          </a:bodyPr>
          <a:lstStyle/>
          <a:p>
            <a:pPr lvl="0"/>
            <a:r>
              <a:rPr lang="fr-FR" sz="2000" b="1" dirty="0"/>
              <a:t>Full financial </a:t>
            </a:r>
            <a:r>
              <a:rPr lang="fr-FR" sz="2000" b="1" dirty="0" smtClean="0"/>
              <a:t>integration</a:t>
            </a:r>
          </a:p>
          <a:p>
            <a:pPr lvl="0"/>
            <a:endParaRPr lang="fr-FR" sz="2000" b="1" dirty="0"/>
          </a:p>
          <a:p>
            <a:pPr lvl="0"/>
            <a:r>
              <a:rPr lang="fr-FR" sz="1600" b="1" dirty="0"/>
              <a:t>Pan-EA banks </a:t>
            </a:r>
            <a:r>
              <a:rPr lang="fr-FR" sz="1600" b="1" dirty="0" smtClean="0"/>
              <a:t>Eurobonds</a:t>
            </a:r>
            <a:endParaRPr lang="fr-FR" sz="1600" b="1" dirty="0"/>
          </a:p>
          <a:p>
            <a:pPr lvl="0"/>
            <a:r>
              <a:rPr lang="fr-FR" sz="1600" b="1" dirty="0" smtClean="0"/>
              <a:t> </a:t>
            </a:r>
            <a:r>
              <a:rPr lang="fr-FR" sz="1600" b="1" dirty="0"/>
              <a:t>F</a:t>
            </a:r>
            <a:r>
              <a:rPr lang="fr-FR" sz="1600" b="1" dirty="0" smtClean="0"/>
              <a:t>iscal </a:t>
            </a:r>
            <a:r>
              <a:rPr lang="fr-FR" sz="1600" b="1" dirty="0"/>
              <a:t>capacity</a:t>
            </a:r>
          </a:p>
        </p:txBody>
      </p:sp>
      <p:sp>
        <p:nvSpPr>
          <p:cNvPr id="10" name="Rectangle 9"/>
          <p:cNvSpPr/>
          <p:nvPr/>
        </p:nvSpPr>
        <p:spPr>
          <a:xfrm>
            <a:off x="5945722" y="980728"/>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945722" y="1534250"/>
            <a:ext cx="3090774" cy="5271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76788953"/>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a:xfrm>
            <a:off x="467544" y="75678"/>
            <a:ext cx="8479283" cy="500063"/>
          </a:xfrm>
        </p:spPr>
        <p:txBody>
          <a:bodyPr/>
          <a:lstStyle/>
          <a:p>
            <a:r>
              <a:rPr lang="en-US" sz="1800" dirty="0">
                <a:solidFill>
                  <a:srgbClr val="000000"/>
                </a:solidFill>
              </a:rPr>
              <a:t/>
            </a:r>
            <a:br>
              <a:rPr lang="en-US" sz="1800" dirty="0">
                <a:solidFill>
                  <a:srgbClr val="000000"/>
                </a:solidFill>
              </a:rPr>
            </a:br>
            <a:r>
              <a:rPr lang="en-US" sz="1800" dirty="0">
                <a:solidFill>
                  <a:srgbClr val="000000"/>
                </a:solidFill>
              </a:rPr>
              <a:t>THE EURO AREA IS </a:t>
            </a:r>
            <a:r>
              <a:rPr lang="en-US" sz="1800" i="1" dirty="0">
                <a:solidFill>
                  <a:srgbClr val="000000"/>
                </a:solidFill>
              </a:rPr>
              <a:t>NOT</a:t>
            </a:r>
            <a:r>
              <a:rPr lang="en-US" sz="1800" dirty="0">
                <a:solidFill>
                  <a:srgbClr val="000000"/>
                </a:solidFill>
              </a:rPr>
              <a:t> ON THE ROAD TO PAN-EA BANKS</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26</a:t>
            </a:fld>
            <a:endParaRPr lang="fr-FR">
              <a:latin typeface="Arial"/>
              <a:ea typeface="+mn-ea"/>
            </a:endParaRPr>
          </a:p>
        </p:txBody>
      </p:sp>
      <p:pic>
        <p:nvPicPr>
          <p:cNvPr id="6" name="Picture 3"/>
          <p:cNvPicPr>
            <a:picLocks noChangeAspect="1" noChangeArrowheads="1"/>
          </p:cNvPicPr>
          <p:nvPr/>
        </p:nvPicPr>
        <p:blipFill>
          <a:blip r:embed="rId3" cstate="print"/>
          <a:srcRect/>
          <a:stretch>
            <a:fillRect/>
          </a:stretch>
        </p:blipFill>
        <p:spPr bwMode="auto">
          <a:xfrm>
            <a:off x="467544" y="980728"/>
            <a:ext cx="8108181" cy="4998664"/>
          </a:xfrm>
          <a:prstGeom prst="rect">
            <a:avLst/>
          </a:prstGeom>
          <a:noFill/>
          <a:ln w="9525">
            <a:noFill/>
            <a:miter lim="800000"/>
            <a:headEnd/>
            <a:tailEnd/>
          </a:ln>
        </p:spPr>
      </p:pic>
    </p:spTree>
    <p:extLst>
      <p:ext uri="{BB962C8B-B14F-4D97-AF65-F5344CB8AC3E}">
        <p14:creationId xmlns:p14="http://schemas.microsoft.com/office/powerpoint/2010/main" val="1984003684"/>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34"/>
          <p:cNvSpPr>
            <a:spLocks noGrp="1"/>
          </p:cNvSpPr>
          <p:nvPr>
            <p:ph type="title"/>
          </p:nvPr>
        </p:nvSpPr>
        <p:spPr/>
        <p:txBody>
          <a:bodyPr/>
          <a:lstStyle/>
          <a:p>
            <a:r>
              <a:rPr lang="en-US" sz="1800">
                <a:solidFill>
                  <a:srgbClr val="000000"/>
                </a:solidFill>
              </a:rPr>
              <a:t>WHAT COULD BE DONE?</a:t>
            </a:r>
            <a:br>
              <a:rPr lang="en-US" sz="1800">
                <a:solidFill>
                  <a:srgbClr val="000000"/>
                </a:solidFill>
              </a:rPr>
            </a:br>
            <a:r>
              <a:rPr lang="en-US" sz="1800">
                <a:solidFill>
                  <a:srgbClr val="FF0000"/>
                </a:solidFill>
              </a:rPr>
              <a:t>OPTIONS MATRIX</a:t>
            </a:r>
          </a:p>
        </p:txBody>
      </p:sp>
      <p:sp>
        <p:nvSpPr>
          <p:cNvPr id="33" name="Rectangle 20"/>
          <p:cNvSpPr txBox="1">
            <a:spLocks noChangeArrowheads="1"/>
          </p:cNvSpPr>
          <p:nvPr/>
        </p:nvSpPr>
        <p:spPr bwMode="gray">
          <a:xfrm>
            <a:off x="8459788" y="6416675"/>
            <a:ext cx="360362" cy="441325"/>
          </a:xfrm>
          <a:prstGeom prst="rect">
            <a:avLst/>
          </a:prstGeom>
          <a:noFill/>
          <a:ln w="9525">
            <a:noFill/>
            <a:miter lim="800000"/>
            <a:headEnd/>
            <a:tailEnd/>
          </a:ln>
          <a:effectLst/>
        </p:spPr>
        <p:txBody>
          <a:bodyPr lIns="0" tIns="0" rIns="0" bIns="0"/>
          <a:lstStyle>
            <a:lvl1pPr algn="r">
              <a:defRPr sz="800" b="1"/>
            </a:lvl1pPr>
          </a:lstStyle>
          <a:p>
            <a:pPr>
              <a:defRPr/>
            </a:pPr>
            <a:r>
              <a:rPr lang="fr-FR">
                <a:latin typeface="Arial"/>
                <a:ea typeface="+mn-ea"/>
              </a:rPr>
              <a:t>P.</a:t>
            </a:r>
            <a:fld id="{F26DE8AE-EE06-4B3F-AA46-E288E7E4DF19}" type="slidenum">
              <a:rPr lang="fr-FR" smtClean="0">
                <a:latin typeface="Arial"/>
                <a:ea typeface="+mn-ea"/>
              </a:rPr>
              <a:pPr>
                <a:defRPr/>
              </a:pPr>
              <a:t>27</a:t>
            </a:fld>
            <a:endParaRPr lang="fr-FR">
              <a:latin typeface="Arial"/>
              <a:ea typeface="+mn-ea"/>
            </a:endParaRPr>
          </a:p>
        </p:txBody>
      </p:sp>
      <p:pic>
        <p:nvPicPr>
          <p:cNvPr id="7" name="Content Placeholder 6">
            <a:extLst>
              <a:ext uri="{FF2B5EF4-FFF2-40B4-BE49-F238E27FC236}">
                <a16:creationId xmlns="" xmlns:a16="http://schemas.microsoft.com/office/drawing/2014/main" id="{21B90706-2044-401F-B706-9657E48C9DB6}"/>
              </a:ext>
            </a:extLst>
          </p:cNvPr>
          <p:cNvPicPr>
            <a:picLocks noGrp="1" noChangeAspect="1"/>
          </p:cNvPicPr>
          <p:nvPr>
            <p:ph idx="1"/>
          </p:nvPr>
        </p:nvPicPr>
        <p:blipFill>
          <a:blip r:embed="rId3" cstate="print"/>
          <a:stretch>
            <a:fillRect/>
          </a:stretch>
        </p:blipFill>
        <p:spPr>
          <a:xfrm>
            <a:off x="557211" y="852407"/>
            <a:ext cx="8388653" cy="5137231"/>
          </a:xfrm>
          <a:prstGeom prst="rect">
            <a:avLst/>
          </a:prstGeom>
        </p:spPr>
      </p:pic>
    </p:spTree>
    <p:extLst>
      <p:ext uri="{BB962C8B-B14F-4D97-AF65-F5344CB8AC3E}">
        <p14:creationId xmlns:p14="http://schemas.microsoft.com/office/powerpoint/2010/main" val="1839452727"/>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numéro de diapositive 2"/>
          <p:cNvSpPr>
            <a:spLocks noGrp="1"/>
          </p:cNvSpPr>
          <p:nvPr>
            <p:ph type="sldNum" sz="quarter" idx="11"/>
          </p:nvPr>
        </p:nvSpPr>
        <p:spPr>
          <a:noFill/>
        </p:spPr>
        <p:txBody>
          <a:bodyPr/>
          <a:lstStyle/>
          <a:p>
            <a:r>
              <a:rPr lang="en-US"/>
              <a:t>P.</a:t>
            </a:r>
            <a:fld id="{CD85D1E6-FD63-4CCD-BC63-FB204B39EEF4}" type="slidenum">
              <a:rPr lang="en-US"/>
              <a:pPr/>
              <a:t>2</a:t>
            </a:fld>
            <a:endParaRPr lang="en-US"/>
          </a:p>
        </p:txBody>
      </p:sp>
      <p:sp>
        <p:nvSpPr>
          <p:cNvPr id="12304" name="Rectangle 6"/>
          <p:cNvSpPr>
            <a:spLocks/>
          </p:cNvSpPr>
          <p:nvPr/>
        </p:nvSpPr>
        <p:spPr bwMode="auto">
          <a:xfrm>
            <a:off x="514152" y="260648"/>
            <a:ext cx="8597900" cy="504056"/>
          </a:xfrm>
          <a:prstGeom prst="rect">
            <a:avLst/>
          </a:prstGeom>
          <a:noFill/>
          <a:ln w="12700">
            <a:noFill/>
            <a:miter lim="800000"/>
            <a:headEnd/>
            <a:tailEnd/>
          </a:ln>
        </p:spPr>
        <p:txBody>
          <a:bodyPr lIns="50800" tIns="50800" bIns="50800"/>
          <a:lstStyle/>
          <a:p>
            <a:pPr algn="l">
              <a:lnSpc>
                <a:spcPct val="90000"/>
              </a:lnSpc>
            </a:pPr>
            <a:r>
              <a:rPr lang="fr-FR" b="1" smtClean="0">
                <a:ea typeface="+mj-ea"/>
                <a:sym typeface="Arial Narrow" pitchFamily="34" charset="0"/>
              </a:rPr>
              <a:t>ONLY AFTER 2011</a:t>
            </a:r>
            <a:endParaRPr lang="fr-FR" b="1">
              <a:solidFill>
                <a:srgbClr val="E60028"/>
              </a:solidFill>
              <a:ea typeface="+mj-ea"/>
              <a:sym typeface="Arial Narrow" pitchFamily="34" charset="0"/>
            </a:endParaRPr>
          </a:p>
        </p:txBody>
      </p:sp>
      <p:pic>
        <p:nvPicPr>
          <p:cNvPr id="2" name="Image 1">
            <a:extLst>
              <a:ext uri="{FF2B5EF4-FFF2-40B4-BE49-F238E27FC236}">
                <a16:creationId xmlns="" xmlns:a16="http://schemas.microsoft.com/office/drawing/2014/main" id="{98749149-27ED-4E73-8B2A-B6E168FD8E0B}"/>
              </a:ext>
            </a:extLst>
          </p:cNvPr>
          <p:cNvPicPr>
            <a:picLocks noChangeAspect="1"/>
          </p:cNvPicPr>
          <p:nvPr/>
        </p:nvPicPr>
        <p:blipFill>
          <a:blip r:embed="rId3"/>
          <a:stretch>
            <a:fillRect/>
          </a:stretch>
        </p:blipFill>
        <p:spPr>
          <a:xfrm>
            <a:off x="1442774" y="900648"/>
            <a:ext cx="6585610" cy="5056704"/>
          </a:xfrm>
          <a:prstGeom prst="rect">
            <a:avLst/>
          </a:prstGeom>
        </p:spPr>
      </p:pic>
    </p:spTree>
    <p:extLst>
      <p:ext uri="{BB962C8B-B14F-4D97-AF65-F5344CB8AC3E}">
        <p14:creationId xmlns:p14="http://schemas.microsoft.com/office/powerpoint/2010/main" val="183272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17/10/2013</a:t>
            </a:r>
            <a:endParaRPr lang="en-US"/>
          </a:p>
        </p:txBody>
      </p:sp>
      <p:sp>
        <p:nvSpPr>
          <p:cNvPr id="3" name="Segnaposto numero diapositiva 2"/>
          <p:cNvSpPr>
            <a:spLocks noGrp="1"/>
          </p:cNvSpPr>
          <p:nvPr>
            <p:ph type="sldNum" sz="quarter" idx="11"/>
          </p:nvPr>
        </p:nvSpPr>
        <p:spPr/>
        <p:txBody>
          <a:bodyPr/>
          <a:lstStyle/>
          <a:p>
            <a:r>
              <a:rPr lang="en-US" smtClean="0"/>
              <a:t>P.</a:t>
            </a:r>
            <a:fld id="{F0C18759-B0D6-445F-ADCC-6F5AC634FDB9}" type="slidenum">
              <a:rPr lang="en-US" smtClean="0"/>
              <a:pPr/>
              <a:t>3</a:t>
            </a:fld>
            <a:endParaRPr lang="en-US"/>
          </a:p>
        </p:txBody>
      </p:sp>
      <p:sp>
        <p:nvSpPr>
          <p:cNvPr id="4" name="Segnaposto piè di pagina 3"/>
          <p:cNvSpPr>
            <a:spLocks noGrp="1"/>
          </p:cNvSpPr>
          <p:nvPr>
            <p:ph type="ftr" sz="quarter" idx="12"/>
          </p:nvPr>
        </p:nvSpPr>
        <p:spPr/>
        <p:txBody>
          <a:bodyPr/>
          <a:lstStyle/>
          <a:p>
            <a:r>
              <a:rPr lang="fr-FR" smtClean="0"/>
              <a:t>Panorama</a:t>
            </a:r>
            <a:endParaRPr lang="en-US"/>
          </a:p>
        </p:txBody>
      </p:sp>
      <p:pic>
        <p:nvPicPr>
          <p:cNvPr id="5" name="Picture 2"/>
          <p:cNvPicPr>
            <a:picLocks noChangeAspect="1" noChangeArrowheads="1"/>
          </p:cNvPicPr>
          <p:nvPr/>
        </p:nvPicPr>
        <p:blipFill>
          <a:blip r:embed="rId2" cstate="print"/>
          <a:srcRect/>
          <a:stretch>
            <a:fillRect/>
          </a:stretch>
        </p:blipFill>
        <p:spPr bwMode="auto">
          <a:xfrm>
            <a:off x="1331641" y="1052736"/>
            <a:ext cx="7128148" cy="4850302"/>
          </a:xfrm>
          <a:prstGeom prst="rect">
            <a:avLst/>
          </a:prstGeom>
          <a:noFill/>
          <a:ln w="9525">
            <a:noFill/>
            <a:miter lim="800000"/>
            <a:headEnd/>
            <a:tailEnd/>
          </a:ln>
          <a:effectLst/>
        </p:spPr>
      </p:pic>
      <p:sp>
        <p:nvSpPr>
          <p:cNvPr id="6" name="CasellaDiTesto 5"/>
          <p:cNvSpPr txBox="1"/>
          <p:nvPr/>
        </p:nvSpPr>
        <p:spPr>
          <a:xfrm>
            <a:off x="996741" y="332656"/>
            <a:ext cx="2711163" cy="369332"/>
          </a:xfrm>
          <a:prstGeom prst="rect">
            <a:avLst/>
          </a:prstGeom>
          <a:noFill/>
        </p:spPr>
        <p:txBody>
          <a:bodyPr wrap="square" rtlCol="0">
            <a:spAutoFit/>
          </a:bodyPr>
          <a:lstStyle/>
          <a:p>
            <a:r>
              <a:rPr lang="en-GB" b="1" smtClean="0"/>
              <a:t>FISCAL AUSTERITY</a:t>
            </a:r>
            <a:r>
              <a:rPr lang="en-GB" b="1" dirty="0" smtClean="0"/>
              <a:t>?</a:t>
            </a:r>
            <a:endParaRPr lang="en-GB" b="1" dirty="0"/>
          </a:p>
        </p:txBody>
      </p:sp>
    </p:spTree>
    <p:extLst>
      <p:ext uri="{BB962C8B-B14F-4D97-AF65-F5344CB8AC3E}">
        <p14:creationId xmlns:p14="http://schemas.microsoft.com/office/powerpoint/2010/main" val="30892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17/10/2013</a:t>
            </a:r>
            <a:endParaRPr lang="en-US"/>
          </a:p>
        </p:txBody>
      </p:sp>
      <p:sp>
        <p:nvSpPr>
          <p:cNvPr id="3" name="Segnaposto numero diapositiva 2"/>
          <p:cNvSpPr>
            <a:spLocks noGrp="1"/>
          </p:cNvSpPr>
          <p:nvPr>
            <p:ph type="sldNum" sz="quarter" idx="11"/>
          </p:nvPr>
        </p:nvSpPr>
        <p:spPr/>
        <p:txBody>
          <a:bodyPr/>
          <a:lstStyle/>
          <a:p>
            <a:r>
              <a:rPr lang="en-US" smtClean="0"/>
              <a:t>P.</a:t>
            </a:r>
            <a:fld id="{F0C18759-B0D6-445F-ADCC-6F5AC634FDB9}" type="slidenum">
              <a:rPr lang="en-US" smtClean="0"/>
              <a:pPr/>
              <a:t>4</a:t>
            </a:fld>
            <a:endParaRPr lang="en-US"/>
          </a:p>
        </p:txBody>
      </p:sp>
      <p:sp>
        <p:nvSpPr>
          <p:cNvPr id="4" name="Segnaposto piè di pagina 3"/>
          <p:cNvSpPr>
            <a:spLocks noGrp="1"/>
          </p:cNvSpPr>
          <p:nvPr>
            <p:ph type="ftr" sz="quarter" idx="12"/>
          </p:nvPr>
        </p:nvSpPr>
        <p:spPr/>
        <p:txBody>
          <a:bodyPr/>
          <a:lstStyle/>
          <a:p>
            <a:r>
              <a:rPr lang="fr-FR" smtClean="0"/>
              <a:t>Panorama</a:t>
            </a:r>
            <a:endParaRPr lang="en-US"/>
          </a:p>
        </p:txBody>
      </p:sp>
      <p:pic>
        <p:nvPicPr>
          <p:cNvPr id="5" name="Picture 2"/>
          <p:cNvPicPr/>
          <p:nvPr/>
        </p:nvPicPr>
        <p:blipFill>
          <a:blip r:embed="rId2" cstate="print"/>
          <a:srcRect/>
          <a:stretch>
            <a:fillRect/>
          </a:stretch>
        </p:blipFill>
        <p:spPr bwMode="auto">
          <a:xfrm>
            <a:off x="1979712" y="1340768"/>
            <a:ext cx="5184576" cy="4248472"/>
          </a:xfrm>
          <a:prstGeom prst="rect">
            <a:avLst/>
          </a:prstGeom>
          <a:noFill/>
          <a:ln w="9525">
            <a:noFill/>
            <a:miter lim="800000"/>
            <a:headEnd/>
            <a:tailEnd/>
          </a:ln>
          <a:effectLst/>
        </p:spPr>
      </p:pic>
      <p:sp>
        <p:nvSpPr>
          <p:cNvPr id="6" name="CasellaDiTesto 5"/>
          <p:cNvSpPr txBox="1"/>
          <p:nvPr/>
        </p:nvSpPr>
        <p:spPr>
          <a:xfrm>
            <a:off x="726676" y="216009"/>
            <a:ext cx="2506072" cy="369332"/>
          </a:xfrm>
          <a:prstGeom prst="rect">
            <a:avLst/>
          </a:prstGeom>
          <a:noFill/>
        </p:spPr>
        <p:txBody>
          <a:bodyPr wrap="none" rtlCol="0">
            <a:spAutoFit/>
          </a:bodyPr>
          <a:lstStyle/>
          <a:p>
            <a:r>
              <a:rPr lang="en-GB" b="1" dirty="0" smtClean="0"/>
              <a:t>MONETARY POLICY</a:t>
            </a:r>
            <a:r>
              <a:rPr lang="en-GB" dirty="0" smtClean="0"/>
              <a:t>?</a:t>
            </a:r>
            <a:endParaRPr lang="en-GB" dirty="0"/>
          </a:p>
        </p:txBody>
      </p:sp>
    </p:spTree>
    <p:extLst>
      <p:ext uri="{BB962C8B-B14F-4D97-AF65-F5344CB8AC3E}">
        <p14:creationId xmlns:p14="http://schemas.microsoft.com/office/powerpoint/2010/main" val="93321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17/10/2013</a:t>
            </a:r>
            <a:endParaRPr lang="en-US"/>
          </a:p>
        </p:txBody>
      </p:sp>
      <p:sp>
        <p:nvSpPr>
          <p:cNvPr id="3" name="Segnaposto numero diapositiva 2"/>
          <p:cNvSpPr>
            <a:spLocks noGrp="1"/>
          </p:cNvSpPr>
          <p:nvPr>
            <p:ph type="sldNum" sz="quarter" idx="11"/>
          </p:nvPr>
        </p:nvSpPr>
        <p:spPr/>
        <p:txBody>
          <a:bodyPr/>
          <a:lstStyle/>
          <a:p>
            <a:r>
              <a:rPr lang="en-US" smtClean="0"/>
              <a:t>P.</a:t>
            </a:r>
            <a:fld id="{F0C18759-B0D6-445F-ADCC-6F5AC634FDB9}" type="slidenum">
              <a:rPr lang="en-US" smtClean="0"/>
              <a:pPr/>
              <a:t>5</a:t>
            </a:fld>
            <a:endParaRPr lang="en-US"/>
          </a:p>
        </p:txBody>
      </p:sp>
      <p:sp>
        <p:nvSpPr>
          <p:cNvPr id="4" name="Segnaposto piè di pagina 3"/>
          <p:cNvSpPr>
            <a:spLocks noGrp="1"/>
          </p:cNvSpPr>
          <p:nvPr>
            <p:ph type="ftr" sz="quarter" idx="12"/>
          </p:nvPr>
        </p:nvSpPr>
        <p:spPr/>
        <p:txBody>
          <a:bodyPr/>
          <a:lstStyle/>
          <a:p>
            <a:r>
              <a:rPr lang="fr-FR" smtClean="0"/>
              <a:t>Panorama</a:t>
            </a:r>
            <a:endParaRPr lang="en-US"/>
          </a:p>
        </p:txBody>
      </p:sp>
      <p:pic>
        <p:nvPicPr>
          <p:cNvPr id="5" name="Picture 3"/>
          <p:cNvPicPr/>
          <p:nvPr/>
        </p:nvPicPr>
        <p:blipFill>
          <a:blip r:embed="rId2" cstate="print"/>
          <a:srcRect/>
          <a:stretch>
            <a:fillRect/>
          </a:stretch>
        </p:blipFill>
        <p:spPr bwMode="auto">
          <a:xfrm>
            <a:off x="1619672" y="1340768"/>
            <a:ext cx="5400599" cy="4248471"/>
          </a:xfrm>
          <a:prstGeom prst="rect">
            <a:avLst/>
          </a:prstGeom>
          <a:noFill/>
          <a:ln w="9525">
            <a:noFill/>
            <a:miter lim="800000"/>
            <a:headEnd/>
            <a:tailEnd/>
          </a:ln>
          <a:effectLst/>
        </p:spPr>
      </p:pic>
      <p:sp>
        <p:nvSpPr>
          <p:cNvPr id="6" name="CasellaDiTesto 5"/>
          <p:cNvSpPr txBox="1"/>
          <p:nvPr/>
        </p:nvSpPr>
        <p:spPr>
          <a:xfrm>
            <a:off x="899592" y="328666"/>
            <a:ext cx="2540183" cy="369332"/>
          </a:xfrm>
          <a:prstGeom prst="rect">
            <a:avLst/>
          </a:prstGeom>
          <a:noFill/>
        </p:spPr>
        <p:txBody>
          <a:bodyPr wrap="none" rtlCol="0">
            <a:spAutoFit/>
          </a:bodyPr>
          <a:lstStyle/>
          <a:p>
            <a:r>
              <a:rPr lang="en-GB" b="1" dirty="0" smtClean="0"/>
              <a:t>MONETARY POLICY?</a:t>
            </a:r>
            <a:endParaRPr lang="en-GB" b="1" dirty="0"/>
          </a:p>
        </p:txBody>
      </p:sp>
    </p:spTree>
    <p:extLst>
      <p:ext uri="{BB962C8B-B14F-4D97-AF65-F5344CB8AC3E}">
        <p14:creationId xmlns:p14="http://schemas.microsoft.com/office/powerpoint/2010/main" val="97258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17/10/2013</a:t>
            </a:r>
            <a:endParaRPr lang="en-US"/>
          </a:p>
        </p:txBody>
      </p:sp>
      <p:sp>
        <p:nvSpPr>
          <p:cNvPr id="3" name="Segnaposto numero diapositiva 2"/>
          <p:cNvSpPr>
            <a:spLocks noGrp="1"/>
          </p:cNvSpPr>
          <p:nvPr>
            <p:ph type="sldNum" sz="quarter" idx="11"/>
          </p:nvPr>
        </p:nvSpPr>
        <p:spPr/>
        <p:txBody>
          <a:bodyPr/>
          <a:lstStyle/>
          <a:p>
            <a:r>
              <a:rPr lang="en-US" smtClean="0"/>
              <a:t>P.</a:t>
            </a:r>
            <a:fld id="{F0C18759-B0D6-445F-ADCC-6F5AC634FDB9}" type="slidenum">
              <a:rPr lang="en-US" smtClean="0"/>
              <a:pPr/>
              <a:t>6</a:t>
            </a:fld>
            <a:endParaRPr lang="en-US"/>
          </a:p>
        </p:txBody>
      </p:sp>
      <p:sp>
        <p:nvSpPr>
          <p:cNvPr id="4" name="Segnaposto piè di pagina 3"/>
          <p:cNvSpPr>
            <a:spLocks noGrp="1"/>
          </p:cNvSpPr>
          <p:nvPr>
            <p:ph type="ftr" sz="quarter" idx="12"/>
          </p:nvPr>
        </p:nvSpPr>
        <p:spPr/>
        <p:txBody>
          <a:bodyPr/>
          <a:lstStyle/>
          <a:p>
            <a:r>
              <a:rPr lang="fr-FR" smtClean="0"/>
              <a:t>Panorama</a:t>
            </a:r>
            <a:endParaRPr lang="en-US"/>
          </a:p>
        </p:txBody>
      </p:sp>
      <p:pic>
        <p:nvPicPr>
          <p:cNvPr id="5" name="Picture 2"/>
          <p:cNvPicPr/>
          <p:nvPr/>
        </p:nvPicPr>
        <p:blipFill>
          <a:blip r:embed="rId2" cstate="print"/>
          <a:srcRect/>
          <a:stretch>
            <a:fillRect/>
          </a:stretch>
        </p:blipFill>
        <p:spPr bwMode="auto">
          <a:xfrm>
            <a:off x="1475656" y="1444625"/>
            <a:ext cx="6192688" cy="3968750"/>
          </a:xfrm>
          <a:prstGeom prst="rect">
            <a:avLst/>
          </a:prstGeom>
          <a:noFill/>
          <a:ln w="9525">
            <a:noFill/>
            <a:miter lim="800000"/>
            <a:headEnd/>
            <a:tailEnd/>
          </a:ln>
          <a:effectLst/>
        </p:spPr>
      </p:pic>
      <p:sp>
        <p:nvSpPr>
          <p:cNvPr id="6" name="CasellaDiTesto 5"/>
          <p:cNvSpPr txBox="1"/>
          <p:nvPr/>
        </p:nvSpPr>
        <p:spPr>
          <a:xfrm>
            <a:off x="573933" y="354563"/>
            <a:ext cx="3946658" cy="369332"/>
          </a:xfrm>
          <a:prstGeom prst="rect">
            <a:avLst/>
          </a:prstGeom>
          <a:noFill/>
        </p:spPr>
        <p:txBody>
          <a:bodyPr wrap="none" rtlCol="0">
            <a:spAutoFit/>
          </a:bodyPr>
          <a:lstStyle/>
          <a:p>
            <a:r>
              <a:rPr lang="en-GB" b="1" dirty="0" smtClean="0"/>
              <a:t>INTEREST RATES AND GROWTH</a:t>
            </a:r>
            <a:endParaRPr lang="en-GB" b="1" dirty="0"/>
          </a:p>
        </p:txBody>
      </p:sp>
    </p:spTree>
    <p:extLst>
      <p:ext uri="{BB962C8B-B14F-4D97-AF65-F5344CB8AC3E}">
        <p14:creationId xmlns:p14="http://schemas.microsoft.com/office/powerpoint/2010/main" val="49443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17/10/2013</a:t>
            </a:r>
            <a:endParaRPr lang="en-US"/>
          </a:p>
        </p:txBody>
      </p:sp>
      <p:sp>
        <p:nvSpPr>
          <p:cNvPr id="3" name="Segnaposto numero diapositiva 2"/>
          <p:cNvSpPr>
            <a:spLocks noGrp="1"/>
          </p:cNvSpPr>
          <p:nvPr>
            <p:ph type="sldNum" sz="quarter" idx="11"/>
          </p:nvPr>
        </p:nvSpPr>
        <p:spPr/>
        <p:txBody>
          <a:bodyPr/>
          <a:lstStyle/>
          <a:p>
            <a:r>
              <a:rPr lang="en-US" smtClean="0"/>
              <a:t>P.</a:t>
            </a:r>
            <a:fld id="{F0C18759-B0D6-445F-ADCC-6F5AC634FDB9}" type="slidenum">
              <a:rPr lang="en-US" smtClean="0"/>
              <a:pPr/>
              <a:t>7</a:t>
            </a:fld>
            <a:endParaRPr lang="en-US"/>
          </a:p>
        </p:txBody>
      </p:sp>
      <p:sp>
        <p:nvSpPr>
          <p:cNvPr id="4" name="Segnaposto piè di pagina 3"/>
          <p:cNvSpPr>
            <a:spLocks noGrp="1"/>
          </p:cNvSpPr>
          <p:nvPr>
            <p:ph type="ftr" sz="quarter" idx="12"/>
          </p:nvPr>
        </p:nvSpPr>
        <p:spPr/>
        <p:txBody>
          <a:bodyPr/>
          <a:lstStyle/>
          <a:p>
            <a:r>
              <a:rPr lang="fr-FR" smtClean="0"/>
              <a:t>Panorama</a:t>
            </a:r>
            <a:endParaRPr lang="en-US"/>
          </a:p>
        </p:txBody>
      </p:sp>
      <p:pic>
        <p:nvPicPr>
          <p:cNvPr id="5" name="Picture 2"/>
          <p:cNvPicPr/>
          <p:nvPr/>
        </p:nvPicPr>
        <p:blipFill>
          <a:blip r:embed="rId2" cstate="print"/>
          <a:srcRect/>
          <a:stretch>
            <a:fillRect/>
          </a:stretch>
        </p:blipFill>
        <p:spPr bwMode="auto">
          <a:xfrm>
            <a:off x="1403648" y="1566862"/>
            <a:ext cx="6120680" cy="3950370"/>
          </a:xfrm>
          <a:prstGeom prst="rect">
            <a:avLst/>
          </a:prstGeom>
          <a:noFill/>
          <a:ln w="9525">
            <a:noFill/>
            <a:miter lim="800000"/>
            <a:headEnd/>
            <a:tailEnd/>
          </a:ln>
          <a:effectLst/>
        </p:spPr>
      </p:pic>
      <p:sp>
        <p:nvSpPr>
          <p:cNvPr id="6" name="CasellaDiTesto 5"/>
          <p:cNvSpPr txBox="1"/>
          <p:nvPr/>
        </p:nvSpPr>
        <p:spPr>
          <a:xfrm>
            <a:off x="595538" y="256658"/>
            <a:ext cx="3792770" cy="369332"/>
          </a:xfrm>
          <a:prstGeom prst="rect">
            <a:avLst/>
          </a:prstGeom>
          <a:noFill/>
        </p:spPr>
        <p:txBody>
          <a:bodyPr wrap="none" rtlCol="0">
            <a:spAutoFit/>
          </a:bodyPr>
          <a:lstStyle/>
          <a:p>
            <a:r>
              <a:rPr lang="en-GB" b="1" dirty="0" smtClean="0"/>
              <a:t>INTEREST RATES AND GROWTH</a:t>
            </a:r>
            <a:endParaRPr lang="en-GB" b="1" dirty="0"/>
          </a:p>
        </p:txBody>
      </p:sp>
    </p:spTree>
    <p:extLst>
      <p:ext uri="{BB962C8B-B14F-4D97-AF65-F5344CB8AC3E}">
        <p14:creationId xmlns:p14="http://schemas.microsoft.com/office/powerpoint/2010/main" val="63071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numéro de diapositive 2"/>
          <p:cNvSpPr>
            <a:spLocks noGrp="1"/>
          </p:cNvSpPr>
          <p:nvPr>
            <p:ph type="sldNum" sz="quarter" idx="11"/>
          </p:nvPr>
        </p:nvSpPr>
        <p:spPr>
          <a:noFill/>
        </p:spPr>
        <p:txBody>
          <a:bodyPr/>
          <a:lstStyle/>
          <a:p>
            <a:r>
              <a:rPr lang="en-US"/>
              <a:t>P.</a:t>
            </a:r>
            <a:fld id="{CD85D1E6-FD63-4CCD-BC63-FB204B39EEF4}" type="slidenum">
              <a:rPr lang="en-US"/>
              <a:pPr/>
              <a:t>8</a:t>
            </a:fld>
            <a:endParaRPr lang="en-US"/>
          </a:p>
        </p:txBody>
      </p:sp>
      <p:sp>
        <p:nvSpPr>
          <p:cNvPr id="12304" name="Rectangle 6"/>
          <p:cNvSpPr>
            <a:spLocks/>
          </p:cNvSpPr>
          <p:nvPr/>
        </p:nvSpPr>
        <p:spPr bwMode="auto">
          <a:xfrm>
            <a:off x="539552" y="200025"/>
            <a:ext cx="8604448" cy="482600"/>
          </a:xfrm>
          <a:prstGeom prst="rect">
            <a:avLst/>
          </a:prstGeom>
          <a:noFill/>
          <a:ln w="12700">
            <a:noFill/>
            <a:miter lim="800000"/>
            <a:headEnd/>
            <a:tailEnd/>
          </a:ln>
        </p:spPr>
        <p:txBody>
          <a:bodyPr lIns="50800" tIns="50800" bIns="50800"/>
          <a:lstStyle/>
          <a:p>
            <a:pPr algn="l">
              <a:lnSpc>
                <a:spcPct val="90000"/>
              </a:lnSpc>
            </a:pPr>
            <a:r>
              <a:rPr lang="fr-FR" b="1" dirty="0" smtClean="0">
                <a:ea typeface="+mj-ea"/>
                <a:sym typeface="Arial Narrow" pitchFamily="34" charset="0"/>
              </a:rPr>
              <a:t>THE SOVEREIGN DEBT CRISIS</a:t>
            </a:r>
            <a:endParaRPr lang="fr-FR" b="1" dirty="0">
              <a:solidFill>
                <a:srgbClr val="E60028"/>
              </a:solidFill>
              <a:ea typeface="+mj-ea"/>
              <a:sym typeface="Arial Narrow" pitchFamily="34" charset="0"/>
            </a:endParaRPr>
          </a:p>
        </p:txBody>
      </p:sp>
      <p:pic>
        <p:nvPicPr>
          <p:cNvPr id="2053" name="Picture 5"/>
          <p:cNvPicPr>
            <a:picLocks noChangeAspect="1" noChangeArrowheads="1"/>
          </p:cNvPicPr>
          <p:nvPr/>
        </p:nvPicPr>
        <p:blipFill>
          <a:blip r:embed="rId3" cstate="print"/>
          <a:srcRect/>
          <a:stretch>
            <a:fillRect/>
          </a:stretch>
        </p:blipFill>
        <p:spPr bwMode="auto">
          <a:xfrm>
            <a:off x="251520" y="809625"/>
            <a:ext cx="8640959" cy="5238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SG_GB_Couverture_Texte">
  <a:themeElements>
    <a:clrScheme name="1_SG_GB_Couverture_Texte 1">
      <a:dk1>
        <a:srgbClr val="E60028"/>
      </a:dk1>
      <a:lt1>
        <a:srgbClr val="FFFFFF"/>
      </a:lt1>
      <a:dk2>
        <a:srgbClr val="7DBE78"/>
      </a:dk2>
      <a:lt2>
        <a:srgbClr val="6E6E87"/>
      </a:lt2>
      <a:accent1>
        <a:srgbClr val="69AACD"/>
      </a:accent1>
      <a:accent2>
        <a:srgbClr val="C8AAC3"/>
      </a:accent2>
      <a:accent3>
        <a:srgbClr val="FFFFFF"/>
      </a:accent3>
      <a:accent4>
        <a:srgbClr val="C40021"/>
      </a:accent4>
      <a:accent5>
        <a:srgbClr val="B9D2E3"/>
      </a:accent5>
      <a:accent6>
        <a:srgbClr val="B59AB0"/>
      </a:accent6>
      <a:hlink>
        <a:srgbClr val="F0B93C"/>
      </a:hlink>
      <a:folHlink>
        <a:srgbClr val="C86E5A"/>
      </a:folHlink>
    </a:clrScheme>
    <a:fontScheme name="1_SG_GB_Couverture_Tex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rgbClr val="000000"/>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rgbClr val="000000"/>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1_SG_GB_Couverture_Texte 1">
        <a:dk1>
          <a:srgbClr val="E60028"/>
        </a:dk1>
        <a:lt1>
          <a:srgbClr val="FFFFFF"/>
        </a:lt1>
        <a:dk2>
          <a:srgbClr val="7DBE78"/>
        </a:dk2>
        <a:lt2>
          <a:srgbClr val="6E6E87"/>
        </a:lt2>
        <a:accent1>
          <a:srgbClr val="69AACD"/>
        </a:accent1>
        <a:accent2>
          <a:srgbClr val="C8AAC3"/>
        </a:accent2>
        <a:accent3>
          <a:srgbClr val="FFFFFF"/>
        </a:accent3>
        <a:accent4>
          <a:srgbClr val="C40021"/>
        </a:accent4>
        <a:accent5>
          <a:srgbClr val="B9D2E3"/>
        </a:accent5>
        <a:accent6>
          <a:srgbClr val="B59AB0"/>
        </a:accent6>
        <a:hlink>
          <a:srgbClr val="F0B93C"/>
        </a:hlink>
        <a:folHlink>
          <a:srgbClr val="C86E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G_FR">
  <a:themeElements>
    <a:clrScheme name="Personnalisé 13">
      <a:dk1>
        <a:srgbClr val="E60028"/>
      </a:dk1>
      <a:lt1>
        <a:srgbClr val="FFFFFF"/>
      </a:lt1>
      <a:dk2>
        <a:srgbClr val="7DBE78"/>
      </a:dk2>
      <a:lt2>
        <a:srgbClr val="6E6E87"/>
      </a:lt2>
      <a:accent1>
        <a:srgbClr val="69AACD"/>
      </a:accent1>
      <a:accent2>
        <a:srgbClr val="C8AAC3"/>
      </a:accent2>
      <a:accent3>
        <a:srgbClr val="FFFFFF"/>
      </a:accent3>
      <a:accent4>
        <a:srgbClr val="C40021"/>
      </a:accent4>
      <a:accent5>
        <a:srgbClr val="B9D2E3"/>
      </a:accent5>
      <a:accent6>
        <a:srgbClr val="B59AB0"/>
      </a:accent6>
      <a:hlink>
        <a:srgbClr val="E60028"/>
      </a:hlink>
      <a:folHlink>
        <a:srgbClr val="E60028"/>
      </a:folHlink>
    </a:clrScheme>
    <a:fontScheme name="SG_F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rgbClr val="000000"/>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rgbClr val="000000"/>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SG_FR 1">
        <a:dk1>
          <a:srgbClr val="E60028"/>
        </a:dk1>
        <a:lt1>
          <a:srgbClr val="FFFFFF"/>
        </a:lt1>
        <a:dk2>
          <a:srgbClr val="7DBE78"/>
        </a:dk2>
        <a:lt2>
          <a:srgbClr val="6E6E87"/>
        </a:lt2>
        <a:accent1>
          <a:srgbClr val="69AACD"/>
        </a:accent1>
        <a:accent2>
          <a:srgbClr val="C8AAC3"/>
        </a:accent2>
        <a:accent3>
          <a:srgbClr val="FFFFFF"/>
        </a:accent3>
        <a:accent4>
          <a:srgbClr val="C40021"/>
        </a:accent4>
        <a:accent5>
          <a:srgbClr val="B9D2E3"/>
        </a:accent5>
        <a:accent6>
          <a:srgbClr val="B59AB0"/>
        </a:accent6>
        <a:hlink>
          <a:srgbClr val="F0B93C"/>
        </a:hlink>
        <a:folHlink>
          <a:srgbClr val="C86E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17664</TotalTime>
  <Words>3300</Words>
  <Application>Microsoft Macintosh PowerPoint</Application>
  <PresentationFormat>Présentation à l'écran (4:3)</PresentationFormat>
  <Paragraphs>351</Paragraphs>
  <Slides>28</Slides>
  <Notes>22</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1_SG_GB_Couverture_Texte</vt:lpstr>
      <vt:lpstr>SG_FR</vt:lpstr>
      <vt:lpstr>Sovereign risk and the sustainability of the euro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BANKS’ HOME BIAS</vt:lpstr>
      <vt:lpstr> THE DOOM LOOP RESTRICTED CREDIT</vt:lpstr>
      <vt:lpstr>A BANKING CRISIS</vt:lpstr>
      <vt:lpstr>REDENOMINATION RISK IS KEY, AND HAS NOT BEEN SOLVED</vt:lpstr>
      <vt:lpstr>EMU REFORM </vt:lpstr>
      <vt:lpstr> PUBLIC DEBT: AN ISSUE, BUT NOT TO BE OVERESTIMATED</vt:lpstr>
      <vt:lpstr> THANKS TO THE ECB?</vt:lpstr>
      <vt:lpstr> BUT THERE ARE LIMITS TO THE ECB’S POLICIES</vt:lpstr>
      <vt:lpstr> THE ECB IS CLOSE TO ITS LIMITS</vt:lpstr>
      <vt:lpstr>BANKS ARE STILL DOMESTIC</vt:lpstr>
      <vt:lpstr>WHAT SHOULD BE DONE? </vt:lpstr>
      <vt:lpstr> WHAT SHOULD BE DONE? – RISK REDUCTION </vt:lpstr>
      <vt:lpstr> WHAT SHOULD BE DONE? RISK SHARING</vt:lpstr>
      <vt:lpstr> WHAT SHOULD BE DONE? MARKET DISCIPLINE</vt:lpstr>
      <vt:lpstr> RISKS OF MARKET DISCIPLINE</vt:lpstr>
      <vt:lpstr> CONCLUSION: FULL FINANCIAL INTEGRATION</vt:lpstr>
      <vt:lpstr> THE EURO AREA IS NOT ON THE ROAD TO PAN-EA BANKS</vt:lpstr>
      <vt:lpstr>WHAT COULD BE DONE? OPTIONS MATRIX</vt:lpstr>
    </vt:vector>
  </TitlesOfParts>
  <Company>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dc:title>
  <dc:creator>SG</dc:creator>
  <cp:lastModifiedBy>IT</cp:lastModifiedBy>
  <cp:revision>956</cp:revision>
  <cp:lastPrinted>2017-11-21T12:30:33Z</cp:lastPrinted>
  <dcterms:created xsi:type="dcterms:W3CDTF">2011-03-03T14:43:35Z</dcterms:created>
  <dcterms:modified xsi:type="dcterms:W3CDTF">2017-11-21T22:19:56Z</dcterms:modified>
</cp:coreProperties>
</file>