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95" r:id="rId3"/>
    <p:sldId id="304" r:id="rId4"/>
    <p:sldId id="305" r:id="rId5"/>
    <p:sldId id="306" r:id="rId6"/>
    <p:sldId id="307" r:id="rId7"/>
    <p:sldId id="322" r:id="rId8"/>
    <p:sldId id="309" r:id="rId9"/>
    <p:sldId id="324" r:id="rId10"/>
    <p:sldId id="313" r:id="rId11"/>
    <p:sldId id="310" r:id="rId12"/>
    <p:sldId id="314" r:id="rId13"/>
    <p:sldId id="318" r:id="rId14"/>
    <p:sldId id="319" r:id="rId15"/>
    <p:sldId id="320" r:id="rId16"/>
    <p:sldId id="315" r:id="rId17"/>
    <p:sldId id="312" r:id="rId18"/>
    <p:sldId id="316" r:id="rId19"/>
    <p:sldId id="311" r:id="rId20"/>
    <p:sldId id="326" r:id="rId21"/>
    <p:sldId id="297" r:id="rId22"/>
    <p:sldId id="290" r:id="rId23"/>
    <p:sldId id="329" r:id="rId24"/>
  </p:sldIdLst>
  <p:sldSz cx="9144000" cy="6858000" type="screen4x3"/>
  <p:notesSz cx="6761163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laudia Buch" initials="CB" lastIdx="1" clrIdx="0"/>
  <p:cmAuthor id="1" name="Frieder Mokinski" initials="FM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F9900"/>
    <a:srgbClr val="FFCC00"/>
    <a:srgbClr val="00628C"/>
    <a:srgbClr val="333333"/>
    <a:srgbClr val="000099"/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000" autoAdjust="0"/>
  </p:normalViewPr>
  <p:slideViewPr>
    <p:cSldViewPr>
      <p:cViewPr>
        <p:scale>
          <a:sx n="78" d="100"/>
          <a:sy n="78" d="100"/>
        </p:scale>
        <p:origin x="-197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commentAuthors" Target="commentAuthors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6504fe\Desktop\BankProfitability\Total%20Asse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6504fe\Desktop\BankProfitability\Total%20Asse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C:\Users\FS50419\AppData\Roaming\OpenText\OTEdit\EC_FAVIS\c83981105\totcredit.xlsx" TargetMode="External"/><Relationship Id="rId3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.%20M.%20Buch\Documents\Claudia\Bundesbank\G20\Regulatory%20reforms\FSI_final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file:///C:\Users\FS50419\AppData\Roaming\OpenText\OTEdit\EC_FAVIS\c83981105\totcredit.xlsx" TargetMode="External"/><Relationship Id="rId3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'data (16)'!$C$35:$C$37</c:f>
              <c:strCache>
                <c:ptCount val="1"/>
                <c:pt idx="0">
                  <c:v>Tier 1 Capital to (unweighted) Total Assets</c:v>
                </c:pt>
              </c:strCache>
            </c:strRef>
          </c:tx>
          <c:spPr>
            <a:ln w="38100">
              <a:solidFill>
                <a:srgbClr val="FF9900"/>
              </a:solidFill>
              <a:prstDash val="solid"/>
            </a:ln>
          </c:spPr>
          <c:marker>
            <c:symbol val="none"/>
          </c:marker>
          <c:cat>
            <c:numRef>
              <c:f>'data (16)'!$B$38:$B$43</c:f>
              <c:numCache>
                <c:formatCode>General</c:formatCode>
                <c:ptCount val="6"/>
                <c:pt idx="0">
                  <c:v>2009.0</c:v>
                </c:pt>
                <c:pt idx="1">
                  <c:v>2010.0</c:v>
                </c:pt>
                <c:pt idx="2">
                  <c:v>2011.0</c:v>
                </c:pt>
                <c:pt idx="3">
                  <c:v>2012.0</c:v>
                </c:pt>
                <c:pt idx="4">
                  <c:v>2013.0</c:v>
                </c:pt>
                <c:pt idx="5">
                  <c:v>2014.0</c:v>
                </c:pt>
              </c:numCache>
            </c:numRef>
          </c:cat>
          <c:val>
            <c:numRef>
              <c:f>'data (16)'!$C$38:$C$43</c:f>
              <c:numCache>
                <c:formatCode>General</c:formatCode>
                <c:ptCount val="6"/>
                <c:pt idx="0">
                  <c:v>0.0452178656909247</c:v>
                </c:pt>
                <c:pt idx="1">
                  <c:v>0.046562542367357</c:v>
                </c:pt>
                <c:pt idx="2">
                  <c:v>0.0456966912783628</c:v>
                </c:pt>
                <c:pt idx="3">
                  <c:v>0.0477744673946472</c:v>
                </c:pt>
                <c:pt idx="4">
                  <c:v>0.053127520321583</c:v>
                </c:pt>
                <c:pt idx="5">
                  <c:v>0.0525737569435194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'data (16)'!$D$35:$D$37</c:f>
              <c:strCache>
                <c:ptCount val="1"/>
                <c:pt idx="0">
                  <c:v>Tier 1 Capital to (risk-weighted) Total Assets</c:v>
                </c:pt>
              </c:strCache>
            </c:strRef>
          </c:tx>
          <c:spPr>
            <a:ln w="381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'data (16)'!$B$38:$B$43</c:f>
              <c:numCache>
                <c:formatCode>General</c:formatCode>
                <c:ptCount val="6"/>
                <c:pt idx="0">
                  <c:v>2009.0</c:v>
                </c:pt>
                <c:pt idx="1">
                  <c:v>2010.0</c:v>
                </c:pt>
                <c:pt idx="2">
                  <c:v>2011.0</c:v>
                </c:pt>
                <c:pt idx="3">
                  <c:v>2012.0</c:v>
                </c:pt>
                <c:pt idx="4">
                  <c:v>2013.0</c:v>
                </c:pt>
                <c:pt idx="5">
                  <c:v>2014.0</c:v>
                </c:pt>
              </c:numCache>
            </c:numRef>
          </c:cat>
          <c:val>
            <c:numRef>
              <c:f>'data (16)'!$D$38:$D$43</c:f>
              <c:numCache>
                <c:formatCode>General</c:formatCode>
                <c:ptCount val="6"/>
                <c:pt idx="0">
                  <c:v>0.104070959675949</c:v>
                </c:pt>
                <c:pt idx="1">
                  <c:v>0.109628645415818</c:v>
                </c:pt>
                <c:pt idx="2">
                  <c:v>0.110945995441916</c:v>
                </c:pt>
                <c:pt idx="3">
                  <c:v>0.125375327861745</c:v>
                </c:pt>
                <c:pt idx="4">
                  <c:v>0.135056016357919</c:v>
                </c:pt>
                <c:pt idx="5">
                  <c:v>0.133337160993243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7221368"/>
        <c:axId val="2097220296"/>
      </c:lineChart>
      <c:catAx>
        <c:axId val="2097221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Calibri" panose="020F0502020204030204" pitchFamily="34" charset="0"/>
              </a:defRPr>
            </a:pPr>
            <a:endParaRPr lang="fr-FR"/>
          </a:p>
        </c:txPr>
        <c:crossAx val="2097220296"/>
        <c:crosses val="autoZero"/>
        <c:auto val="1"/>
        <c:lblAlgn val="ctr"/>
        <c:lblOffset val="100"/>
        <c:noMultiLvlLbl val="0"/>
      </c:catAx>
      <c:valAx>
        <c:axId val="209722029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Calibri" panose="020F0502020204030204" pitchFamily="34" charset="0"/>
              </a:defRPr>
            </a:pPr>
            <a:endParaRPr lang="fr-FR"/>
          </a:p>
        </c:txPr>
        <c:crossAx val="209722136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>
              <a:latin typeface="Calibri" panose="020F0502020204030204" pitchFamily="34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Accumulated change of unweighted assets</c:v>
          </c:tx>
          <c:spPr>
            <a:ln w="381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'data (16)'!$A$7:$A$12</c:f>
              <c:numCache>
                <c:formatCode>General</c:formatCode>
                <c:ptCount val="6"/>
                <c:pt idx="0">
                  <c:v>2009.0</c:v>
                </c:pt>
                <c:pt idx="1">
                  <c:v>2010.0</c:v>
                </c:pt>
                <c:pt idx="2">
                  <c:v>2011.0</c:v>
                </c:pt>
                <c:pt idx="3">
                  <c:v>2012.0</c:v>
                </c:pt>
                <c:pt idx="4">
                  <c:v>2013.0</c:v>
                </c:pt>
                <c:pt idx="5">
                  <c:v>2014.0</c:v>
                </c:pt>
              </c:numCache>
            </c:numRef>
          </c:cat>
          <c:val>
            <c:numRef>
              <c:f>'data (16)'!$J$7:$J$12</c:f>
              <c:numCache>
                <c:formatCode>General</c:formatCode>
                <c:ptCount val="6"/>
                <c:pt idx="0">
                  <c:v>0.0</c:v>
                </c:pt>
                <c:pt idx="1">
                  <c:v>-0.0100185701858457</c:v>
                </c:pt>
                <c:pt idx="2">
                  <c:v>0.00944815799510934</c:v>
                </c:pt>
                <c:pt idx="3">
                  <c:v>-0.00453018895391111</c:v>
                </c:pt>
                <c:pt idx="4">
                  <c:v>-0.0932423138040619</c:v>
                </c:pt>
                <c:pt idx="5">
                  <c:v>-0.0456080315188281</c:v>
                </c:pt>
              </c:numCache>
            </c:numRef>
          </c:val>
          <c:smooth val="0"/>
        </c:ser>
        <c:ser>
          <c:idx val="1"/>
          <c:order val="1"/>
          <c:tx>
            <c:v>Accumulated change of weighted assets</c:v>
          </c:tx>
          <c:spPr>
            <a:ln w="38100">
              <a:solidFill>
                <a:srgbClr val="FF9900"/>
              </a:solidFill>
              <a:prstDash val="solid"/>
            </a:ln>
          </c:spPr>
          <c:marker>
            <c:symbol val="none"/>
          </c:marker>
          <c:cat>
            <c:numRef>
              <c:f>'data (16)'!$A$7:$A$12</c:f>
              <c:numCache>
                <c:formatCode>General</c:formatCode>
                <c:ptCount val="6"/>
                <c:pt idx="0">
                  <c:v>2009.0</c:v>
                </c:pt>
                <c:pt idx="1">
                  <c:v>2010.0</c:v>
                </c:pt>
                <c:pt idx="2">
                  <c:v>2011.0</c:v>
                </c:pt>
                <c:pt idx="3">
                  <c:v>2012.0</c:v>
                </c:pt>
                <c:pt idx="4">
                  <c:v>2013.0</c:v>
                </c:pt>
                <c:pt idx="5">
                  <c:v>2014.0</c:v>
                </c:pt>
              </c:numCache>
            </c:numRef>
          </c:cat>
          <c:val>
            <c:numRef>
              <c:f>'data (16)'!$K$7:$K$12</c:f>
              <c:numCache>
                <c:formatCode>General</c:formatCode>
                <c:ptCount val="6"/>
                <c:pt idx="0">
                  <c:v>0.0</c:v>
                </c:pt>
                <c:pt idx="1">
                  <c:v>-0.0327401641299829</c:v>
                </c:pt>
                <c:pt idx="2">
                  <c:v>-0.0439887993449695</c:v>
                </c:pt>
                <c:pt idx="3">
                  <c:v>-0.135770004758232</c:v>
                </c:pt>
                <c:pt idx="4">
                  <c:v>-0.1926561710372</c:v>
                </c:pt>
                <c:pt idx="5">
                  <c:v>-0.14269121551558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9779032"/>
        <c:axId val="2099782072"/>
      </c:lineChart>
      <c:catAx>
        <c:axId val="2099779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Calibri" panose="020F0502020204030204" pitchFamily="34" charset="0"/>
              </a:defRPr>
            </a:pPr>
            <a:endParaRPr lang="fr-FR"/>
          </a:p>
        </c:txPr>
        <c:crossAx val="2099782072"/>
        <c:crosses val="autoZero"/>
        <c:auto val="1"/>
        <c:lblAlgn val="ctr"/>
        <c:lblOffset val="100"/>
        <c:noMultiLvlLbl val="0"/>
      </c:catAx>
      <c:valAx>
        <c:axId val="209978207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Calibri" panose="020F0502020204030204" pitchFamily="34" charset="0"/>
              </a:defRPr>
            </a:pPr>
            <a:endParaRPr lang="fr-FR"/>
          </a:p>
        </c:txPr>
        <c:crossAx val="209977903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>
              <a:latin typeface="Calibri" panose="020F0502020204030204" pitchFamily="34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-5400000" vert="horz"/>
          <a:lstStyle/>
          <a:p>
            <a:pPr>
              <a:defRPr sz="1400" b="0"/>
            </a:pPr>
            <a:r>
              <a:rPr lang="de-DE" sz="1400" b="0" dirty="0" err="1"/>
              <a:t>Credit</a:t>
            </a:r>
            <a:r>
              <a:rPr lang="de-DE" sz="1400" b="0" baseline="0" dirty="0"/>
              <a:t> </a:t>
            </a:r>
            <a:r>
              <a:rPr lang="de-DE" sz="1400" b="0" baseline="0" dirty="0" smtClean="0"/>
              <a:t> in % </a:t>
            </a:r>
            <a:r>
              <a:rPr lang="de-DE" sz="1400" b="0" baseline="0" dirty="0" err="1"/>
              <a:t>of</a:t>
            </a:r>
            <a:r>
              <a:rPr lang="de-DE" sz="1400" b="0" baseline="0" dirty="0"/>
              <a:t> </a:t>
            </a:r>
            <a:r>
              <a:rPr lang="de-DE" sz="1400" b="0" baseline="0" dirty="0" smtClean="0"/>
              <a:t>GDP</a:t>
            </a:r>
            <a:endParaRPr lang="de-DE" sz="1400" b="0" dirty="0"/>
          </a:p>
        </c:rich>
      </c:tx>
      <c:layout>
        <c:manualLayout>
          <c:xMode val="edge"/>
          <c:yMode val="edge"/>
          <c:x val="0.00198139360176911"/>
          <c:y val="0.28222222222222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856746075832844"/>
          <c:y val="0.0582907407407408"/>
          <c:w val="0.880156702165368"/>
          <c:h val="0.708745"/>
        </c:manualLayout>
      </c:layout>
      <c:lineChart>
        <c:grouping val="standard"/>
        <c:varyColors val="0"/>
        <c:ser>
          <c:idx val="0"/>
          <c:order val="0"/>
          <c:tx>
            <c:strRef>
              <c:f>Aufbereitet!$B$3</c:f>
              <c:strCache>
                <c:ptCount val="1"/>
                <c:pt idx="0">
                  <c:v>Private Sector UK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Aufbereitet!$A$259:$A$308</c:f>
              <c:numCache>
                <c:formatCode>mm\/yyyy</c:formatCode>
                <c:ptCount val="50"/>
                <c:pt idx="0">
                  <c:v>37986.0</c:v>
                </c:pt>
                <c:pt idx="1">
                  <c:v>38077.0</c:v>
                </c:pt>
                <c:pt idx="2">
                  <c:v>38168.0</c:v>
                </c:pt>
                <c:pt idx="3">
                  <c:v>38260.0</c:v>
                </c:pt>
                <c:pt idx="4">
                  <c:v>38352.0</c:v>
                </c:pt>
                <c:pt idx="5">
                  <c:v>38442.0</c:v>
                </c:pt>
                <c:pt idx="6">
                  <c:v>38533.0</c:v>
                </c:pt>
                <c:pt idx="7">
                  <c:v>38625.0</c:v>
                </c:pt>
                <c:pt idx="8">
                  <c:v>38717.0</c:v>
                </c:pt>
                <c:pt idx="9">
                  <c:v>38807.0</c:v>
                </c:pt>
                <c:pt idx="10">
                  <c:v>38898.0</c:v>
                </c:pt>
                <c:pt idx="11">
                  <c:v>38990.0</c:v>
                </c:pt>
                <c:pt idx="12">
                  <c:v>39082.0</c:v>
                </c:pt>
                <c:pt idx="13">
                  <c:v>39172.0</c:v>
                </c:pt>
                <c:pt idx="14">
                  <c:v>39263.0</c:v>
                </c:pt>
                <c:pt idx="15">
                  <c:v>39355.0</c:v>
                </c:pt>
                <c:pt idx="16">
                  <c:v>39447.0</c:v>
                </c:pt>
                <c:pt idx="17">
                  <c:v>39538.0</c:v>
                </c:pt>
                <c:pt idx="18">
                  <c:v>39629.0</c:v>
                </c:pt>
                <c:pt idx="19">
                  <c:v>39721.0</c:v>
                </c:pt>
                <c:pt idx="20">
                  <c:v>39813.0</c:v>
                </c:pt>
                <c:pt idx="21">
                  <c:v>39903.0</c:v>
                </c:pt>
                <c:pt idx="22">
                  <c:v>39994.0</c:v>
                </c:pt>
                <c:pt idx="23">
                  <c:v>40086.0</c:v>
                </c:pt>
                <c:pt idx="24">
                  <c:v>40178.0</c:v>
                </c:pt>
                <c:pt idx="25">
                  <c:v>40268.0</c:v>
                </c:pt>
                <c:pt idx="26">
                  <c:v>40359.0</c:v>
                </c:pt>
                <c:pt idx="27">
                  <c:v>40451.0</c:v>
                </c:pt>
                <c:pt idx="28">
                  <c:v>40543.0</c:v>
                </c:pt>
                <c:pt idx="29">
                  <c:v>40633.0</c:v>
                </c:pt>
                <c:pt idx="30">
                  <c:v>40724.0</c:v>
                </c:pt>
                <c:pt idx="31">
                  <c:v>40816.0</c:v>
                </c:pt>
                <c:pt idx="32">
                  <c:v>40908.0</c:v>
                </c:pt>
                <c:pt idx="33">
                  <c:v>40999.0</c:v>
                </c:pt>
                <c:pt idx="34">
                  <c:v>41090.0</c:v>
                </c:pt>
                <c:pt idx="35">
                  <c:v>41182.0</c:v>
                </c:pt>
                <c:pt idx="36">
                  <c:v>41274.0</c:v>
                </c:pt>
                <c:pt idx="37">
                  <c:v>41364.0</c:v>
                </c:pt>
                <c:pt idx="38">
                  <c:v>41455.0</c:v>
                </c:pt>
                <c:pt idx="39">
                  <c:v>41547.0</c:v>
                </c:pt>
                <c:pt idx="40">
                  <c:v>41639.0</c:v>
                </c:pt>
                <c:pt idx="41">
                  <c:v>41729.0</c:v>
                </c:pt>
                <c:pt idx="42">
                  <c:v>41820.0</c:v>
                </c:pt>
                <c:pt idx="43">
                  <c:v>41912.0</c:v>
                </c:pt>
                <c:pt idx="44">
                  <c:v>42004.0</c:v>
                </c:pt>
                <c:pt idx="45">
                  <c:v>42094.0</c:v>
                </c:pt>
                <c:pt idx="46">
                  <c:v>42185.0</c:v>
                </c:pt>
                <c:pt idx="47">
                  <c:v>42277.0</c:v>
                </c:pt>
                <c:pt idx="48">
                  <c:v>42369.0</c:v>
                </c:pt>
                <c:pt idx="49">
                  <c:v>42460.0</c:v>
                </c:pt>
              </c:numCache>
            </c:numRef>
          </c:cat>
          <c:val>
            <c:numRef>
              <c:f>Aufbereitet!$B$259:$B$308</c:f>
              <c:numCache>
                <c:formatCode>General</c:formatCode>
                <c:ptCount val="50"/>
                <c:pt idx="0">
                  <c:v>153.7</c:v>
                </c:pt>
                <c:pt idx="1">
                  <c:v>153.7</c:v>
                </c:pt>
                <c:pt idx="2">
                  <c:v>153.8</c:v>
                </c:pt>
                <c:pt idx="3">
                  <c:v>156.4</c:v>
                </c:pt>
                <c:pt idx="4">
                  <c:v>157.8</c:v>
                </c:pt>
                <c:pt idx="5">
                  <c:v>158.4</c:v>
                </c:pt>
                <c:pt idx="6">
                  <c:v>162.3</c:v>
                </c:pt>
                <c:pt idx="7">
                  <c:v>164.6</c:v>
                </c:pt>
                <c:pt idx="8">
                  <c:v>165.7</c:v>
                </c:pt>
                <c:pt idx="9">
                  <c:v>166.3</c:v>
                </c:pt>
                <c:pt idx="10">
                  <c:v>168.8</c:v>
                </c:pt>
                <c:pt idx="11">
                  <c:v>172.1</c:v>
                </c:pt>
                <c:pt idx="12">
                  <c:v>172.2</c:v>
                </c:pt>
                <c:pt idx="13">
                  <c:v>170.5</c:v>
                </c:pt>
                <c:pt idx="14">
                  <c:v>171.5</c:v>
                </c:pt>
                <c:pt idx="15">
                  <c:v>175.2</c:v>
                </c:pt>
                <c:pt idx="16">
                  <c:v>176.4</c:v>
                </c:pt>
                <c:pt idx="17">
                  <c:v>179.7</c:v>
                </c:pt>
                <c:pt idx="18">
                  <c:v>179.2</c:v>
                </c:pt>
                <c:pt idx="19">
                  <c:v>180.6</c:v>
                </c:pt>
                <c:pt idx="20">
                  <c:v>188.4</c:v>
                </c:pt>
                <c:pt idx="21">
                  <c:v>189.7</c:v>
                </c:pt>
                <c:pt idx="22">
                  <c:v>187.8</c:v>
                </c:pt>
                <c:pt idx="23">
                  <c:v>191.7</c:v>
                </c:pt>
                <c:pt idx="24">
                  <c:v>188.9</c:v>
                </c:pt>
                <c:pt idx="25">
                  <c:v>191.9</c:v>
                </c:pt>
                <c:pt idx="26">
                  <c:v>186.6</c:v>
                </c:pt>
                <c:pt idx="27">
                  <c:v>186.1</c:v>
                </c:pt>
                <c:pt idx="28">
                  <c:v>180.8</c:v>
                </c:pt>
                <c:pt idx="29">
                  <c:v>179.4</c:v>
                </c:pt>
                <c:pt idx="30">
                  <c:v>178.8</c:v>
                </c:pt>
                <c:pt idx="31">
                  <c:v>179.4</c:v>
                </c:pt>
                <c:pt idx="32">
                  <c:v>176.8</c:v>
                </c:pt>
                <c:pt idx="33">
                  <c:v>179.2</c:v>
                </c:pt>
                <c:pt idx="34">
                  <c:v>180.7</c:v>
                </c:pt>
                <c:pt idx="35">
                  <c:v>180.2</c:v>
                </c:pt>
                <c:pt idx="36">
                  <c:v>177.7</c:v>
                </c:pt>
                <c:pt idx="37">
                  <c:v>174.6</c:v>
                </c:pt>
                <c:pt idx="38">
                  <c:v>174.8</c:v>
                </c:pt>
                <c:pt idx="39">
                  <c:v>173.0</c:v>
                </c:pt>
                <c:pt idx="40">
                  <c:v>169.8</c:v>
                </c:pt>
                <c:pt idx="41">
                  <c:v>167.4</c:v>
                </c:pt>
                <c:pt idx="42">
                  <c:v>164.6</c:v>
                </c:pt>
                <c:pt idx="43">
                  <c:v>163.5</c:v>
                </c:pt>
                <c:pt idx="44">
                  <c:v>162.2</c:v>
                </c:pt>
                <c:pt idx="45">
                  <c:v>161.5</c:v>
                </c:pt>
                <c:pt idx="46">
                  <c:v>158.8</c:v>
                </c:pt>
                <c:pt idx="47">
                  <c:v>159.8</c:v>
                </c:pt>
                <c:pt idx="48">
                  <c:v>160.2</c:v>
                </c:pt>
                <c:pt idx="49">
                  <c:v>158.1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Aufbereitet!$C$3</c:f>
              <c:strCache>
                <c:ptCount val="1"/>
                <c:pt idx="0">
                  <c:v>Private Sector US</c:v>
                </c:pt>
              </c:strCache>
            </c:strRef>
          </c:tx>
          <c:spPr>
            <a:ln w="38100" cmpd="sng">
              <a:solidFill>
                <a:srgbClr val="00CC00"/>
              </a:solidFill>
              <a:prstDash val="solid"/>
            </a:ln>
          </c:spPr>
          <c:marker>
            <c:symbol val="none"/>
          </c:marker>
          <c:cat>
            <c:numRef>
              <c:f>Aufbereitet!$A$259:$A$308</c:f>
              <c:numCache>
                <c:formatCode>mm\/yyyy</c:formatCode>
                <c:ptCount val="50"/>
                <c:pt idx="0">
                  <c:v>37986.0</c:v>
                </c:pt>
                <c:pt idx="1">
                  <c:v>38077.0</c:v>
                </c:pt>
                <c:pt idx="2">
                  <c:v>38168.0</c:v>
                </c:pt>
                <c:pt idx="3">
                  <c:v>38260.0</c:v>
                </c:pt>
                <c:pt idx="4">
                  <c:v>38352.0</c:v>
                </c:pt>
                <c:pt idx="5">
                  <c:v>38442.0</c:v>
                </c:pt>
                <c:pt idx="6">
                  <c:v>38533.0</c:v>
                </c:pt>
                <c:pt idx="7">
                  <c:v>38625.0</c:v>
                </c:pt>
                <c:pt idx="8">
                  <c:v>38717.0</c:v>
                </c:pt>
                <c:pt idx="9">
                  <c:v>38807.0</c:v>
                </c:pt>
                <c:pt idx="10">
                  <c:v>38898.0</c:v>
                </c:pt>
                <c:pt idx="11">
                  <c:v>38990.0</c:v>
                </c:pt>
                <c:pt idx="12">
                  <c:v>39082.0</c:v>
                </c:pt>
                <c:pt idx="13">
                  <c:v>39172.0</c:v>
                </c:pt>
                <c:pt idx="14">
                  <c:v>39263.0</c:v>
                </c:pt>
                <c:pt idx="15">
                  <c:v>39355.0</c:v>
                </c:pt>
                <c:pt idx="16">
                  <c:v>39447.0</c:v>
                </c:pt>
                <c:pt idx="17">
                  <c:v>39538.0</c:v>
                </c:pt>
                <c:pt idx="18">
                  <c:v>39629.0</c:v>
                </c:pt>
                <c:pt idx="19">
                  <c:v>39721.0</c:v>
                </c:pt>
                <c:pt idx="20">
                  <c:v>39813.0</c:v>
                </c:pt>
                <c:pt idx="21">
                  <c:v>39903.0</c:v>
                </c:pt>
                <c:pt idx="22">
                  <c:v>39994.0</c:v>
                </c:pt>
                <c:pt idx="23">
                  <c:v>40086.0</c:v>
                </c:pt>
                <c:pt idx="24">
                  <c:v>40178.0</c:v>
                </c:pt>
                <c:pt idx="25">
                  <c:v>40268.0</c:v>
                </c:pt>
                <c:pt idx="26">
                  <c:v>40359.0</c:v>
                </c:pt>
                <c:pt idx="27">
                  <c:v>40451.0</c:v>
                </c:pt>
                <c:pt idx="28">
                  <c:v>40543.0</c:v>
                </c:pt>
                <c:pt idx="29">
                  <c:v>40633.0</c:v>
                </c:pt>
                <c:pt idx="30">
                  <c:v>40724.0</c:v>
                </c:pt>
                <c:pt idx="31">
                  <c:v>40816.0</c:v>
                </c:pt>
                <c:pt idx="32">
                  <c:v>40908.0</c:v>
                </c:pt>
                <c:pt idx="33">
                  <c:v>40999.0</c:v>
                </c:pt>
                <c:pt idx="34">
                  <c:v>41090.0</c:v>
                </c:pt>
                <c:pt idx="35">
                  <c:v>41182.0</c:v>
                </c:pt>
                <c:pt idx="36">
                  <c:v>41274.0</c:v>
                </c:pt>
                <c:pt idx="37">
                  <c:v>41364.0</c:v>
                </c:pt>
                <c:pt idx="38">
                  <c:v>41455.0</c:v>
                </c:pt>
                <c:pt idx="39">
                  <c:v>41547.0</c:v>
                </c:pt>
                <c:pt idx="40">
                  <c:v>41639.0</c:v>
                </c:pt>
                <c:pt idx="41">
                  <c:v>41729.0</c:v>
                </c:pt>
                <c:pt idx="42">
                  <c:v>41820.0</c:v>
                </c:pt>
                <c:pt idx="43">
                  <c:v>41912.0</c:v>
                </c:pt>
                <c:pt idx="44">
                  <c:v>42004.0</c:v>
                </c:pt>
                <c:pt idx="45">
                  <c:v>42094.0</c:v>
                </c:pt>
                <c:pt idx="46">
                  <c:v>42185.0</c:v>
                </c:pt>
                <c:pt idx="47">
                  <c:v>42277.0</c:v>
                </c:pt>
                <c:pt idx="48">
                  <c:v>42369.0</c:v>
                </c:pt>
                <c:pt idx="49">
                  <c:v>42460.0</c:v>
                </c:pt>
              </c:numCache>
            </c:numRef>
          </c:cat>
          <c:val>
            <c:numRef>
              <c:f>Aufbereitet!$C$259:$C$308</c:f>
              <c:numCache>
                <c:formatCode>General</c:formatCode>
                <c:ptCount val="50"/>
                <c:pt idx="0">
                  <c:v>145.8</c:v>
                </c:pt>
                <c:pt idx="1">
                  <c:v>146.1</c:v>
                </c:pt>
                <c:pt idx="2">
                  <c:v>146.9</c:v>
                </c:pt>
                <c:pt idx="3">
                  <c:v>147.7</c:v>
                </c:pt>
                <c:pt idx="4">
                  <c:v>149.6</c:v>
                </c:pt>
                <c:pt idx="5">
                  <c:v>149.6</c:v>
                </c:pt>
                <c:pt idx="6">
                  <c:v>151.1</c:v>
                </c:pt>
                <c:pt idx="7">
                  <c:v>152.3</c:v>
                </c:pt>
                <c:pt idx="8">
                  <c:v>153.6</c:v>
                </c:pt>
                <c:pt idx="9">
                  <c:v>155.1</c:v>
                </c:pt>
                <c:pt idx="10">
                  <c:v>156.9</c:v>
                </c:pt>
                <c:pt idx="11">
                  <c:v>158.3</c:v>
                </c:pt>
                <c:pt idx="12">
                  <c:v>160.2</c:v>
                </c:pt>
                <c:pt idx="13">
                  <c:v>161.4</c:v>
                </c:pt>
                <c:pt idx="14">
                  <c:v>164.0</c:v>
                </c:pt>
                <c:pt idx="15">
                  <c:v>165.9</c:v>
                </c:pt>
                <c:pt idx="16">
                  <c:v>167.4</c:v>
                </c:pt>
                <c:pt idx="17">
                  <c:v>168.4</c:v>
                </c:pt>
                <c:pt idx="18">
                  <c:v>168.3</c:v>
                </c:pt>
                <c:pt idx="19">
                  <c:v>169.3</c:v>
                </c:pt>
                <c:pt idx="20">
                  <c:v>167.8</c:v>
                </c:pt>
                <c:pt idx="21">
                  <c:v>166.8</c:v>
                </c:pt>
                <c:pt idx="22">
                  <c:v>167.3</c:v>
                </c:pt>
                <c:pt idx="23">
                  <c:v>167.5</c:v>
                </c:pt>
                <c:pt idx="24">
                  <c:v>165.8</c:v>
                </c:pt>
                <c:pt idx="25">
                  <c:v>163.8</c:v>
                </c:pt>
                <c:pt idx="26">
                  <c:v>161.3</c:v>
                </c:pt>
                <c:pt idx="27">
                  <c:v>159.6</c:v>
                </c:pt>
                <c:pt idx="28">
                  <c:v>157.1</c:v>
                </c:pt>
                <c:pt idx="29">
                  <c:v>155.5</c:v>
                </c:pt>
                <c:pt idx="30">
                  <c:v>153.9</c:v>
                </c:pt>
                <c:pt idx="31">
                  <c:v>152.6</c:v>
                </c:pt>
                <c:pt idx="32">
                  <c:v>151.9</c:v>
                </c:pt>
                <c:pt idx="33">
                  <c:v>150.5</c:v>
                </c:pt>
                <c:pt idx="34">
                  <c:v>149.6</c:v>
                </c:pt>
                <c:pt idx="35">
                  <c:v>149.0</c:v>
                </c:pt>
                <c:pt idx="36">
                  <c:v>149.4</c:v>
                </c:pt>
                <c:pt idx="37">
                  <c:v>148.5</c:v>
                </c:pt>
                <c:pt idx="38">
                  <c:v>148.5</c:v>
                </c:pt>
                <c:pt idx="39">
                  <c:v>149.1</c:v>
                </c:pt>
                <c:pt idx="40">
                  <c:v>148.5</c:v>
                </c:pt>
                <c:pt idx="41">
                  <c:v>148.3</c:v>
                </c:pt>
                <c:pt idx="42">
                  <c:v>148.5</c:v>
                </c:pt>
                <c:pt idx="43">
                  <c:v>148.5</c:v>
                </c:pt>
                <c:pt idx="44">
                  <c:v>148.6</c:v>
                </c:pt>
                <c:pt idx="45">
                  <c:v>148.2</c:v>
                </c:pt>
                <c:pt idx="46">
                  <c:v>149.0</c:v>
                </c:pt>
                <c:pt idx="47">
                  <c:v>149.1</c:v>
                </c:pt>
                <c:pt idx="48">
                  <c:v>149.7</c:v>
                </c:pt>
                <c:pt idx="49">
                  <c:v>150.1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Aufbereitet!$D$3</c:f>
              <c:strCache>
                <c:ptCount val="1"/>
                <c:pt idx="0">
                  <c:v>Private Sector Euro Area</c:v>
                </c:pt>
              </c:strCache>
            </c:strRef>
          </c:tx>
          <c:spPr>
            <a:ln w="381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Aufbereitet!$A$259:$A$308</c:f>
              <c:numCache>
                <c:formatCode>mm\/yyyy</c:formatCode>
                <c:ptCount val="50"/>
                <c:pt idx="0">
                  <c:v>37986.0</c:v>
                </c:pt>
                <c:pt idx="1">
                  <c:v>38077.0</c:v>
                </c:pt>
                <c:pt idx="2">
                  <c:v>38168.0</c:v>
                </c:pt>
                <c:pt idx="3">
                  <c:v>38260.0</c:v>
                </c:pt>
                <c:pt idx="4">
                  <c:v>38352.0</c:v>
                </c:pt>
                <c:pt idx="5">
                  <c:v>38442.0</c:v>
                </c:pt>
                <c:pt idx="6">
                  <c:v>38533.0</c:v>
                </c:pt>
                <c:pt idx="7">
                  <c:v>38625.0</c:v>
                </c:pt>
                <c:pt idx="8">
                  <c:v>38717.0</c:v>
                </c:pt>
                <c:pt idx="9">
                  <c:v>38807.0</c:v>
                </c:pt>
                <c:pt idx="10">
                  <c:v>38898.0</c:v>
                </c:pt>
                <c:pt idx="11">
                  <c:v>38990.0</c:v>
                </c:pt>
                <c:pt idx="12">
                  <c:v>39082.0</c:v>
                </c:pt>
                <c:pt idx="13">
                  <c:v>39172.0</c:v>
                </c:pt>
                <c:pt idx="14">
                  <c:v>39263.0</c:v>
                </c:pt>
                <c:pt idx="15">
                  <c:v>39355.0</c:v>
                </c:pt>
                <c:pt idx="16">
                  <c:v>39447.0</c:v>
                </c:pt>
                <c:pt idx="17">
                  <c:v>39538.0</c:v>
                </c:pt>
                <c:pt idx="18">
                  <c:v>39629.0</c:v>
                </c:pt>
                <c:pt idx="19">
                  <c:v>39721.0</c:v>
                </c:pt>
                <c:pt idx="20">
                  <c:v>39813.0</c:v>
                </c:pt>
                <c:pt idx="21">
                  <c:v>39903.0</c:v>
                </c:pt>
                <c:pt idx="22">
                  <c:v>39994.0</c:v>
                </c:pt>
                <c:pt idx="23">
                  <c:v>40086.0</c:v>
                </c:pt>
                <c:pt idx="24">
                  <c:v>40178.0</c:v>
                </c:pt>
                <c:pt idx="25">
                  <c:v>40268.0</c:v>
                </c:pt>
                <c:pt idx="26">
                  <c:v>40359.0</c:v>
                </c:pt>
                <c:pt idx="27">
                  <c:v>40451.0</c:v>
                </c:pt>
                <c:pt idx="28">
                  <c:v>40543.0</c:v>
                </c:pt>
                <c:pt idx="29">
                  <c:v>40633.0</c:v>
                </c:pt>
                <c:pt idx="30">
                  <c:v>40724.0</c:v>
                </c:pt>
                <c:pt idx="31">
                  <c:v>40816.0</c:v>
                </c:pt>
                <c:pt idx="32">
                  <c:v>40908.0</c:v>
                </c:pt>
                <c:pt idx="33">
                  <c:v>40999.0</c:v>
                </c:pt>
                <c:pt idx="34">
                  <c:v>41090.0</c:v>
                </c:pt>
                <c:pt idx="35">
                  <c:v>41182.0</c:v>
                </c:pt>
                <c:pt idx="36">
                  <c:v>41274.0</c:v>
                </c:pt>
                <c:pt idx="37">
                  <c:v>41364.0</c:v>
                </c:pt>
                <c:pt idx="38">
                  <c:v>41455.0</c:v>
                </c:pt>
                <c:pt idx="39">
                  <c:v>41547.0</c:v>
                </c:pt>
                <c:pt idx="40">
                  <c:v>41639.0</c:v>
                </c:pt>
                <c:pt idx="41">
                  <c:v>41729.0</c:v>
                </c:pt>
                <c:pt idx="42">
                  <c:v>41820.0</c:v>
                </c:pt>
                <c:pt idx="43">
                  <c:v>41912.0</c:v>
                </c:pt>
                <c:pt idx="44">
                  <c:v>42004.0</c:v>
                </c:pt>
                <c:pt idx="45">
                  <c:v>42094.0</c:v>
                </c:pt>
                <c:pt idx="46">
                  <c:v>42185.0</c:v>
                </c:pt>
                <c:pt idx="47">
                  <c:v>42277.0</c:v>
                </c:pt>
                <c:pt idx="48">
                  <c:v>42369.0</c:v>
                </c:pt>
                <c:pt idx="49">
                  <c:v>42460.0</c:v>
                </c:pt>
              </c:numCache>
            </c:numRef>
          </c:cat>
          <c:val>
            <c:numRef>
              <c:f>Aufbereitet!$D$259:$D$308</c:f>
              <c:numCache>
                <c:formatCode>General</c:formatCode>
                <c:ptCount val="50"/>
                <c:pt idx="0">
                  <c:v>137.9</c:v>
                </c:pt>
                <c:pt idx="1">
                  <c:v>137.4</c:v>
                </c:pt>
                <c:pt idx="2">
                  <c:v>138.3</c:v>
                </c:pt>
                <c:pt idx="3">
                  <c:v>138.6</c:v>
                </c:pt>
                <c:pt idx="4">
                  <c:v>139.6</c:v>
                </c:pt>
                <c:pt idx="5">
                  <c:v>139.8</c:v>
                </c:pt>
                <c:pt idx="6">
                  <c:v>141.9</c:v>
                </c:pt>
                <c:pt idx="7">
                  <c:v>142.5</c:v>
                </c:pt>
                <c:pt idx="8">
                  <c:v>143.5</c:v>
                </c:pt>
                <c:pt idx="9">
                  <c:v>144.9</c:v>
                </c:pt>
                <c:pt idx="10">
                  <c:v>146.6</c:v>
                </c:pt>
                <c:pt idx="11">
                  <c:v>147.3</c:v>
                </c:pt>
                <c:pt idx="12">
                  <c:v>148.1</c:v>
                </c:pt>
                <c:pt idx="13">
                  <c:v>148.9</c:v>
                </c:pt>
                <c:pt idx="14">
                  <c:v>150.9</c:v>
                </c:pt>
                <c:pt idx="15">
                  <c:v>151.3</c:v>
                </c:pt>
                <c:pt idx="16">
                  <c:v>152.8</c:v>
                </c:pt>
                <c:pt idx="17">
                  <c:v>154.2</c:v>
                </c:pt>
                <c:pt idx="18">
                  <c:v>155.7</c:v>
                </c:pt>
                <c:pt idx="19">
                  <c:v>157.2</c:v>
                </c:pt>
                <c:pt idx="20">
                  <c:v>158.5</c:v>
                </c:pt>
                <c:pt idx="21">
                  <c:v>161.2</c:v>
                </c:pt>
                <c:pt idx="22">
                  <c:v>163.6</c:v>
                </c:pt>
                <c:pt idx="23">
                  <c:v>164.6</c:v>
                </c:pt>
                <c:pt idx="24">
                  <c:v>165.3</c:v>
                </c:pt>
                <c:pt idx="25">
                  <c:v>165.5</c:v>
                </c:pt>
                <c:pt idx="26">
                  <c:v>165.5</c:v>
                </c:pt>
                <c:pt idx="27">
                  <c:v>164.8</c:v>
                </c:pt>
                <c:pt idx="28">
                  <c:v>165.1</c:v>
                </c:pt>
                <c:pt idx="29">
                  <c:v>163.5</c:v>
                </c:pt>
                <c:pt idx="30">
                  <c:v>163.7</c:v>
                </c:pt>
                <c:pt idx="31">
                  <c:v>163.2</c:v>
                </c:pt>
                <c:pt idx="32">
                  <c:v>163.6</c:v>
                </c:pt>
                <c:pt idx="33">
                  <c:v>163.7</c:v>
                </c:pt>
                <c:pt idx="34">
                  <c:v>164.7</c:v>
                </c:pt>
                <c:pt idx="35">
                  <c:v>164.8</c:v>
                </c:pt>
                <c:pt idx="36">
                  <c:v>164.9</c:v>
                </c:pt>
                <c:pt idx="37">
                  <c:v>164.5</c:v>
                </c:pt>
                <c:pt idx="38">
                  <c:v>164.0</c:v>
                </c:pt>
                <c:pt idx="39">
                  <c:v>163.3</c:v>
                </c:pt>
                <c:pt idx="40">
                  <c:v>162.1</c:v>
                </c:pt>
                <c:pt idx="41">
                  <c:v>161.8</c:v>
                </c:pt>
                <c:pt idx="42">
                  <c:v>162.0</c:v>
                </c:pt>
                <c:pt idx="43">
                  <c:v>161.4</c:v>
                </c:pt>
                <c:pt idx="44">
                  <c:v>163.0</c:v>
                </c:pt>
                <c:pt idx="45">
                  <c:v>167.6</c:v>
                </c:pt>
                <c:pt idx="46">
                  <c:v>166.0</c:v>
                </c:pt>
                <c:pt idx="47">
                  <c:v>165.1</c:v>
                </c:pt>
                <c:pt idx="48">
                  <c:v>164.3</c:v>
                </c:pt>
                <c:pt idx="49">
                  <c:v>164.1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Aufbereitet!$E$3</c:f>
              <c:strCache>
                <c:ptCount val="1"/>
                <c:pt idx="0">
                  <c:v>Official Sector UK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ysDash"/>
            </a:ln>
          </c:spPr>
          <c:marker>
            <c:symbol val="none"/>
          </c:marker>
          <c:cat>
            <c:numRef>
              <c:f>Aufbereitet!$A$259:$A$308</c:f>
              <c:numCache>
                <c:formatCode>mm\/yyyy</c:formatCode>
                <c:ptCount val="50"/>
                <c:pt idx="0">
                  <c:v>37986.0</c:v>
                </c:pt>
                <c:pt idx="1">
                  <c:v>38077.0</c:v>
                </c:pt>
                <c:pt idx="2">
                  <c:v>38168.0</c:v>
                </c:pt>
                <c:pt idx="3">
                  <c:v>38260.0</c:v>
                </c:pt>
                <c:pt idx="4">
                  <c:v>38352.0</c:v>
                </c:pt>
                <c:pt idx="5">
                  <c:v>38442.0</c:v>
                </c:pt>
                <c:pt idx="6">
                  <c:v>38533.0</c:v>
                </c:pt>
                <c:pt idx="7">
                  <c:v>38625.0</c:v>
                </c:pt>
                <c:pt idx="8">
                  <c:v>38717.0</c:v>
                </c:pt>
                <c:pt idx="9">
                  <c:v>38807.0</c:v>
                </c:pt>
                <c:pt idx="10">
                  <c:v>38898.0</c:v>
                </c:pt>
                <c:pt idx="11">
                  <c:v>38990.0</c:v>
                </c:pt>
                <c:pt idx="12">
                  <c:v>39082.0</c:v>
                </c:pt>
                <c:pt idx="13">
                  <c:v>39172.0</c:v>
                </c:pt>
                <c:pt idx="14">
                  <c:v>39263.0</c:v>
                </c:pt>
                <c:pt idx="15">
                  <c:v>39355.0</c:v>
                </c:pt>
                <c:pt idx="16">
                  <c:v>39447.0</c:v>
                </c:pt>
                <c:pt idx="17">
                  <c:v>39538.0</c:v>
                </c:pt>
                <c:pt idx="18">
                  <c:v>39629.0</c:v>
                </c:pt>
                <c:pt idx="19">
                  <c:v>39721.0</c:v>
                </c:pt>
                <c:pt idx="20">
                  <c:v>39813.0</c:v>
                </c:pt>
                <c:pt idx="21">
                  <c:v>39903.0</c:v>
                </c:pt>
                <c:pt idx="22">
                  <c:v>39994.0</c:v>
                </c:pt>
                <c:pt idx="23">
                  <c:v>40086.0</c:v>
                </c:pt>
                <c:pt idx="24">
                  <c:v>40178.0</c:v>
                </c:pt>
                <c:pt idx="25">
                  <c:v>40268.0</c:v>
                </c:pt>
                <c:pt idx="26">
                  <c:v>40359.0</c:v>
                </c:pt>
                <c:pt idx="27">
                  <c:v>40451.0</c:v>
                </c:pt>
                <c:pt idx="28">
                  <c:v>40543.0</c:v>
                </c:pt>
                <c:pt idx="29">
                  <c:v>40633.0</c:v>
                </c:pt>
                <c:pt idx="30">
                  <c:v>40724.0</c:v>
                </c:pt>
                <c:pt idx="31">
                  <c:v>40816.0</c:v>
                </c:pt>
                <c:pt idx="32">
                  <c:v>40908.0</c:v>
                </c:pt>
                <c:pt idx="33">
                  <c:v>40999.0</c:v>
                </c:pt>
                <c:pt idx="34">
                  <c:v>41090.0</c:v>
                </c:pt>
                <c:pt idx="35">
                  <c:v>41182.0</c:v>
                </c:pt>
                <c:pt idx="36">
                  <c:v>41274.0</c:v>
                </c:pt>
                <c:pt idx="37">
                  <c:v>41364.0</c:v>
                </c:pt>
                <c:pt idx="38">
                  <c:v>41455.0</c:v>
                </c:pt>
                <c:pt idx="39">
                  <c:v>41547.0</c:v>
                </c:pt>
                <c:pt idx="40">
                  <c:v>41639.0</c:v>
                </c:pt>
                <c:pt idx="41">
                  <c:v>41729.0</c:v>
                </c:pt>
                <c:pt idx="42">
                  <c:v>41820.0</c:v>
                </c:pt>
                <c:pt idx="43">
                  <c:v>41912.0</c:v>
                </c:pt>
                <c:pt idx="44">
                  <c:v>42004.0</c:v>
                </c:pt>
                <c:pt idx="45">
                  <c:v>42094.0</c:v>
                </c:pt>
                <c:pt idx="46">
                  <c:v>42185.0</c:v>
                </c:pt>
                <c:pt idx="47">
                  <c:v>42277.0</c:v>
                </c:pt>
                <c:pt idx="48">
                  <c:v>42369.0</c:v>
                </c:pt>
                <c:pt idx="49">
                  <c:v>42460.0</c:v>
                </c:pt>
              </c:numCache>
            </c:numRef>
          </c:cat>
          <c:val>
            <c:numRef>
              <c:f>Aufbereitet!$E$259:$E$308</c:f>
              <c:numCache>
                <c:formatCode>General</c:formatCode>
                <c:ptCount val="50"/>
                <c:pt idx="0">
                  <c:v>35.8</c:v>
                </c:pt>
                <c:pt idx="1">
                  <c:v>35.6</c:v>
                </c:pt>
                <c:pt idx="2">
                  <c:v>37.1</c:v>
                </c:pt>
                <c:pt idx="3">
                  <c:v>37.2</c:v>
                </c:pt>
                <c:pt idx="4">
                  <c:v>38.7</c:v>
                </c:pt>
                <c:pt idx="5">
                  <c:v>38.1</c:v>
                </c:pt>
                <c:pt idx="6">
                  <c:v>39.2</c:v>
                </c:pt>
                <c:pt idx="7">
                  <c:v>39.4</c:v>
                </c:pt>
                <c:pt idx="8">
                  <c:v>40.0</c:v>
                </c:pt>
                <c:pt idx="9">
                  <c:v>39.5</c:v>
                </c:pt>
                <c:pt idx="10">
                  <c:v>40.6</c:v>
                </c:pt>
                <c:pt idx="11">
                  <c:v>40.6</c:v>
                </c:pt>
                <c:pt idx="12">
                  <c:v>41.0</c:v>
                </c:pt>
                <c:pt idx="13">
                  <c:v>40.5</c:v>
                </c:pt>
                <c:pt idx="14">
                  <c:v>41.4</c:v>
                </c:pt>
                <c:pt idx="15">
                  <c:v>41.4</c:v>
                </c:pt>
                <c:pt idx="16">
                  <c:v>42.2</c:v>
                </c:pt>
                <c:pt idx="17">
                  <c:v>41.3</c:v>
                </c:pt>
                <c:pt idx="18">
                  <c:v>42.6</c:v>
                </c:pt>
                <c:pt idx="19">
                  <c:v>45.5</c:v>
                </c:pt>
                <c:pt idx="20">
                  <c:v>50.3</c:v>
                </c:pt>
                <c:pt idx="21">
                  <c:v>53.2</c:v>
                </c:pt>
                <c:pt idx="22">
                  <c:v>56.5</c:v>
                </c:pt>
                <c:pt idx="23">
                  <c:v>60.4</c:v>
                </c:pt>
                <c:pt idx="24">
                  <c:v>64.2</c:v>
                </c:pt>
                <c:pt idx="25">
                  <c:v>70.3</c:v>
                </c:pt>
                <c:pt idx="26">
                  <c:v>72.1</c:v>
                </c:pt>
                <c:pt idx="27">
                  <c:v>75.1</c:v>
                </c:pt>
                <c:pt idx="28">
                  <c:v>75.7</c:v>
                </c:pt>
                <c:pt idx="29">
                  <c:v>76.2</c:v>
                </c:pt>
                <c:pt idx="30">
                  <c:v>79.2</c:v>
                </c:pt>
                <c:pt idx="31">
                  <c:v>80.1</c:v>
                </c:pt>
                <c:pt idx="32">
                  <c:v>81.3</c:v>
                </c:pt>
                <c:pt idx="33">
                  <c:v>82.4</c:v>
                </c:pt>
                <c:pt idx="34">
                  <c:v>82.4</c:v>
                </c:pt>
                <c:pt idx="35">
                  <c:v>83.5</c:v>
                </c:pt>
                <c:pt idx="36">
                  <c:v>84.8</c:v>
                </c:pt>
                <c:pt idx="37">
                  <c:v>84.0</c:v>
                </c:pt>
                <c:pt idx="38">
                  <c:v>85.1</c:v>
                </c:pt>
                <c:pt idx="39">
                  <c:v>85.0</c:v>
                </c:pt>
                <c:pt idx="40">
                  <c:v>86.0</c:v>
                </c:pt>
                <c:pt idx="41">
                  <c:v>86.6</c:v>
                </c:pt>
                <c:pt idx="42">
                  <c:v>87.3</c:v>
                </c:pt>
                <c:pt idx="43">
                  <c:v>86.6</c:v>
                </c:pt>
                <c:pt idx="44">
                  <c:v>87.9</c:v>
                </c:pt>
                <c:pt idx="45">
                  <c:v>87.1</c:v>
                </c:pt>
                <c:pt idx="46">
                  <c:v>88.5</c:v>
                </c:pt>
                <c:pt idx="47">
                  <c:v>88.2</c:v>
                </c:pt>
                <c:pt idx="48">
                  <c:v>89.1</c:v>
                </c:pt>
                <c:pt idx="49">
                  <c:v>88.0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Aufbereitet!$F$3</c:f>
              <c:strCache>
                <c:ptCount val="1"/>
                <c:pt idx="0">
                  <c:v>Official Sector US</c:v>
                </c:pt>
              </c:strCache>
            </c:strRef>
          </c:tx>
          <c:spPr>
            <a:ln w="38100">
              <a:solidFill>
                <a:srgbClr val="00CC00"/>
              </a:solidFill>
              <a:prstDash val="sysDash"/>
            </a:ln>
          </c:spPr>
          <c:marker>
            <c:symbol val="none"/>
          </c:marker>
          <c:cat>
            <c:numRef>
              <c:f>Aufbereitet!$A$259:$A$308</c:f>
              <c:numCache>
                <c:formatCode>mm\/yyyy</c:formatCode>
                <c:ptCount val="50"/>
                <c:pt idx="0">
                  <c:v>37986.0</c:v>
                </c:pt>
                <c:pt idx="1">
                  <c:v>38077.0</c:v>
                </c:pt>
                <c:pt idx="2">
                  <c:v>38168.0</c:v>
                </c:pt>
                <c:pt idx="3">
                  <c:v>38260.0</c:v>
                </c:pt>
                <c:pt idx="4">
                  <c:v>38352.0</c:v>
                </c:pt>
                <c:pt idx="5">
                  <c:v>38442.0</c:v>
                </c:pt>
                <c:pt idx="6">
                  <c:v>38533.0</c:v>
                </c:pt>
                <c:pt idx="7">
                  <c:v>38625.0</c:v>
                </c:pt>
                <c:pt idx="8">
                  <c:v>38717.0</c:v>
                </c:pt>
                <c:pt idx="9">
                  <c:v>38807.0</c:v>
                </c:pt>
                <c:pt idx="10">
                  <c:v>38898.0</c:v>
                </c:pt>
                <c:pt idx="11">
                  <c:v>38990.0</c:v>
                </c:pt>
                <c:pt idx="12">
                  <c:v>39082.0</c:v>
                </c:pt>
                <c:pt idx="13">
                  <c:v>39172.0</c:v>
                </c:pt>
                <c:pt idx="14">
                  <c:v>39263.0</c:v>
                </c:pt>
                <c:pt idx="15">
                  <c:v>39355.0</c:v>
                </c:pt>
                <c:pt idx="16">
                  <c:v>39447.0</c:v>
                </c:pt>
                <c:pt idx="17">
                  <c:v>39538.0</c:v>
                </c:pt>
                <c:pt idx="18">
                  <c:v>39629.0</c:v>
                </c:pt>
                <c:pt idx="19">
                  <c:v>39721.0</c:v>
                </c:pt>
                <c:pt idx="20">
                  <c:v>39813.0</c:v>
                </c:pt>
                <c:pt idx="21">
                  <c:v>39903.0</c:v>
                </c:pt>
                <c:pt idx="22">
                  <c:v>39994.0</c:v>
                </c:pt>
                <c:pt idx="23">
                  <c:v>40086.0</c:v>
                </c:pt>
                <c:pt idx="24">
                  <c:v>40178.0</c:v>
                </c:pt>
                <c:pt idx="25">
                  <c:v>40268.0</c:v>
                </c:pt>
                <c:pt idx="26">
                  <c:v>40359.0</c:v>
                </c:pt>
                <c:pt idx="27">
                  <c:v>40451.0</c:v>
                </c:pt>
                <c:pt idx="28">
                  <c:v>40543.0</c:v>
                </c:pt>
                <c:pt idx="29">
                  <c:v>40633.0</c:v>
                </c:pt>
                <c:pt idx="30">
                  <c:v>40724.0</c:v>
                </c:pt>
                <c:pt idx="31">
                  <c:v>40816.0</c:v>
                </c:pt>
                <c:pt idx="32">
                  <c:v>40908.0</c:v>
                </c:pt>
                <c:pt idx="33">
                  <c:v>40999.0</c:v>
                </c:pt>
                <c:pt idx="34">
                  <c:v>41090.0</c:v>
                </c:pt>
                <c:pt idx="35">
                  <c:v>41182.0</c:v>
                </c:pt>
                <c:pt idx="36">
                  <c:v>41274.0</c:v>
                </c:pt>
                <c:pt idx="37">
                  <c:v>41364.0</c:v>
                </c:pt>
                <c:pt idx="38">
                  <c:v>41455.0</c:v>
                </c:pt>
                <c:pt idx="39">
                  <c:v>41547.0</c:v>
                </c:pt>
                <c:pt idx="40">
                  <c:v>41639.0</c:v>
                </c:pt>
                <c:pt idx="41">
                  <c:v>41729.0</c:v>
                </c:pt>
                <c:pt idx="42">
                  <c:v>41820.0</c:v>
                </c:pt>
                <c:pt idx="43">
                  <c:v>41912.0</c:v>
                </c:pt>
                <c:pt idx="44">
                  <c:v>42004.0</c:v>
                </c:pt>
                <c:pt idx="45">
                  <c:v>42094.0</c:v>
                </c:pt>
                <c:pt idx="46">
                  <c:v>42185.0</c:v>
                </c:pt>
                <c:pt idx="47">
                  <c:v>42277.0</c:v>
                </c:pt>
                <c:pt idx="48">
                  <c:v>42369.0</c:v>
                </c:pt>
                <c:pt idx="49">
                  <c:v>42460.0</c:v>
                </c:pt>
              </c:numCache>
            </c:numRef>
          </c:cat>
          <c:val>
            <c:numRef>
              <c:f>Aufbereitet!$F$259:$F$308</c:f>
              <c:numCache>
                <c:formatCode>General</c:formatCode>
                <c:ptCount val="50"/>
                <c:pt idx="0">
                  <c:v>56.1</c:v>
                </c:pt>
                <c:pt idx="1">
                  <c:v>63.5</c:v>
                </c:pt>
                <c:pt idx="2">
                  <c:v>61.5</c:v>
                </c:pt>
                <c:pt idx="3">
                  <c:v>62.3</c:v>
                </c:pt>
                <c:pt idx="4">
                  <c:v>62.5</c:v>
                </c:pt>
                <c:pt idx="5">
                  <c:v>62.3</c:v>
                </c:pt>
                <c:pt idx="6">
                  <c:v>61.9</c:v>
                </c:pt>
                <c:pt idx="7">
                  <c:v>60.6</c:v>
                </c:pt>
                <c:pt idx="8">
                  <c:v>60.6</c:v>
                </c:pt>
                <c:pt idx="9">
                  <c:v>59.8</c:v>
                </c:pt>
                <c:pt idx="10">
                  <c:v>58.0</c:v>
                </c:pt>
                <c:pt idx="11">
                  <c:v>58.6</c:v>
                </c:pt>
                <c:pt idx="12">
                  <c:v>58.5</c:v>
                </c:pt>
                <c:pt idx="13">
                  <c:v>59.1</c:v>
                </c:pt>
                <c:pt idx="14">
                  <c:v>57.0</c:v>
                </c:pt>
                <c:pt idx="15">
                  <c:v>58.3</c:v>
                </c:pt>
                <c:pt idx="16">
                  <c:v>60.0</c:v>
                </c:pt>
                <c:pt idx="17">
                  <c:v>62.3</c:v>
                </c:pt>
                <c:pt idx="18">
                  <c:v>60.4</c:v>
                </c:pt>
                <c:pt idx="19">
                  <c:v>63.7</c:v>
                </c:pt>
                <c:pt idx="20">
                  <c:v>70.7</c:v>
                </c:pt>
                <c:pt idx="21">
                  <c:v>73.7</c:v>
                </c:pt>
                <c:pt idx="22">
                  <c:v>75.0</c:v>
                </c:pt>
                <c:pt idx="23">
                  <c:v>79.0</c:v>
                </c:pt>
                <c:pt idx="24">
                  <c:v>80.6</c:v>
                </c:pt>
                <c:pt idx="25">
                  <c:v>83.5</c:v>
                </c:pt>
                <c:pt idx="26">
                  <c:v>87.3</c:v>
                </c:pt>
                <c:pt idx="27">
                  <c:v>90.2</c:v>
                </c:pt>
                <c:pt idx="28">
                  <c:v>90.2</c:v>
                </c:pt>
                <c:pt idx="29">
                  <c:v>90.3</c:v>
                </c:pt>
                <c:pt idx="30">
                  <c:v>90.4</c:v>
                </c:pt>
                <c:pt idx="31">
                  <c:v>96.7</c:v>
                </c:pt>
                <c:pt idx="32">
                  <c:v>98.7</c:v>
                </c:pt>
                <c:pt idx="33">
                  <c:v>98.6</c:v>
                </c:pt>
                <c:pt idx="34">
                  <c:v>100.5</c:v>
                </c:pt>
                <c:pt idx="35">
                  <c:v>101.0</c:v>
                </c:pt>
                <c:pt idx="36">
                  <c:v>101.6</c:v>
                </c:pt>
                <c:pt idx="37">
                  <c:v>102.4</c:v>
                </c:pt>
                <c:pt idx="38">
                  <c:v>98.3</c:v>
                </c:pt>
                <c:pt idx="39">
                  <c:v>97.3</c:v>
                </c:pt>
                <c:pt idx="40">
                  <c:v>98.3</c:v>
                </c:pt>
                <c:pt idx="41">
                  <c:v>99.8</c:v>
                </c:pt>
                <c:pt idx="42">
                  <c:v>99.1</c:v>
                </c:pt>
                <c:pt idx="43">
                  <c:v>98.8</c:v>
                </c:pt>
                <c:pt idx="44">
                  <c:v>100.6</c:v>
                </c:pt>
                <c:pt idx="45">
                  <c:v>100.7</c:v>
                </c:pt>
                <c:pt idx="46">
                  <c:v>97.3</c:v>
                </c:pt>
                <c:pt idx="47">
                  <c:v>97.3</c:v>
                </c:pt>
                <c:pt idx="48">
                  <c:v>99.6</c:v>
                </c:pt>
                <c:pt idx="49">
                  <c:v>102.4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Aufbereitet!$G$3</c:f>
              <c:strCache>
                <c:ptCount val="1"/>
                <c:pt idx="0">
                  <c:v>Official Sector Euro Area</c:v>
                </c:pt>
              </c:strCache>
            </c:strRef>
          </c:tx>
          <c:spPr>
            <a:ln w="38100">
              <a:solidFill>
                <a:srgbClr val="0070C0"/>
              </a:solidFill>
              <a:prstDash val="sysDash"/>
            </a:ln>
          </c:spPr>
          <c:marker>
            <c:symbol val="none"/>
          </c:marker>
          <c:cat>
            <c:numRef>
              <c:f>Aufbereitet!$A$259:$A$308</c:f>
              <c:numCache>
                <c:formatCode>mm\/yyyy</c:formatCode>
                <c:ptCount val="50"/>
                <c:pt idx="0">
                  <c:v>37986.0</c:v>
                </c:pt>
                <c:pt idx="1">
                  <c:v>38077.0</c:v>
                </c:pt>
                <c:pt idx="2">
                  <c:v>38168.0</c:v>
                </c:pt>
                <c:pt idx="3">
                  <c:v>38260.0</c:v>
                </c:pt>
                <c:pt idx="4">
                  <c:v>38352.0</c:v>
                </c:pt>
                <c:pt idx="5">
                  <c:v>38442.0</c:v>
                </c:pt>
                <c:pt idx="6">
                  <c:v>38533.0</c:v>
                </c:pt>
                <c:pt idx="7">
                  <c:v>38625.0</c:v>
                </c:pt>
                <c:pt idx="8">
                  <c:v>38717.0</c:v>
                </c:pt>
                <c:pt idx="9">
                  <c:v>38807.0</c:v>
                </c:pt>
                <c:pt idx="10">
                  <c:v>38898.0</c:v>
                </c:pt>
                <c:pt idx="11">
                  <c:v>38990.0</c:v>
                </c:pt>
                <c:pt idx="12">
                  <c:v>39082.0</c:v>
                </c:pt>
                <c:pt idx="13">
                  <c:v>39172.0</c:v>
                </c:pt>
                <c:pt idx="14">
                  <c:v>39263.0</c:v>
                </c:pt>
                <c:pt idx="15">
                  <c:v>39355.0</c:v>
                </c:pt>
                <c:pt idx="16">
                  <c:v>39447.0</c:v>
                </c:pt>
                <c:pt idx="17">
                  <c:v>39538.0</c:v>
                </c:pt>
                <c:pt idx="18">
                  <c:v>39629.0</c:v>
                </c:pt>
                <c:pt idx="19">
                  <c:v>39721.0</c:v>
                </c:pt>
                <c:pt idx="20">
                  <c:v>39813.0</c:v>
                </c:pt>
                <c:pt idx="21">
                  <c:v>39903.0</c:v>
                </c:pt>
                <c:pt idx="22">
                  <c:v>39994.0</c:v>
                </c:pt>
                <c:pt idx="23">
                  <c:v>40086.0</c:v>
                </c:pt>
                <c:pt idx="24">
                  <c:v>40178.0</c:v>
                </c:pt>
                <c:pt idx="25">
                  <c:v>40268.0</c:v>
                </c:pt>
                <c:pt idx="26">
                  <c:v>40359.0</c:v>
                </c:pt>
                <c:pt idx="27">
                  <c:v>40451.0</c:v>
                </c:pt>
                <c:pt idx="28">
                  <c:v>40543.0</c:v>
                </c:pt>
                <c:pt idx="29">
                  <c:v>40633.0</c:v>
                </c:pt>
                <c:pt idx="30">
                  <c:v>40724.0</c:v>
                </c:pt>
                <c:pt idx="31">
                  <c:v>40816.0</c:v>
                </c:pt>
                <c:pt idx="32">
                  <c:v>40908.0</c:v>
                </c:pt>
                <c:pt idx="33">
                  <c:v>40999.0</c:v>
                </c:pt>
                <c:pt idx="34">
                  <c:v>41090.0</c:v>
                </c:pt>
                <c:pt idx="35">
                  <c:v>41182.0</c:v>
                </c:pt>
                <c:pt idx="36">
                  <c:v>41274.0</c:v>
                </c:pt>
                <c:pt idx="37">
                  <c:v>41364.0</c:v>
                </c:pt>
                <c:pt idx="38">
                  <c:v>41455.0</c:v>
                </c:pt>
                <c:pt idx="39">
                  <c:v>41547.0</c:v>
                </c:pt>
                <c:pt idx="40">
                  <c:v>41639.0</c:v>
                </c:pt>
                <c:pt idx="41">
                  <c:v>41729.0</c:v>
                </c:pt>
                <c:pt idx="42">
                  <c:v>41820.0</c:v>
                </c:pt>
                <c:pt idx="43">
                  <c:v>41912.0</c:v>
                </c:pt>
                <c:pt idx="44">
                  <c:v>42004.0</c:v>
                </c:pt>
                <c:pt idx="45">
                  <c:v>42094.0</c:v>
                </c:pt>
                <c:pt idx="46">
                  <c:v>42185.0</c:v>
                </c:pt>
                <c:pt idx="47">
                  <c:v>42277.0</c:v>
                </c:pt>
                <c:pt idx="48">
                  <c:v>42369.0</c:v>
                </c:pt>
                <c:pt idx="49">
                  <c:v>42460.0</c:v>
                </c:pt>
              </c:numCache>
            </c:numRef>
          </c:cat>
          <c:val>
            <c:numRef>
              <c:f>Aufbereitet!$G$259:$G$308</c:f>
              <c:numCache>
                <c:formatCode>General</c:formatCode>
                <c:ptCount val="50"/>
                <c:pt idx="0">
                  <c:v>68.0</c:v>
                </c:pt>
                <c:pt idx="1">
                  <c:v>67.0</c:v>
                </c:pt>
                <c:pt idx="2">
                  <c:v>67.6</c:v>
                </c:pt>
                <c:pt idx="3">
                  <c:v>67.4</c:v>
                </c:pt>
                <c:pt idx="4">
                  <c:v>68.5</c:v>
                </c:pt>
                <c:pt idx="5">
                  <c:v>67.4</c:v>
                </c:pt>
                <c:pt idx="6">
                  <c:v>68.0</c:v>
                </c:pt>
                <c:pt idx="7">
                  <c:v>67.5</c:v>
                </c:pt>
                <c:pt idx="8">
                  <c:v>69.2</c:v>
                </c:pt>
                <c:pt idx="9">
                  <c:v>69.6</c:v>
                </c:pt>
                <c:pt idx="10">
                  <c:v>69.4</c:v>
                </c:pt>
                <c:pt idx="11">
                  <c:v>68.8</c:v>
                </c:pt>
                <c:pt idx="12">
                  <c:v>67.3</c:v>
                </c:pt>
                <c:pt idx="13">
                  <c:v>67.5</c:v>
                </c:pt>
                <c:pt idx="14">
                  <c:v>67.5</c:v>
                </c:pt>
                <c:pt idx="15">
                  <c:v>66.5</c:v>
                </c:pt>
                <c:pt idx="16">
                  <c:v>64.9</c:v>
                </c:pt>
                <c:pt idx="17">
                  <c:v>65.7</c:v>
                </c:pt>
                <c:pt idx="18">
                  <c:v>66.1</c:v>
                </c:pt>
                <c:pt idx="19">
                  <c:v>66.3</c:v>
                </c:pt>
                <c:pt idx="20">
                  <c:v>68.6</c:v>
                </c:pt>
                <c:pt idx="21">
                  <c:v>72.3</c:v>
                </c:pt>
                <c:pt idx="22">
                  <c:v>75.3</c:v>
                </c:pt>
                <c:pt idx="23">
                  <c:v>77.2</c:v>
                </c:pt>
                <c:pt idx="24">
                  <c:v>78.4</c:v>
                </c:pt>
                <c:pt idx="25">
                  <c:v>80.1</c:v>
                </c:pt>
                <c:pt idx="26">
                  <c:v>81.5</c:v>
                </c:pt>
                <c:pt idx="27">
                  <c:v>81.5</c:v>
                </c:pt>
                <c:pt idx="28">
                  <c:v>83.9</c:v>
                </c:pt>
                <c:pt idx="29">
                  <c:v>84.8</c:v>
                </c:pt>
                <c:pt idx="30">
                  <c:v>85.6</c:v>
                </c:pt>
                <c:pt idx="31">
                  <c:v>85.6</c:v>
                </c:pt>
                <c:pt idx="32">
                  <c:v>86.0</c:v>
                </c:pt>
                <c:pt idx="33">
                  <c:v>87.0</c:v>
                </c:pt>
                <c:pt idx="34">
                  <c:v>88.6</c:v>
                </c:pt>
                <c:pt idx="35">
                  <c:v>88.8</c:v>
                </c:pt>
                <c:pt idx="36">
                  <c:v>89.3</c:v>
                </c:pt>
                <c:pt idx="37">
                  <c:v>90.8</c:v>
                </c:pt>
                <c:pt idx="38">
                  <c:v>91.9</c:v>
                </c:pt>
                <c:pt idx="39">
                  <c:v>91.2</c:v>
                </c:pt>
                <c:pt idx="40">
                  <c:v>91.0</c:v>
                </c:pt>
                <c:pt idx="41">
                  <c:v>92.1</c:v>
                </c:pt>
                <c:pt idx="42">
                  <c:v>92.9</c:v>
                </c:pt>
                <c:pt idx="43">
                  <c:v>92.3</c:v>
                </c:pt>
                <c:pt idx="44">
                  <c:v>92.0</c:v>
                </c:pt>
                <c:pt idx="45">
                  <c:v>93.0</c:v>
                </c:pt>
                <c:pt idx="46">
                  <c:v>92.4</c:v>
                </c:pt>
                <c:pt idx="47">
                  <c:v>91.7</c:v>
                </c:pt>
                <c:pt idx="48">
                  <c:v>90.7</c:v>
                </c:pt>
                <c:pt idx="49">
                  <c:v>91.6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9873464"/>
        <c:axId val="2099876696"/>
      </c:lineChart>
      <c:dateAx>
        <c:axId val="2099873464"/>
        <c:scaling>
          <c:orientation val="minMax"/>
        </c:scaling>
        <c:delete val="0"/>
        <c:axPos val="b"/>
        <c:numFmt formatCode="mm\/yyyy" sourceLinked="1"/>
        <c:majorTickMark val="none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200">
                <a:latin typeface="Calibri" panose="020F0502020204030204" pitchFamily="34" charset="0"/>
              </a:defRPr>
            </a:pPr>
            <a:endParaRPr lang="fr-FR"/>
          </a:p>
        </c:txPr>
        <c:crossAx val="2099876696"/>
        <c:crosses val="autoZero"/>
        <c:auto val="1"/>
        <c:lblOffset val="100"/>
        <c:baseTimeUnit val="months"/>
        <c:majorUnit val="12.0"/>
        <c:majorTimeUnit val="months"/>
      </c:dateAx>
      <c:valAx>
        <c:axId val="2099876696"/>
        <c:scaling>
          <c:orientation val="minMax"/>
          <c:max val="200.0"/>
          <c:min val="20.0"/>
        </c:scaling>
        <c:delete val="0"/>
        <c:axPos val="l"/>
        <c:majorGridlines>
          <c:spPr>
            <a:ln>
              <a:noFill/>
              <a:prstDash val="sysDot"/>
            </a:ln>
          </c:spPr>
        </c:majorGridlines>
        <c:numFmt formatCode="General" sourceLinked="1"/>
        <c:majorTickMark val="none"/>
        <c:minorTickMark val="none"/>
        <c:tickLblPos val="nextTo"/>
        <c:spPr>
          <a:ln w="6350">
            <a:solidFill>
              <a:srgbClr val="000000"/>
            </a:solidFill>
          </a:ln>
        </c:spPr>
        <c:txPr>
          <a:bodyPr/>
          <a:lstStyle/>
          <a:p>
            <a:pPr>
              <a:defRPr sz="1200"/>
            </a:pPr>
            <a:endParaRPr lang="fr-FR"/>
          </a:p>
        </c:txPr>
        <c:crossAx val="20998734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0534526700517576"/>
          <c:y val="0.898075527728411"/>
          <c:w val="0.796521451173744"/>
          <c:h val="0.089775650157289"/>
        </c:manualLayout>
      </c:layout>
      <c:overlay val="0"/>
      <c:txPr>
        <a:bodyPr/>
        <a:lstStyle/>
        <a:p>
          <a:pPr>
            <a:defRPr sz="1200">
              <a:latin typeface="Calibri" panose="020F0502020204030204" pitchFamily="34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r>
              <a:rPr lang="de-DE" sz="1600" b="0" dirty="0">
                <a:latin typeface="Calibri" panose="020F0502020204030204" pitchFamily="34" charset="0"/>
              </a:rPr>
              <a:t>Return on </a:t>
            </a:r>
            <a:r>
              <a:rPr lang="de-DE" sz="1600" b="0" dirty="0" err="1">
                <a:latin typeface="Calibri" panose="020F0502020204030204" pitchFamily="34" charset="0"/>
              </a:rPr>
              <a:t>equity</a:t>
            </a:r>
            <a:r>
              <a:rPr lang="de-DE" sz="1600" b="0" i="0" baseline="0" dirty="0">
                <a:effectLst/>
                <a:latin typeface="Calibri" panose="020F0502020204030204" pitchFamily="34" charset="0"/>
              </a:rPr>
              <a:t> (%)</a:t>
            </a:r>
            <a:endParaRPr lang="de-DE" sz="1600" b="0" dirty="0">
              <a:effectLst/>
              <a:latin typeface="Calibri" panose="020F0502020204030204" pitchFamily="34" charset="0"/>
            </a:endParaRPr>
          </a:p>
        </c:rich>
      </c:tx>
      <c:layout>
        <c:manualLayout>
          <c:xMode val="edge"/>
          <c:yMode val="edge"/>
          <c:x val="0.068498726678697"/>
          <c:y val="0.0328824104289731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Sheet1!$D$2</c:f>
              <c:strCache>
                <c:ptCount val="1"/>
                <c:pt idx="0">
                  <c:v>RoE, EU</c:v>
                </c:pt>
              </c:strCache>
            </c:strRef>
          </c:tx>
          <c:spPr>
            <a:ln w="38100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Sheet1!$A$8:$A$18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Sheet1!$D$8:$D$18</c:f>
              <c:numCache>
                <c:formatCode>General</c:formatCode>
                <c:ptCount val="11"/>
                <c:pt idx="0">
                  <c:v>16.93611335754393</c:v>
                </c:pt>
                <c:pt idx="1">
                  <c:v>19.05537796020508</c:v>
                </c:pt>
                <c:pt idx="2">
                  <c:v>17.4508762359619</c:v>
                </c:pt>
                <c:pt idx="3">
                  <c:v>12.31584644317627</c:v>
                </c:pt>
                <c:pt idx="4">
                  <c:v>5.928146362304688</c:v>
                </c:pt>
                <c:pt idx="5">
                  <c:v>7.88990354537964</c:v>
                </c:pt>
                <c:pt idx="6">
                  <c:v>5.431488037109375</c:v>
                </c:pt>
                <c:pt idx="7">
                  <c:v>6.151101589202881</c:v>
                </c:pt>
                <c:pt idx="8">
                  <c:v>6.872791290283203</c:v>
                </c:pt>
                <c:pt idx="9">
                  <c:v>6.136971950531006</c:v>
                </c:pt>
                <c:pt idx="10">
                  <c:v>7.20937204360962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Sheet1!$G$2</c:f>
              <c:strCache>
                <c:ptCount val="1"/>
                <c:pt idx="0">
                  <c:v>RoE, Germany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Sheet1!$A$8:$A$18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Sheet1!$G$8:$G$18</c:f>
              <c:numCache>
                <c:formatCode>General</c:formatCode>
                <c:ptCount val="11"/>
                <c:pt idx="0">
                  <c:v>14.2639274597168</c:v>
                </c:pt>
                <c:pt idx="1">
                  <c:v>11.92289543151855</c:v>
                </c:pt>
                <c:pt idx="2">
                  <c:v>6.542032241821287</c:v>
                </c:pt>
                <c:pt idx="3">
                  <c:v>-2.510317325592041</c:v>
                </c:pt>
                <c:pt idx="4">
                  <c:v>5.045201301574707</c:v>
                </c:pt>
                <c:pt idx="5">
                  <c:v>8.83570384979248</c:v>
                </c:pt>
                <c:pt idx="6">
                  <c:v>13.04667377471924</c:v>
                </c:pt>
                <c:pt idx="7">
                  <c:v>10.82137012481689</c:v>
                </c:pt>
                <c:pt idx="8">
                  <c:v>7.536435127258301</c:v>
                </c:pt>
                <c:pt idx="9">
                  <c:v>7.16567802429199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Sheet1!$J$2</c:f>
              <c:strCache>
                <c:ptCount val="1"/>
                <c:pt idx="0">
                  <c:v>RoE, US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none"/>
          </c:marker>
          <c:cat>
            <c:strRef>
              <c:f>Sheet1!$A$8:$A$18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Sheet1!$J$8:$J$18</c:f>
              <c:numCache>
                <c:formatCode>General</c:formatCode>
                <c:ptCount val="11"/>
                <c:pt idx="4">
                  <c:v>7.253340721130371</c:v>
                </c:pt>
                <c:pt idx="5">
                  <c:v>7.231155395507813</c:v>
                </c:pt>
                <c:pt idx="6">
                  <c:v>9.013352394104005</c:v>
                </c:pt>
                <c:pt idx="7">
                  <c:v>10.86941528320313</c:v>
                </c:pt>
                <c:pt idx="8">
                  <c:v>13.04144096374512</c:v>
                </c:pt>
                <c:pt idx="9">
                  <c:v>11.26933097839355</c:v>
                </c:pt>
                <c:pt idx="10">
                  <c:v>12.12932968139648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9926648"/>
        <c:axId val="2099929688"/>
      </c:lineChart>
      <c:catAx>
        <c:axId val="2099926648"/>
        <c:scaling>
          <c:orientation val="minMax"/>
        </c:scaling>
        <c:delete val="0"/>
        <c:axPos val="b"/>
        <c:majorTickMark val="none"/>
        <c:minorTickMark val="out"/>
        <c:tickLblPos val="nextTo"/>
        <c:txPr>
          <a:bodyPr/>
          <a:lstStyle/>
          <a:p>
            <a:pPr>
              <a:defRPr sz="1200">
                <a:latin typeface="Calibri" panose="020F0502020204030204" pitchFamily="34" charset="0"/>
              </a:defRPr>
            </a:pPr>
            <a:endParaRPr lang="fr-FR"/>
          </a:p>
        </c:txPr>
        <c:crossAx val="2099929688"/>
        <c:crossesAt val="-5.0"/>
        <c:auto val="1"/>
        <c:lblAlgn val="ctr"/>
        <c:lblOffset val="100"/>
        <c:noMultiLvlLbl val="0"/>
      </c:catAx>
      <c:valAx>
        <c:axId val="209992968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Calibri" panose="020F0502020204030204" pitchFamily="34" charset="0"/>
              </a:defRPr>
            </a:pPr>
            <a:endParaRPr lang="fr-FR"/>
          </a:p>
        </c:txPr>
        <c:crossAx val="209992664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>
              <a:latin typeface="Calibri" panose="020F0502020204030204" pitchFamily="34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-5400000" vert="horz"/>
          <a:lstStyle/>
          <a:p>
            <a:pPr>
              <a:defRPr sz="1400" b="0"/>
            </a:pPr>
            <a:r>
              <a:rPr lang="de-DE" sz="1400" b="0" dirty="0" err="1"/>
              <a:t>Credit</a:t>
            </a:r>
            <a:r>
              <a:rPr lang="de-DE" sz="1400" b="0" baseline="0" dirty="0"/>
              <a:t> </a:t>
            </a:r>
            <a:r>
              <a:rPr lang="de-DE" sz="1400" b="0" baseline="0" dirty="0" smtClean="0"/>
              <a:t> in % </a:t>
            </a:r>
            <a:r>
              <a:rPr lang="de-DE" sz="1400" b="0" baseline="0" dirty="0" err="1"/>
              <a:t>of</a:t>
            </a:r>
            <a:r>
              <a:rPr lang="de-DE" sz="1400" b="0" baseline="0" dirty="0"/>
              <a:t> </a:t>
            </a:r>
            <a:r>
              <a:rPr lang="de-DE" sz="1400" b="0" baseline="0" dirty="0" smtClean="0"/>
              <a:t>GDP</a:t>
            </a:r>
            <a:endParaRPr lang="de-DE" sz="1400" b="0" dirty="0"/>
          </a:p>
        </c:rich>
      </c:tx>
      <c:layout>
        <c:manualLayout>
          <c:xMode val="edge"/>
          <c:yMode val="edge"/>
          <c:x val="0.00198139360176911"/>
          <c:y val="0.28222222222222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856746075832844"/>
          <c:y val="0.0582907407407408"/>
          <c:w val="0.880156702165368"/>
          <c:h val="0.708745"/>
        </c:manualLayout>
      </c:layout>
      <c:lineChart>
        <c:grouping val="standard"/>
        <c:varyColors val="0"/>
        <c:ser>
          <c:idx val="0"/>
          <c:order val="0"/>
          <c:tx>
            <c:strRef>
              <c:f>Aufbereitet!$B$3</c:f>
              <c:strCache>
                <c:ptCount val="1"/>
                <c:pt idx="0">
                  <c:v>Private Sector UK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Aufbereitet!$A$259:$A$308</c:f>
              <c:numCache>
                <c:formatCode>mm\/yyyy</c:formatCode>
                <c:ptCount val="50"/>
                <c:pt idx="0">
                  <c:v>37986.0</c:v>
                </c:pt>
                <c:pt idx="1">
                  <c:v>38077.0</c:v>
                </c:pt>
                <c:pt idx="2">
                  <c:v>38168.0</c:v>
                </c:pt>
                <c:pt idx="3">
                  <c:v>38260.0</c:v>
                </c:pt>
                <c:pt idx="4">
                  <c:v>38352.0</c:v>
                </c:pt>
                <c:pt idx="5">
                  <c:v>38442.0</c:v>
                </c:pt>
                <c:pt idx="6">
                  <c:v>38533.0</c:v>
                </c:pt>
                <c:pt idx="7">
                  <c:v>38625.0</c:v>
                </c:pt>
                <c:pt idx="8">
                  <c:v>38717.0</c:v>
                </c:pt>
                <c:pt idx="9">
                  <c:v>38807.0</c:v>
                </c:pt>
                <c:pt idx="10">
                  <c:v>38898.0</c:v>
                </c:pt>
                <c:pt idx="11">
                  <c:v>38990.0</c:v>
                </c:pt>
                <c:pt idx="12">
                  <c:v>39082.0</c:v>
                </c:pt>
                <c:pt idx="13">
                  <c:v>39172.0</c:v>
                </c:pt>
                <c:pt idx="14">
                  <c:v>39263.0</c:v>
                </c:pt>
                <c:pt idx="15">
                  <c:v>39355.0</c:v>
                </c:pt>
                <c:pt idx="16">
                  <c:v>39447.0</c:v>
                </c:pt>
                <c:pt idx="17">
                  <c:v>39538.0</c:v>
                </c:pt>
                <c:pt idx="18">
                  <c:v>39629.0</c:v>
                </c:pt>
                <c:pt idx="19">
                  <c:v>39721.0</c:v>
                </c:pt>
                <c:pt idx="20">
                  <c:v>39813.0</c:v>
                </c:pt>
                <c:pt idx="21">
                  <c:v>39903.0</c:v>
                </c:pt>
                <c:pt idx="22">
                  <c:v>39994.0</c:v>
                </c:pt>
                <c:pt idx="23">
                  <c:v>40086.0</c:v>
                </c:pt>
                <c:pt idx="24">
                  <c:v>40178.0</c:v>
                </c:pt>
                <c:pt idx="25">
                  <c:v>40268.0</c:v>
                </c:pt>
                <c:pt idx="26">
                  <c:v>40359.0</c:v>
                </c:pt>
                <c:pt idx="27">
                  <c:v>40451.0</c:v>
                </c:pt>
                <c:pt idx="28">
                  <c:v>40543.0</c:v>
                </c:pt>
                <c:pt idx="29">
                  <c:v>40633.0</c:v>
                </c:pt>
                <c:pt idx="30">
                  <c:v>40724.0</c:v>
                </c:pt>
                <c:pt idx="31">
                  <c:v>40816.0</c:v>
                </c:pt>
                <c:pt idx="32">
                  <c:v>40908.0</c:v>
                </c:pt>
                <c:pt idx="33">
                  <c:v>40999.0</c:v>
                </c:pt>
                <c:pt idx="34">
                  <c:v>41090.0</c:v>
                </c:pt>
                <c:pt idx="35">
                  <c:v>41182.0</c:v>
                </c:pt>
                <c:pt idx="36">
                  <c:v>41274.0</c:v>
                </c:pt>
                <c:pt idx="37">
                  <c:v>41364.0</c:v>
                </c:pt>
                <c:pt idx="38">
                  <c:v>41455.0</c:v>
                </c:pt>
                <c:pt idx="39">
                  <c:v>41547.0</c:v>
                </c:pt>
                <c:pt idx="40">
                  <c:v>41639.0</c:v>
                </c:pt>
                <c:pt idx="41">
                  <c:v>41729.0</c:v>
                </c:pt>
                <c:pt idx="42">
                  <c:v>41820.0</c:v>
                </c:pt>
                <c:pt idx="43">
                  <c:v>41912.0</c:v>
                </c:pt>
                <c:pt idx="44">
                  <c:v>42004.0</c:v>
                </c:pt>
                <c:pt idx="45">
                  <c:v>42094.0</c:v>
                </c:pt>
                <c:pt idx="46">
                  <c:v>42185.0</c:v>
                </c:pt>
                <c:pt idx="47">
                  <c:v>42277.0</c:v>
                </c:pt>
                <c:pt idx="48">
                  <c:v>42369.0</c:v>
                </c:pt>
                <c:pt idx="49">
                  <c:v>42460.0</c:v>
                </c:pt>
              </c:numCache>
            </c:numRef>
          </c:cat>
          <c:val>
            <c:numRef>
              <c:f>Aufbereitet!$B$259:$B$308</c:f>
              <c:numCache>
                <c:formatCode>General</c:formatCode>
                <c:ptCount val="50"/>
                <c:pt idx="0">
                  <c:v>153.7</c:v>
                </c:pt>
                <c:pt idx="1">
                  <c:v>153.7</c:v>
                </c:pt>
                <c:pt idx="2">
                  <c:v>153.8</c:v>
                </c:pt>
                <c:pt idx="3">
                  <c:v>156.4</c:v>
                </c:pt>
                <c:pt idx="4">
                  <c:v>157.8</c:v>
                </c:pt>
                <c:pt idx="5">
                  <c:v>158.4</c:v>
                </c:pt>
                <c:pt idx="6">
                  <c:v>162.3</c:v>
                </c:pt>
                <c:pt idx="7">
                  <c:v>164.6</c:v>
                </c:pt>
                <c:pt idx="8">
                  <c:v>165.7</c:v>
                </c:pt>
                <c:pt idx="9">
                  <c:v>166.3</c:v>
                </c:pt>
                <c:pt idx="10">
                  <c:v>168.8</c:v>
                </c:pt>
                <c:pt idx="11">
                  <c:v>172.1</c:v>
                </c:pt>
                <c:pt idx="12">
                  <c:v>172.2</c:v>
                </c:pt>
                <c:pt idx="13">
                  <c:v>170.5</c:v>
                </c:pt>
                <c:pt idx="14">
                  <c:v>171.5</c:v>
                </c:pt>
                <c:pt idx="15">
                  <c:v>175.2</c:v>
                </c:pt>
                <c:pt idx="16">
                  <c:v>176.4</c:v>
                </c:pt>
                <c:pt idx="17">
                  <c:v>179.7</c:v>
                </c:pt>
                <c:pt idx="18">
                  <c:v>179.2</c:v>
                </c:pt>
                <c:pt idx="19">
                  <c:v>180.6</c:v>
                </c:pt>
                <c:pt idx="20">
                  <c:v>188.4</c:v>
                </c:pt>
                <c:pt idx="21">
                  <c:v>189.7</c:v>
                </c:pt>
                <c:pt idx="22">
                  <c:v>187.8</c:v>
                </c:pt>
                <c:pt idx="23">
                  <c:v>191.7</c:v>
                </c:pt>
                <c:pt idx="24">
                  <c:v>188.9</c:v>
                </c:pt>
                <c:pt idx="25">
                  <c:v>191.9</c:v>
                </c:pt>
                <c:pt idx="26">
                  <c:v>186.6</c:v>
                </c:pt>
                <c:pt idx="27">
                  <c:v>186.1</c:v>
                </c:pt>
                <c:pt idx="28">
                  <c:v>180.8</c:v>
                </c:pt>
                <c:pt idx="29">
                  <c:v>179.4</c:v>
                </c:pt>
                <c:pt idx="30">
                  <c:v>178.8</c:v>
                </c:pt>
                <c:pt idx="31">
                  <c:v>179.4</c:v>
                </c:pt>
                <c:pt idx="32">
                  <c:v>176.8</c:v>
                </c:pt>
                <c:pt idx="33">
                  <c:v>179.2</c:v>
                </c:pt>
                <c:pt idx="34">
                  <c:v>180.7</c:v>
                </c:pt>
                <c:pt idx="35">
                  <c:v>180.2</c:v>
                </c:pt>
                <c:pt idx="36">
                  <c:v>177.7</c:v>
                </c:pt>
                <c:pt idx="37">
                  <c:v>174.6</c:v>
                </c:pt>
                <c:pt idx="38">
                  <c:v>174.8</c:v>
                </c:pt>
                <c:pt idx="39">
                  <c:v>173.0</c:v>
                </c:pt>
                <c:pt idx="40">
                  <c:v>169.8</c:v>
                </c:pt>
                <c:pt idx="41">
                  <c:v>167.4</c:v>
                </c:pt>
                <c:pt idx="42">
                  <c:v>164.6</c:v>
                </c:pt>
                <c:pt idx="43">
                  <c:v>163.5</c:v>
                </c:pt>
                <c:pt idx="44">
                  <c:v>162.2</c:v>
                </c:pt>
                <c:pt idx="45">
                  <c:v>161.5</c:v>
                </c:pt>
                <c:pt idx="46">
                  <c:v>158.8</c:v>
                </c:pt>
                <c:pt idx="47">
                  <c:v>159.8</c:v>
                </c:pt>
                <c:pt idx="48">
                  <c:v>160.2</c:v>
                </c:pt>
                <c:pt idx="49">
                  <c:v>158.1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Aufbereitet!$C$3</c:f>
              <c:strCache>
                <c:ptCount val="1"/>
                <c:pt idx="0">
                  <c:v>Private Sector US</c:v>
                </c:pt>
              </c:strCache>
            </c:strRef>
          </c:tx>
          <c:spPr>
            <a:ln w="38100" cmpd="sng">
              <a:solidFill>
                <a:srgbClr val="00CC00"/>
              </a:solidFill>
              <a:prstDash val="solid"/>
            </a:ln>
          </c:spPr>
          <c:marker>
            <c:symbol val="none"/>
          </c:marker>
          <c:cat>
            <c:numRef>
              <c:f>Aufbereitet!$A$259:$A$308</c:f>
              <c:numCache>
                <c:formatCode>mm\/yyyy</c:formatCode>
                <c:ptCount val="50"/>
                <c:pt idx="0">
                  <c:v>37986.0</c:v>
                </c:pt>
                <c:pt idx="1">
                  <c:v>38077.0</c:v>
                </c:pt>
                <c:pt idx="2">
                  <c:v>38168.0</c:v>
                </c:pt>
                <c:pt idx="3">
                  <c:v>38260.0</c:v>
                </c:pt>
                <c:pt idx="4">
                  <c:v>38352.0</c:v>
                </c:pt>
                <c:pt idx="5">
                  <c:v>38442.0</c:v>
                </c:pt>
                <c:pt idx="6">
                  <c:v>38533.0</c:v>
                </c:pt>
                <c:pt idx="7">
                  <c:v>38625.0</c:v>
                </c:pt>
                <c:pt idx="8">
                  <c:v>38717.0</c:v>
                </c:pt>
                <c:pt idx="9">
                  <c:v>38807.0</c:v>
                </c:pt>
                <c:pt idx="10">
                  <c:v>38898.0</c:v>
                </c:pt>
                <c:pt idx="11">
                  <c:v>38990.0</c:v>
                </c:pt>
                <c:pt idx="12">
                  <c:v>39082.0</c:v>
                </c:pt>
                <c:pt idx="13">
                  <c:v>39172.0</c:v>
                </c:pt>
                <c:pt idx="14">
                  <c:v>39263.0</c:v>
                </c:pt>
                <c:pt idx="15">
                  <c:v>39355.0</c:v>
                </c:pt>
                <c:pt idx="16">
                  <c:v>39447.0</c:v>
                </c:pt>
                <c:pt idx="17">
                  <c:v>39538.0</c:v>
                </c:pt>
                <c:pt idx="18">
                  <c:v>39629.0</c:v>
                </c:pt>
                <c:pt idx="19">
                  <c:v>39721.0</c:v>
                </c:pt>
                <c:pt idx="20">
                  <c:v>39813.0</c:v>
                </c:pt>
                <c:pt idx="21">
                  <c:v>39903.0</c:v>
                </c:pt>
                <c:pt idx="22">
                  <c:v>39994.0</c:v>
                </c:pt>
                <c:pt idx="23">
                  <c:v>40086.0</c:v>
                </c:pt>
                <c:pt idx="24">
                  <c:v>40178.0</c:v>
                </c:pt>
                <c:pt idx="25">
                  <c:v>40268.0</c:v>
                </c:pt>
                <c:pt idx="26">
                  <c:v>40359.0</c:v>
                </c:pt>
                <c:pt idx="27">
                  <c:v>40451.0</c:v>
                </c:pt>
                <c:pt idx="28">
                  <c:v>40543.0</c:v>
                </c:pt>
                <c:pt idx="29">
                  <c:v>40633.0</c:v>
                </c:pt>
                <c:pt idx="30">
                  <c:v>40724.0</c:v>
                </c:pt>
                <c:pt idx="31">
                  <c:v>40816.0</c:v>
                </c:pt>
                <c:pt idx="32">
                  <c:v>40908.0</c:v>
                </c:pt>
                <c:pt idx="33">
                  <c:v>40999.0</c:v>
                </c:pt>
                <c:pt idx="34">
                  <c:v>41090.0</c:v>
                </c:pt>
                <c:pt idx="35">
                  <c:v>41182.0</c:v>
                </c:pt>
                <c:pt idx="36">
                  <c:v>41274.0</c:v>
                </c:pt>
                <c:pt idx="37">
                  <c:v>41364.0</c:v>
                </c:pt>
                <c:pt idx="38">
                  <c:v>41455.0</c:v>
                </c:pt>
                <c:pt idx="39">
                  <c:v>41547.0</c:v>
                </c:pt>
                <c:pt idx="40">
                  <c:v>41639.0</c:v>
                </c:pt>
                <c:pt idx="41">
                  <c:v>41729.0</c:v>
                </c:pt>
                <c:pt idx="42">
                  <c:v>41820.0</c:v>
                </c:pt>
                <c:pt idx="43">
                  <c:v>41912.0</c:v>
                </c:pt>
                <c:pt idx="44">
                  <c:v>42004.0</c:v>
                </c:pt>
                <c:pt idx="45">
                  <c:v>42094.0</c:v>
                </c:pt>
                <c:pt idx="46">
                  <c:v>42185.0</c:v>
                </c:pt>
                <c:pt idx="47">
                  <c:v>42277.0</c:v>
                </c:pt>
                <c:pt idx="48">
                  <c:v>42369.0</c:v>
                </c:pt>
                <c:pt idx="49">
                  <c:v>42460.0</c:v>
                </c:pt>
              </c:numCache>
            </c:numRef>
          </c:cat>
          <c:val>
            <c:numRef>
              <c:f>Aufbereitet!$C$259:$C$308</c:f>
              <c:numCache>
                <c:formatCode>General</c:formatCode>
                <c:ptCount val="50"/>
                <c:pt idx="0">
                  <c:v>145.8</c:v>
                </c:pt>
                <c:pt idx="1">
                  <c:v>146.1</c:v>
                </c:pt>
                <c:pt idx="2">
                  <c:v>146.9</c:v>
                </c:pt>
                <c:pt idx="3">
                  <c:v>147.7</c:v>
                </c:pt>
                <c:pt idx="4">
                  <c:v>149.6</c:v>
                </c:pt>
                <c:pt idx="5">
                  <c:v>149.6</c:v>
                </c:pt>
                <c:pt idx="6">
                  <c:v>151.1</c:v>
                </c:pt>
                <c:pt idx="7">
                  <c:v>152.3</c:v>
                </c:pt>
                <c:pt idx="8">
                  <c:v>153.6</c:v>
                </c:pt>
                <c:pt idx="9">
                  <c:v>155.1</c:v>
                </c:pt>
                <c:pt idx="10">
                  <c:v>156.9</c:v>
                </c:pt>
                <c:pt idx="11">
                  <c:v>158.3</c:v>
                </c:pt>
                <c:pt idx="12">
                  <c:v>160.2</c:v>
                </c:pt>
                <c:pt idx="13">
                  <c:v>161.4</c:v>
                </c:pt>
                <c:pt idx="14">
                  <c:v>164.0</c:v>
                </c:pt>
                <c:pt idx="15">
                  <c:v>165.9</c:v>
                </c:pt>
                <c:pt idx="16">
                  <c:v>167.4</c:v>
                </c:pt>
                <c:pt idx="17">
                  <c:v>168.4</c:v>
                </c:pt>
                <c:pt idx="18">
                  <c:v>168.3</c:v>
                </c:pt>
                <c:pt idx="19">
                  <c:v>169.3</c:v>
                </c:pt>
                <c:pt idx="20">
                  <c:v>167.8</c:v>
                </c:pt>
                <c:pt idx="21">
                  <c:v>166.8</c:v>
                </c:pt>
                <c:pt idx="22">
                  <c:v>167.3</c:v>
                </c:pt>
                <c:pt idx="23">
                  <c:v>167.5</c:v>
                </c:pt>
                <c:pt idx="24">
                  <c:v>165.8</c:v>
                </c:pt>
                <c:pt idx="25">
                  <c:v>163.8</c:v>
                </c:pt>
                <c:pt idx="26">
                  <c:v>161.3</c:v>
                </c:pt>
                <c:pt idx="27">
                  <c:v>159.6</c:v>
                </c:pt>
                <c:pt idx="28">
                  <c:v>157.1</c:v>
                </c:pt>
                <c:pt idx="29">
                  <c:v>155.5</c:v>
                </c:pt>
                <c:pt idx="30">
                  <c:v>153.9</c:v>
                </c:pt>
                <c:pt idx="31">
                  <c:v>152.6</c:v>
                </c:pt>
                <c:pt idx="32">
                  <c:v>151.9</c:v>
                </c:pt>
                <c:pt idx="33">
                  <c:v>150.5</c:v>
                </c:pt>
                <c:pt idx="34">
                  <c:v>149.6</c:v>
                </c:pt>
                <c:pt idx="35">
                  <c:v>149.0</c:v>
                </c:pt>
                <c:pt idx="36">
                  <c:v>149.4</c:v>
                </c:pt>
                <c:pt idx="37">
                  <c:v>148.5</c:v>
                </c:pt>
                <c:pt idx="38">
                  <c:v>148.5</c:v>
                </c:pt>
                <c:pt idx="39">
                  <c:v>149.1</c:v>
                </c:pt>
                <c:pt idx="40">
                  <c:v>148.5</c:v>
                </c:pt>
                <c:pt idx="41">
                  <c:v>148.3</c:v>
                </c:pt>
                <c:pt idx="42">
                  <c:v>148.5</c:v>
                </c:pt>
                <c:pt idx="43">
                  <c:v>148.5</c:v>
                </c:pt>
                <c:pt idx="44">
                  <c:v>148.6</c:v>
                </c:pt>
                <c:pt idx="45">
                  <c:v>148.2</c:v>
                </c:pt>
                <c:pt idx="46">
                  <c:v>149.0</c:v>
                </c:pt>
                <c:pt idx="47">
                  <c:v>149.1</c:v>
                </c:pt>
                <c:pt idx="48">
                  <c:v>149.7</c:v>
                </c:pt>
                <c:pt idx="49">
                  <c:v>150.1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Aufbereitet!$D$3</c:f>
              <c:strCache>
                <c:ptCount val="1"/>
                <c:pt idx="0">
                  <c:v>Private Sector Euro Area</c:v>
                </c:pt>
              </c:strCache>
            </c:strRef>
          </c:tx>
          <c:spPr>
            <a:ln w="381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Aufbereitet!$A$259:$A$308</c:f>
              <c:numCache>
                <c:formatCode>mm\/yyyy</c:formatCode>
                <c:ptCount val="50"/>
                <c:pt idx="0">
                  <c:v>37986.0</c:v>
                </c:pt>
                <c:pt idx="1">
                  <c:v>38077.0</c:v>
                </c:pt>
                <c:pt idx="2">
                  <c:v>38168.0</c:v>
                </c:pt>
                <c:pt idx="3">
                  <c:v>38260.0</c:v>
                </c:pt>
                <c:pt idx="4">
                  <c:v>38352.0</c:v>
                </c:pt>
                <c:pt idx="5">
                  <c:v>38442.0</c:v>
                </c:pt>
                <c:pt idx="6">
                  <c:v>38533.0</c:v>
                </c:pt>
                <c:pt idx="7">
                  <c:v>38625.0</c:v>
                </c:pt>
                <c:pt idx="8">
                  <c:v>38717.0</c:v>
                </c:pt>
                <c:pt idx="9">
                  <c:v>38807.0</c:v>
                </c:pt>
                <c:pt idx="10">
                  <c:v>38898.0</c:v>
                </c:pt>
                <c:pt idx="11">
                  <c:v>38990.0</c:v>
                </c:pt>
                <c:pt idx="12">
                  <c:v>39082.0</c:v>
                </c:pt>
                <c:pt idx="13">
                  <c:v>39172.0</c:v>
                </c:pt>
                <c:pt idx="14">
                  <c:v>39263.0</c:v>
                </c:pt>
                <c:pt idx="15">
                  <c:v>39355.0</c:v>
                </c:pt>
                <c:pt idx="16">
                  <c:v>39447.0</c:v>
                </c:pt>
                <c:pt idx="17">
                  <c:v>39538.0</c:v>
                </c:pt>
                <c:pt idx="18">
                  <c:v>39629.0</c:v>
                </c:pt>
                <c:pt idx="19">
                  <c:v>39721.0</c:v>
                </c:pt>
                <c:pt idx="20">
                  <c:v>39813.0</c:v>
                </c:pt>
                <c:pt idx="21">
                  <c:v>39903.0</c:v>
                </c:pt>
                <c:pt idx="22">
                  <c:v>39994.0</c:v>
                </c:pt>
                <c:pt idx="23">
                  <c:v>40086.0</c:v>
                </c:pt>
                <c:pt idx="24">
                  <c:v>40178.0</c:v>
                </c:pt>
                <c:pt idx="25">
                  <c:v>40268.0</c:v>
                </c:pt>
                <c:pt idx="26">
                  <c:v>40359.0</c:v>
                </c:pt>
                <c:pt idx="27">
                  <c:v>40451.0</c:v>
                </c:pt>
                <c:pt idx="28">
                  <c:v>40543.0</c:v>
                </c:pt>
                <c:pt idx="29">
                  <c:v>40633.0</c:v>
                </c:pt>
                <c:pt idx="30">
                  <c:v>40724.0</c:v>
                </c:pt>
                <c:pt idx="31">
                  <c:v>40816.0</c:v>
                </c:pt>
                <c:pt idx="32">
                  <c:v>40908.0</c:v>
                </c:pt>
                <c:pt idx="33">
                  <c:v>40999.0</c:v>
                </c:pt>
                <c:pt idx="34">
                  <c:v>41090.0</c:v>
                </c:pt>
                <c:pt idx="35">
                  <c:v>41182.0</c:v>
                </c:pt>
                <c:pt idx="36">
                  <c:v>41274.0</c:v>
                </c:pt>
                <c:pt idx="37">
                  <c:v>41364.0</c:v>
                </c:pt>
                <c:pt idx="38">
                  <c:v>41455.0</c:v>
                </c:pt>
                <c:pt idx="39">
                  <c:v>41547.0</c:v>
                </c:pt>
                <c:pt idx="40">
                  <c:v>41639.0</c:v>
                </c:pt>
                <c:pt idx="41">
                  <c:v>41729.0</c:v>
                </c:pt>
                <c:pt idx="42">
                  <c:v>41820.0</c:v>
                </c:pt>
                <c:pt idx="43">
                  <c:v>41912.0</c:v>
                </c:pt>
                <c:pt idx="44">
                  <c:v>42004.0</c:v>
                </c:pt>
                <c:pt idx="45">
                  <c:v>42094.0</c:v>
                </c:pt>
                <c:pt idx="46">
                  <c:v>42185.0</c:v>
                </c:pt>
                <c:pt idx="47">
                  <c:v>42277.0</c:v>
                </c:pt>
                <c:pt idx="48">
                  <c:v>42369.0</c:v>
                </c:pt>
                <c:pt idx="49">
                  <c:v>42460.0</c:v>
                </c:pt>
              </c:numCache>
            </c:numRef>
          </c:cat>
          <c:val>
            <c:numRef>
              <c:f>Aufbereitet!$D$259:$D$308</c:f>
              <c:numCache>
                <c:formatCode>General</c:formatCode>
                <c:ptCount val="50"/>
                <c:pt idx="0">
                  <c:v>137.9</c:v>
                </c:pt>
                <c:pt idx="1">
                  <c:v>137.4</c:v>
                </c:pt>
                <c:pt idx="2">
                  <c:v>138.3</c:v>
                </c:pt>
                <c:pt idx="3">
                  <c:v>138.6</c:v>
                </c:pt>
                <c:pt idx="4">
                  <c:v>139.6</c:v>
                </c:pt>
                <c:pt idx="5">
                  <c:v>139.8</c:v>
                </c:pt>
                <c:pt idx="6">
                  <c:v>141.9</c:v>
                </c:pt>
                <c:pt idx="7">
                  <c:v>142.5</c:v>
                </c:pt>
                <c:pt idx="8">
                  <c:v>143.5</c:v>
                </c:pt>
                <c:pt idx="9">
                  <c:v>144.9</c:v>
                </c:pt>
                <c:pt idx="10">
                  <c:v>146.6</c:v>
                </c:pt>
                <c:pt idx="11">
                  <c:v>147.3</c:v>
                </c:pt>
                <c:pt idx="12">
                  <c:v>148.1</c:v>
                </c:pt>
                <c:pt idx="13">
                  <c:v>148.9</c:v>
                </c:pt>
                <c:pt idx="14">
                  <c:v>150.9</c:v>
                </c:pt>
                <c:pt idx="15">
                  <c:v>151.3</c:v>
                </c:pt>
                <c:pt idx="16">
                  <c:v>152.8</c:v>
                </c:pt>
                <c:pt idx="17">
                  <c:v>154.2</c:v>
                </c:pt>
                <c:pt idx="18">
                  <c:v>155.7</c:v>
                </c:pt>
                <c:pt idx="19">
                  <c:v>157.2</c:v>
                </c:pt>
                <c:pt idx="20">
                  <c:v>158.5</c:v>
                </c:pt>
                <c:pt idx="21">
                  <c:v>161.2</c:v>
                </c:pt>
                <c:pt idx="22">
                  <c:v>163.6</c:v>
                </c:pt>
                <c:pt idx="23">
                  <c:v>164.6</c:v>
                </c:pt>
                <c:pt idx="24">
                  <c:v>165.3</c:v>
                </c:pt>
                <c:pt idx="25">
                  <c:v>165.5</c:v>
                </c:pt>
                <c:pt idx="26">
                  <c:v>165.5</c:v>
                </c:pt>
                <c:pt idx="27">
                  <c:v>164.8</c:v>
                </c:pt>
                <c:pt idx="28">
                  <c:v>165.1</c:v>
                </c:pt>
                <c:pt idx="29">
                  <c:v>163.5</c:v>
                </c:pt>
                <c:pt idx="30">
                  <c:v>163.7</c:v>
                </c:pt>
                <c:pt idx="31">
                  <c:v>163.2</c:v>
                </c:pt>
                <c:pt idx="32">
                  <c:v>163.6</c:v>
                </c:pt>
                <c:pt idx="33">
                  <c:v>163.7</c:v>
                </c:pt>
                <c:pt idx="34">
                  <c:v>164.7</c:v>
                </c:pt>
                <c:pt idx="35">
                  <c:v>164.8</c:v>
                </c:pt>
                <c:pt idx="36">
                  <c:v>164.9</c:v>
                </c:pt>
                <c:pt idx="37">
                  <c:v>164.5</c:v>
                </c:pt>
                <c:pt idx="38">
                  <c:v>164.0</c:v>
                </c:pt>
                <c:pt idx="39">
                  <c:v>163.3</c:v>
                </c:pt>
                <c:pt idx="40">
                  <c:v>162.1</c:v>
                </c:pt>
                <c:pt idx="41">
                  <c:v>161.8</c:v>
                </c:pt>
                <c:pt idx="42">
                  <c:v>162.0</c:v>
                </c:pt>
                <c:pt idx="43">
                  <c:v>161.4</c:v>
                </c:pt>
                <c:pt idx="44">
                  <c:v>163.0</c:v>
                </c:pt>
                <c:pt idx="45">
                  <c:v>167.6</c:v>
                </c:pt>
                <c:pt idx="46">
                  <c:v>166.0</c:v>
                </c:pt>
                <c:pt idx="47">
                  <c:v>165.1</c:v>
                </c:pt>
                <c:pt idx="48">
                  <c:v>164.3</c:v>
                </c:pt>
                <c:pt idx="49">
                  <c:v>164.1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Aufbereitet!$E$3</c:f>
              <c:strCache>
                <c:ptCount val="1"/>
                <c:pt idx="0">
                  <c:v>Official Sector UK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ysDash"/>
            </a:ln>
          </c:spPr>
          <c:marker>
            <c:symbol val="none"/>
          </c:marker>
          <c:cat>
            <c:numRef>
              <c:f>Aufbereitet!$A$259:$A$308</c:f>
              <c:numCache>
                <c:formatCode>mm\/yyyy</c:formatCode>
                <c:ptCount val="50"/>
                <c:pt idx="0">
                  <c:v>37986.0</c:v>
                </c:pt>
                <c:pt idx="1">
                  <c:v>38077.0</c:v>
                </c:pt>
                <c:pt idx="2">
                  <c:v>38168.0</c:v>
                </c:pt>
                <c:pt idx="3">
                  <c:v>38260.0</c:v>
                </c:pt>
                <c:pt idx="4">
                  <c:v>38352.0</c:v>
                </c:pt>
                <c:pt idx="5">
                  <c:v>38442.0</c:v>
                </c:pt>
                <c:pt idx="6">
                  <c:v>38533.0</c:v>
                </c:pt>
                <c:pt idx="7">
                  <c:v>38625.0</c:v>
                </c:pt>
                <c:pt idx="8">
                  <c:v>38717.0</c:v>
                </c:pt>
                <c:pt idx="9">
                  <c:v>38807.0</c:v>
                </c:pt>
                <c:pt idx="10">
                  <c:v>38898.0</c:v>
                </c:pt>
                <c:pt idx="11">
                  <c:v>38990.0</c:v>
                </c:pt>
                <c:pt idx="12">
                  <c:v>39082.0</c:v>
                </c:pt>
                <c:pt idx="13">
                  <c:v>39172.0</c:v>
                </c:pt>
                <c:pt idx="14">
                  <c:v>39263.0</c:v>
                </c:pt>
                <c:pt idx="15">
                  <c:v>39355.0</c:v>
                </c:pt>
                <c:pt idx="16">
                  <c:v>39447.0</c:v>
                </c:pt>
                <c:pt idx="17">
                  <c:v>39538.0</c:v>
                </c:pt>
                <c:pt idx="18">
                  <c:v>39629.0</c:v>
                </c:pt>
                <c:pt idx="19">
                  <c:v>39721.0</c:v>
                </c:pt>
                <c:pt idx="20">
                  <c:v>39813.0</c:v>
                </c:pt>
                <c:pt idx="21">
                  <c:v>39903.0</c:v>
                </c:pt>
                <c:pt idx="22">
                  <c:v>39994.0</c:v>
                </c:pt>
                <c:pt idx="23">
                  <c:v>40086.0</c:v>
                </c:pt>
                <c:pt idx="24">
                  <c:v>40178.0</c:v>
                </c:pt>
                <c:pt idx="25">
                  <c:v>40268.0</c:v>
                </c:pt>
                <c:pt idx="26">
                  <c:v>40359.0</c:v>
                </c:pt>
                <c:pt idx="27">
                  <c:v>40451.0</c:v>
                </c:pt>
                <c:pt idx="28">
                  <c:v>40543.0</c:v>
                </c:pt>
                <c:pt idx="29">
                  <c:v>40633.0</c:v>
                </c:pt>
                <c:pt idx="30">
                  <c:v>40724.0</c:v>
                </c:pt>
                <c:pt idx="31">
                  <c:v>40816.0</c:v>
                </c:pt>
                <c:pt idx="32">
                  <c:v>40908.0</c:v>
                </c:pt>
                <c:pt idx="33">
                  <c:v>40999.0</c:v>
                </c:pt>
                <c:pt idx="34">
                  <c:v>41090.0</c:v>
                </c:pt>
                <c:pt idx="35">
                  <c:v>41182.0</c:v>
                </c:pt>
                <c:pt idx="36">
                  <c:v>41274.0</c:v>
                </c:pt>
                <c:pt idx="37">
                  <c:v>41364.0</c:v>
                </c:pt>
                <c:pt idx="38">
                  <c:v>41455.0</c:v>
                </c:pt>
                <c:pt idx="39">
                  <c:v>41547.0</c:v>
                </c:pt>
                <c:pt idx="40">
                  <c:v>41639.0</c:v>
                </c:pt>
                <c:pt idx="41">
                  <c:v>41729.0</c:v>
                </c:pt>
                <c:pt idx="42">
                  <c:v>41820.0</c:v>
                </c:pt>
                <c:pt idx="43">
                  <c:v>41912.0</c:v>
                </c:pt>
                <c:pt idx="44">
                  <c:v>42004.0</c:v>
                </c:pt>
                <c:pt idx="45">
                  <c:v>42094.0</c:v>
                </c:pt>
                <c:pt idx="46">
                  <c:v>42185.0</c:v>
                </c:pt>
                <c:pt idx="47">
                  <c:v>42277.0</c:v>
                </c:pt>
                <c:pt idx="48">
                  <c:v>42369.0</c:v>
                </c:pt>
                <c:pt idx="49">
                  <c:v>42460.0</c:v>
                </c:pt>
              </c:numCache>
            </c:numRef>
          </c:cat>
          <c:val>
            <c:numRef>
              <c:f>Aufbereitet!$E$259:$E$308</c:f>
              <c:numCache>
                <c:formatCode>General</c:formatCode>
                <c:ptCount val="50"/>
                <c:pt idx="0">
                  <c:v>35.8</c:v>
                </c:pt>
                <c:pt idx="1">
                  <c:v>35.6</c:v>
                </c:pt>
                <c:pt idx="2">
                  <c:v>37.1</c:v>
                </c:pt>
                <c:pt idx="3">
                  <c:v>37.2</c:v>
                </c:pt>
                <c:pt idx="4">
                  <c:v>38.7</c:v>
                </c:pt>
                <c:pt idx="5">
                  <c:v>38.1</c:v>
                </c:pt>
                <c:pt idx="6">
                  <c:v>39.2</c:v>
                </c:pt>
                <c:pt idx="7">
                  <c:v>39.4</c:v>
                </c:pt>
                <c:pt idx="8">
                  <c:v>40.0</c:v>
                </c:pt>
                <c:pt idx="9">
                  <c:v>39.5</c:v>
                </c:pt>
                <c:pt idx="10">
                  <c:v>40.6</c:v>
                </c:pt>
                <c:pt idx="11">
                  <c:v>40.6</c:v>
                </c:pt>
                <c:pt idx="12">
                  <c:v>41.0</c:v>
                </c:pt>
                <c:pt idx="13">
                  <c:v>40.5</c:v>
                </c:pt>
                <c:pt idx="14">
                  <c:v>41.4</c:v>
                </c:pt>
                <c:pt idx="15">
                  <c:v>41.4</c:v>
                </c:pt>
                <c:pt idx="16">
                  <c:v>42.2</c:v>
                </c:pt>
                <c:pt idx="17">
                  <c:v>41.3</c:v>
                </c:pt>
                <c:pt idx="18">
                  <c:v>42.6</c:v>
                </c:pt>
                <c:pt idx="19">
                  <c:v>45.5</c:v>
                </c:pt>
                <c:pt idx="20">
                  <c:v>50.3</c:v>
                </c:pt>
                <c:pt idx="21">
                  <c:v>53.2</c:v>
                </c:pt>
                <c:pt idx="22">
                  <c:v>56.5</c:v>
                </c:pt>
                <c:pt idx="23">
                  <c:v>60.4</c:v>
                </c:pt>
                <c:pt idx="24">
                  <c:v>64.2</c:v>
                </c:pt>
                <c:pt idx="25">
                  <c:v>70.3</c:v>
                </c:pt>
                <c:pt idx="26">
                  <c:v>72.1</c:v>
                </c:pt>
                <c:pt idx="27">
                  <c:v>75.1</c:v>
                </c:pt>
                <c:pt idx="28">
                  <c:v>75.7</c:v>
                </c:pt>
                <c:pt idx="29">
                  <c:v>76.2</c:v>
                </c:pt>
                <c:pt idx="30">
                  <c:v>79.2</c:v>
                </c:pt>
                <c:pt idx="31">
                  <c:v>80.1</c:v>
                </c:pt>
                <c:pt idx="32">
                  <c:v>81.3</c:v>
                </c:pt>
                <c:pt idx="33">
                  <c:v>82.4</c:v>
                </c:pt>
                <c:pt idx="34">
                  <c:v>82.4</c:v>
                </c:pt>
                <c:pt idx="35">
                  <c:v>83.5</c:v>
                </c:pt>
                <c:pt idx="36">
                  <c:v>84.8</c:v>
                </c:pt>
                <c:pt idx="37">
                  <c:v>84.0</c:v>
                </c:pt>
                <c:pt idx="38">
                  <c:v>85.1</c:v>
                </c:pt>
                <c:pt idx="39">
                  <c:v>85.0</c:v>
                </c:pt>
                <c:pt idx="40">
                  <c:v>86.0</c:v>
                </c:pt>
                <c:pt idx="41">
                  <c:v>86.6</c:v>
                </c:pt>
                <c:pt idx="42">
                  <c:v>87.3</c:v>
                </c:pt>
                <c:pt idx="43">
                  <c:v>86.6</c:v>
                </c:pt>
                <c:pt idx="44">
                  <c:v>87.9</c:v>
                </c:pt>
                <c:pt idx="45">
                  <c:v>87.1</c:v>
                </c:pt>
                <c:pt idx="46">
                  <c:v>88.5</c:v>
                </c:pt>
                <c:pt idx="47">
                  <c:v>88.2</c:v>
                </c:pt>
                <c:pt idx="48">
                  <c:v>89.1</c:v>
                </c:pt>
                <c:pt idx="49">
                  <c:v>88.0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Aufbereitet!$F$3</c:f>
              <c:strCache>
                <c:ptCount val="1"/>
                <c:pt idx="0">
                  <c:v>Official Sector US</c:v>
                </c:pt>
              </c:strCache>
            </c:strRef>
          </c:tx>
          <c:spPr>
            <a:ln w="38100">
              <a:solidFill>
                <a:srgbClr val="00CC00"/>
              </a:solidFill>
              <a:prstDash val="sysDash"/>
            </a:ln>
          </c:spPr>
          <c:marker>
            <c:symbol val="none"/>
          </c:marker>
          <c:cat>
            <c:numRef>
              <c:f>Aufbereitet!$A$259:$A$308</c:f>
              <c:numCache>
                <c:formatCode>mm\/yyyy</c:formatCode>
                <c:ptCount val="50"/>
                <c:pt idx="0">
                  <c:v>37986.0</c:v>
                </c:pt>
                <c:pt idx="1">
                  <c:v>38077.0</c:v>
                </c:pt>
                <c:pt idx="2">
                  <c:v>38168.0</c:v>
                </c:pt>
                <c:pt idx="3">
                  <c:v>38260.0</c:v>
                </c:pt>
                <c:pt idx="4">
                  <c:v>38352.0</c:v>
                </c:pt>
                <c:pt idx="5">
                  <c:v>38442.0</c:v>
                </c:pt>
                <c:pt idx="6">
                  <c:v>38533.0</c:v>
                </c:pt>
                <c:pt idx="7">
                  <c:v>38625.0</c:v>
                </c:pt>
                <c:pt idx="8">
                  <c:v>38717.0</c:v>
                </c:pt>
                <c:pt idx="9">
                  <c:v>38807.0</c:v>
                </c:pt>
                <c:pt idx="10">
                  <c:v>38898.0</c:v>
                </c:pt>
                <c:pt idx="11">
                  <c:v>38990.0</c:v>
                </c:pt>
                <c:pt idx="12">
                  <c:v>39082.0</c:v>
                </c:pt>
                <c:pt idx="13">
                  <c:v>39172.0</c:v>
                </c:pt>
                <c:pt idx="14">
                  <c:v>39263.0</c:v>
                </c:pt>
                <c:pt idx="15">
                  <c:v>39355.0</c:v>
                </c:pt>
                <c:pt idx="16">
                  <c:v>39447.0</c:v>
                </c:pt>
                <c:pt idx="17">
                  <c:v>39538.0</c:v>
                </c:pt>
                <c:pt idx="18">
                  <c:v>39629.0</c:v>
                </c:pt>
                <c:pt idx="19">
                  <c:v>39721.0</c:v>
                </c:pt>
                <c:pt idx="20">
                  <c:v>39813.0</c:v>
                </c:pt>
                <c:pt idx="21">
                  <c:v>39903.0</c:v>
                </c:pt>
                <c:pt idx="22">
                  <c:v>39994.0</c:v>
                </c:pt>
                <c:pt idx="23">
                  <c:v>40086.0</c:v>
                </c:pt>
                <c:pt idx="24">
                  <c:v>40178.0</c:v>
                </c:pt>
                <c:pt idx="25">
                  <c:v>40268.0</c:v>
                </c:pt>
                <c:pt idx="26">
                  <c:v>40359.0</c:v>
                </c:pt>
                <c:pt idx="27">
                  <c:v>40451.0</c:v>
                </c:pt>
                <c:pt idx="28">
                  <c:v>40543.0</c:v>
                </c:pt>
                <c:pt idx="29">
                  <c:v>40633.0</c:v>
                </c:pt>
                <c:pt idx="30">
                  <c:v>40724.0</c:v>
                </c:pt>
                <c:pt idx="31">
                  <c:v>40816.0</c:v>
                </c:pt>
                <c:pt idx="32">
                  <c:v>40908.0</c:v>
                </c:pt>
                <c:pt idx="33">
                  <c:v>40999.0</c:v>
                </c:pt>
                <c:pt idx="34">
                  <c:v>41090.0</c:v>
                </c:pt>
                <c:pt idx="35">
                  <c:v>41182.0</c:v>
                </c:pt>
                <c:pt idx="36">
                  <c:v>41274.0</c:v>
                </c:pt>
                <c:pt idx="37">
                  <c:v>41364.0</c:v>
                </c:pt>
                <c:pt idx="38">
                  <c:v>41455.0</c:v>
                </c:pt>
                <c:pt idx="39">
                  <c:v>41547.0</c:v>
                </c:pt>
                <c:pt idx="40">
                  <c:v>41639.0</c:v>
                </c:pt>
                <c:pt idx="41">
                  <c:v>41729.0</c:v>
                </c:pt>
                <c:pt idx="42">
                  <c:v>41820.0</c:v>
                </c:pt>
                <c:pt idx="43">
                  <c:v>41912.0</c:v>
                </c:pt>
                <c:pt idx="44">
                  <c:v>42004.0</c:v>
                </c:pt>
                <c:pt idx="45">
                  <c:v>42094.0</c:v>
                </c:pt>
                <c:pt idx="46">
                  <c:v>42185.0</c:v>
                </c:pt>
                <c:pt idx="47">
                  <c:v>42277.0</c:v>
                </c:pt>
                <c:pt idx="48">
                  <c:v>42369.0</c:v>
                </c:pt>
                <c:pt idx="49">
                  <c:v>42460.0</c:v>
                </c:pt>
              </c:numCache>
            </c:numRef>
          </c:cat>
          <c:val>
            <c:numRef>
              <c:f>Aufbereitet!$F$259:$F$308</c:f>
              <c:numCache>
                <c:formatCode>General</c:formatCode>
                <c:ptCount val="50"/>
                <c:pt idx="0">
                  <c:v>56.1</c:v>
                </c:pt>
                <c:pt idx="1">
                  <c:v>63.5</c:v>
                </c:pt>
                <c:pt idx="2">
                  <c:v>61.5</c:v>
                </c:pt>
                <c:pt idx="3">
                  <c:v>62.3</c:v>
                </c:pt>
                <c:pt idx="4">
                  <c:v>62.5</c:v>
                </c:pt>
                <c:pt idx="5">
                  <c:v>62.3</c:v>
                </c:pt>
                <c:pt idx="6">
                  <c:v>61.9</c:v>
                </c:pt>
                <c:pt idx="7">
                  <c:v>60.6</c:v>
                </c:pt>
                <c:pt idx="8">
                  <c:v>60.6</c:v>
                </c:pt>
                <c:pt idx="9">
                  <c:v>59.8</c:v>
                </c:pt>
                <c:pt idx="10">
                  <c:v>58.0</c:v>
                </c:pt>
                <c:pt idx="11">
                  <c:v>58.6</c:v>
                </c:pt>
                <c:pt idx="12">
                  <c:v>58.5</c:v>
                </c:pt>
                <c:pt idx="13">
                  <c:v>59.1</c:v>
                </c:pt>
                <c:pt idx="14">
                  <c:v>57.0</c:v>
                </c:pt>
                <c:pt idx="15">
                  <c:v>58.3</c:v>
                </c:pt>
                <c:pt idx="16">
                  <c:v>60.0</c:v>
                </c:pt>
                <c:pt idx="17">
                  <c:v>62.3</c:v>
                </c:pt>
                <c:pt idx="18">
                  <c:v>60.4</c:v>
                </c:pt>
                <c:pt idx="19">
                  <c:v>63.7</c:v>
                </c:pt>
                <c:pt idx="20">
                  <c:v>70.7</c:v>
                </c:pt>
                <c:pt idx="21">
                  <c:v>73.7</c:v>
                </c:pt>
                <c:pt idx="22">
                  <c:v>75.0</c:v>
                </c:pt>
                <c:pt idx="23">
                  <c:v>79.0</c:v>
                </c:pt>
                <c:pt idx="24">
                  <c:v>80.6</c:v>
                </c:pt>
                <c:pt idx="25">
                  <c:v>83.5</c:v>
                </c:pt>
                <c:pt idx="26">
                  <c:v>87.3</c:v>
                </c:pt>
                <c:pt idx="27">
                  <c:v>90.2</c:v>
                </c:pt>
                <c:pt idx="28">
                  <c:v>90.2</c:v>
                </c:pt>
                <c:pt idx="29">
                  <c:v>90.3</c:v>
                </c:pt>
                <c:pt idx="30">
                  <c:v>90.4</c:v>
                </c:pt>
                <c:pt idx="31">
                  <c:v>96.7</c:v>
                </c:pt>
                <c:pt idx="32">
                  <c:v>98.7</c:v>
                </c:pt>
                <c:pt idx="33">
                  <c:v>98.6</c:v>
                </c:pt>
                <c:pt idx="34">
                  <c:v>100.5</c:v>
                </c:pt>
                <c:pt idx="35">
                  <c:v>101.0</c:v>
                </c:pt>
                <c:pt idx="36">
                  <c:v>101.6</c:v>
                </c:pt>
                <c:pt idx="37">
                  <c:v>102.4</c:v>
                </c:pt>
                <c:pt idx="38">
                  <c:v>98.3</c:v>
                </c:pt>
                <c:pt idx="39">
                  <c:v>97.3</c:v>
                </c:pt>
                <c:pt idx="40">
                  <c:v>98.3</c:v>
                </c:pt>
                <c:pt idx="41">
                  <c:v>99.8</c:v>
                </c:pt>
                <c:pt idx="42">
                  <c:v>99.1</c:v>
                </c:pt>
                <c:pt idx="43">
                  <c:v>98.8</c:v>
                </c:pt>
                <c:pt idx="44">
                  <c:v>100.6</c:v>
                </c:pt>
                <c:pt idx="45">
                  <c:v>100.7</c:v>
                </c:pt>
                <c:pt idx="46">
                  <c:v>97.3</c:v>
                </c:pt>
                <c:pt idx="47">
                  <c:v>97.3</c:v>
                </c:pt>
                <c:pt idx="48">
                  <c:v>99.6</c:v>
                </c:pt>
                <c:pt idx="49">
                  <c:v>102.4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Aufbereitet!$G$3</c:f>
              <c:strCache>
                <c:ptCount val="1"/>
                <c:pt idx="0">
                  <c:v>Official Sector Euro Area</c:v>
                </c:pt>
              </c:strCache>
            </c:strRef>
          </c:tx>
          <c:spPr>
            <a:ln w="38100">
              <a:solidFill>
                <a:srgbClr val="0070C0"/>
              </a:solidFill>
              <a:prstDash val="sysDash"/>
            </a:ln>
          </c:spPr>
          <c:marker>
            <c:symbol val="none"/>
          </c:marker>
          <c:cat>
            <c:numRef>
              <c:f>Aufbereitet!$A$259:$A$308</c:f>
              <c:numCache>
                <c:formatCode>mm\/yyyy</c:formatCode>
                <c:ptCount val="50"/>
                <c:pt idx="0">
                  <c:v>37986.0</c:v>
                </c:pt>
                <c:pt idx="1">
                  <c:v>38077.0</c:v>
                </c:pt>
                <c:pt idx="2">
                  <c:v>38168.0</c:v>
                </c:pt>
                <c:pt idx="3">
                  <c:v>38260.0</c:v>
                </c:pt>
                <c:pt idx="4">
                  <c:v>38352.0</c:v>
                </c:pt>
                <c:pt idx="5">
                  <c:v>38442.0</c:v>
                </c:pt>
                <c:pt idx="6">
                  <c:v>38533.0</c:v>
                </c:pt>
                <c:pt idx="7">
                  <c:v>38625.0</c:v>
                </c:pt>
                <c:pt idx="8">
                  <c:v>38717.0</c:v>
                </c:pt>
                <c:pt idx="9">
                  <c:v>38807.0</c:v>
                </c:pt>
                <c:pt idx="10">
                  <c:v>38898.0</c:v>
                </c:pt>
                <c:pt idx="11">
                  <c:v>38990.0</c:v>
                </c:pt>
                <c:pt idx="12">
                  <c:v>39082.0</c:v>
                </c:pt>
                <c:pt idx="13">
                  <c:v>39172.0</c:v>
                </c:pt>
                <c:pt idx="14">
                  <c:v>39263.0</c:v>
                </c:pt>
                <c:pt idx="15">
                  <c:v>39355.0</c:v>
                </c:pt>
                <c:pt idx="16">
                  <c:v>39447.0</c:v>
                </c:pt>
                <c:pt idx="17">
                  <c:v>39538.0</c:v>
                </c:pt>
                <c:pt idx="18">
                  <c:v>39629.0</c:v>
                </c:pt>
                <c:pt idx="19">
                  <c:v>39721.0</c:v>
                </c:pt>
                <c:pt idx="20">
                  <c:v>39813.0</c:v>
                </c:pt>
                <c:pt idx="21">
                  <c:v>39903.0</c:v>
                </c:pt>
                <c:pt idx="22">
                  <c:v>39994.0</c:v>
                </c:pt>
                <c:pt idx="23">
                  <c:v>40086.0</c:v>
                </c:pt>
                <c:pt idx="24">
                  <c:v>40178.0</c:v>
                </c:pt>
                <c:pt idx="25">
                  <c:v>40268.0</c:v>
                </c:pt>
                <c:pt idx="26">
                  <c:v>40359.0</c:v>
                </c:pt>
                <c:pt idx="27">
                  <c:v>40451.0</c:v>
                </c:pt>
                <c:pt idx="28">
                  <c:v>40543.0</c:v>
                </c:pt>
                <c:pt idx="29">
                  <c:v>40633.0</c:v>
                </c:pt>
                <c:pt idx="30">
                  <c:v>40724.0</c:v>
                </c:pt>
                <c:pt idx="31">
                  <c:v>40816.0</c:v>
                </c:pt>
                <c:pt idx="32">
                  <c:v>40908.0</c:v>
                </c:pt>
                <c:pt idx="33">
                  <c:v>40999.0</c:v>
                </c:pt>
                <c:pt idx="34">
                  <c:v>41090.0</c:v>
                </c:pt>
                <c:pt idx="35">
                  <c:v>41182.0</c:v>
                </c:pt>
                <c:pt idx="36">
                  <c:v>41274.0</c:v>
                </c:pt>
                <c:pt idx="37">
                  <c:v>41364.0</c:v>
                </c:pt>
                <c:pt idx="38">
                  <c:v>41455.0</c:v>
                </c:pt>
                <c:pt idx="39">
                  <c:v>41547.0</c:v>
                </c:pt>
                <c:pt idx="40">
                  <c:v>41639.0</c:v>
                </c:pt>
                <c:pt idx="41">
                  <c:v>41729.0</c:v>
                </c:pt>
                <c:pt idx="42">
                  <c:v>41820.0</c:v>
                </c:pt>
                <c:pt idx="43">
                  <c:v>41912.0</c:v>
                </c:pt>
                <c:pt idx="44">
                  <c:v>42004.0</c:v>
                </c:pt>
                <c:pt idx="45">
                  <c:v>42094.0</c:v>
                </c:pt>
                <c:pt idx="46">
                  <c:v>42185.0</c:v>
                </c:pt>
                <c:pt idx="47">
                  <c:v>42277.0</c:v>
                </c:pt>
                <c:pt idx="48">
                  <c:v>42369.0</c:v>
                </c:pt>
                <c:pt idx="49">
                  <c:v>42460.0</c:v>
                </c:pt>
              </c:numCache>
            </c:numRef>
          </c:cat>
          <c:val>
            <c:numRef>
              <c:f>Aufbereitet!$G$259:$G$308</c:f>
              <c:numCache>
                <c:formatCode>General</c:formatCode>
                <c:ptCount val="50"/>
                <c:pt idx="0">
                  <c:v>68.0</c:v>
                </c:pt>
                <c:pt idx="1">
                  <c:v>67.0</c:v>
                </c:pt>
                <c:pt idx="2">
                  <c:v>67.6</c:v>
                </c:pt>
                <c:pt idx="3">
                  <c:v>67.4</c:v>
                </c:pt>
                <c:pt idx="4">
                  <c:v>68.5</c:v>
                </c:pt>
                <c:pt idx="5">
                  <c:v>67.4</c:v>
                </c:pt>
                <c:pt idx="6">
                  <c:v>68.0</c:v>
                </c:pt>
                <c:pt idx="7">
                  <c:v>67.5</c:v>
                </c:pt>
                <c:pt idx="8">
                  <c:v>69.2</c:v>
                </c:pt>
                <c:pt idx="9">
                  <c:v>69.6</c:v>
                </c:pt>
                <c:pt idx="10">
                  <c:v>69.4</c:v>
                </c:pt>
                <c:pt idx="11">
                  <c:v>68.8</c:v>
                </c:pt>
                <c:pt idx="12">
                  <c:v>67.3</c:v>
                </c:pt>
                <c:pt idx="13">
                  <c:v>67.5</c:v>
                </c:pt>
                <c:pt idx="14">
                  <c:v>67.5</c:v>
                </c:pt>
                <c:pt idx="15">
                  <c:v>66.5</c:v>
                </c:pt>
                <c:pt idx="16">
                  <c:v>64.9</c:v>
                </c:pt>
                <c:pt idx="17">
                  <c:v>65.7</c:v>
                </c:pt>
                <c:pt idx="18">
                  <c:v>66.1</c:v>
                </c:pt>
                <c:pt idx="19">
                  <c:v>66.3</c:v>
                </c:pt>
                <c:pt idx="20">
                  <c:v>68.6</c:v>
                </c:pt>
                <c:pt idx="21">
                  <c:v>72.3</c:v>
                </c:pt>
                <c:pt idx="22">
                  <c:v>75.3</c:v>
                </c:pt>
                <c:pt idx="23">
                  <c:v>77.2</c:v>
                </c:pt>
                <c:pt idx="24">
                  <c:v>78.4</c:v>
                </c:pt>
                <c:pt idx="25">
                  <c:v>80.1</c:v>
                </c:pt>
                <c:pt idx="26">
                  <c:v>81.5</c:v>
                </c:pt>
                <c:pt idx="27">
                  <c:v>81.5</c:v>
                </c:pt>
                <c:pt idx="28">
                  <c:v>83.9</c:v>
                </c:pt>
                <c:pt idx="29">
                  <c:v>84.8</c:v>
                </c:pt>
                <c:pt idx="30">
                  <c:v>85.6</c:v>
                </c:pt>
                <c:pt idx="31">
                  <c:v>85.6</c:v>
                </c:pt>
                <c:pt idx="32">
                  <c:v>86.0</c:v>
                </c:pt>
                <c:pt idx="33">
                  <c:v>87.0</c:v>
                </c:pt>
                <c:pt idx="34">
                  <c:v>88.6</c:v>
                </c:pt>
                <c:pt idx="35">
                  <c:v>88.8</c:v>
                </c:pt>
                <c:pt idx="36">
                  <c:v>89.3</c:v>
                </c:pt>
                <c:pt idx="37">
                  <c:v>90.8</c:v>
                </c:pt>
                <c:pt idx="38">
                  <c:v>91.9</c:v>
                </c:pt>
                <c:pt idx="39">
                  <c:v>91.2</c:v>
                </c:pt>
                <c:pt idx="40">
                  <c:v>91.0</c:v>
                </c:pt>
                <c:pt idx="41">
                  <c:v>92.1</c:v>
                </c:pt>
                <c:pt idx="42">
                  <c:v>92.9</c:v>
                </c:pt>
                <c:pt idx="43">
                  <c:v>92.3</c:v>
                </c:pt>
                <c:pt idx="44">
                  <c:v>92.0</c:v>
                </c:pt>
                <c:pt idx="45">
                  <c:v>93.0</c:v>
                </c:pt>
                <c:pt idx="46">
                  <c:v>92.4</c:v>
                </c:pt>
                <c:pt idx="47">
                  <c:v>91.7</c:v>
                </c:pt>
                <c:pt idx="48">
                  <c:v>90.7</c:v>
                </c:pt>
                <c:pt idx="49">
                  <c:v>91.6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0132264"/>
        <c:axId val="2100135656"/>
      </c:lineChart>
      <c:dateAx>
        <c:axId val="2100132264"/>
        <c:scaling>
          <c:orientation val="minMax"/>
        </c:scaling>
        <c:delete val="0"/>
        <c:axPos val="b"/>
        <c:numFmt formatCode="mm\/yyyy" sourceLinked="1"/>
        <c:majorTickMark val="none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200">
                <a:latin typeface="Calibri" panose="020F0502020204030204" pitchFamily="34" charset="0"/>
              </a:defRPr>
            </a:pPr>
            <a:endParaRPr lang="fr-FR"/>
          </a:p>
        </c:txPr>
        <c:crossAx val="2100135656"/>
        <c:crosses val="autoZero"/>
        <c:auto val="1"/>
        <c:lblOffset val="100"/>
        <c:baseTimeUnit val="months"/>
        <c:majorUnit val="12.0"/>
        <c:majorTimeUnit val="months"/>
      </c:dateAx>
      <c:valAx>
        <c:axId val="2100135656"/>
        <c:scaling>
          <c:orientation val="minMax"/>
          <c:max val="200.0"/>
          <c:min val="20.0"/>
        </c:scaling>
        <c:delete val="0"/>
        <c:axPos val="l"/>
        <c:majorGridlines>
          <c:spPr>
            <a:ln>
              <a:noFill/>
              <a:prstDash val="sysDot"/>
            </a:ln>
          </c:spPr>
        </c:majorGridlines>
        <c:numFmt formatCode="General" sourceLinked="1"/>
        <c:majorTickMark val="none"/>
        <c:minorTickMark val="none"/>
        <c:tickLblPos val="nextTo"/>
        <c:spPr>
          <a:ln w="6350">
            <a:solidFill>
              <a:srgbClr val="000000"/>
            </a:solidFill>
          </a:ln>
        </c:spPr>
        <c:txPr>
          <a:bodyPr/>
          <a:lstStyle/>
          <a:p>
            <a:pPr>
              <a:defRPr sz="1200"/>
            </a:pPr>
            <a:endParaRPr lang="fr-FR"/>
          </a:p>
        </c:txPr>
        <c:crossAx val="21001322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0534526700517576"/>
          <c:y val="0.898075527728411"/>
          <c:w val="0.796521451173744"/>
          <c:h val="0.089775650157289"/>
        </c:manualLayout>
      </c:layout>
      <c:overlay val="0"/>
      <c:txPr>
        <a:bodyPr/>
        <a:lstStyle/>
        <a:p>
          <a:pPr>
            <a:defRPr sz="1200">
              <a:latin typeface="Calibri" panose="020F0502020204030204" pitchFamily="34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0.85101</cdr:x>
      <cdr:y>0.9587</cdr:y>
    </cdr:from>
    <cdr:to>
      <cdr:x>1</cdr:x>
      <cdr:y>1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157908" y="5176980"/>
          <a:ext cx="1078092" cy="223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100" dirty="0">
              <a:latin typeface="Calibri" panose="020F0502020204030204" pitchFamily="34" charset="0"/>
            </a:rPr>
            <a:t>Source: BIS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0.85101</cdr:x>
      <cdr:y>0.9587</cdr:y>
    </cdr:from>
    <cdr:to>
      <cdr:x>1</cdr:x>
      <cdr:y>1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157908" y="5176980"/>
          <a:ext cx="1078092" cy="223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100" dirty="0">
              <a:latin typeface="Calibri" panose="020F0502020204030204" pitchFamily="34" charset="0"/>
            </a:rPr>
            <a:t>Source: BIS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273" cy="49768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178" tIns="45588" rIns="91178" bIns="45588" numCol="1" anchor="t" anchorCtr="0" compatLnSpc="1">
            <a:prstTxWarp prst="textNoShape">
              <a:avLst/>
            </a:prstTxWarp>
          </a:bodyPr>
          <a:lstStyle>
            <a:lvl1pPr defTabSz="911225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1326" y="0"/>
            <a:ext cx="2928273" cy="49768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178" tIns="45588" rIns="91178" bIns="45588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3241"/>
            <a:ext cx="2928273" cy="49768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178" tIns="45588" rIns="91178" bIns="45588" numCol="1" anchor="b" anchorCtr="0" compatLnSpc="1">
            <a:prstTxWarp prst="textNoShape">
              <a:avLst/>
            </a:prstTxWarp>
          </a:bodyPr>
          <a:lstStyle>
            <a:lvl1pPr defTabSz="911225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1326" y="9443241"/>
            <a:ext cx="2928273" cy="49768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178" tIns="45588" rIns="91178" bIns="45588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fld id="{4DCE5610-A885-4E30-AACF-A425763EA244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608485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273" cy="49768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178" tIns="45588" rIns="91178" bIns="45588" numCol="1" anchor="t" anchorCtr="0" compatLnSpc="1">
            <a:prstTxWarp prst="textNoShape">
              <a:avLst/>
            </a:prstTxWarp>
          </a:bodyPr>
          <a:lstStyle>
            <a:lvl1pPr defTabSz="911225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1326" y="0"/>
            <a:ext cx="2928273" cy="49768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178" tIns="45588" rIns="91178" bIns="45588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4538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552" y="4722416"/>
            <a:ext cx="5412061" cy="447596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178" tIns="45588" rIns="91178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noProof="0" smtClean="0"/>
              <a:t>Textmasterformate durch Klicken bearbeiten</a:t>
            </a:r>
          </a:p>
          <a:p>
            <a:pPr lvl="1"/>
            <a:r>
              <a:rPr lang="en-US" altLang="de-DE" noProof="0" smtClean="0"/>
              <a:t>Zweite Ebene</a:t>
            </a:r>
          </a:p>
          <a:p>
            <a:pPr lvl="2"/>
            <a:r>
              <a:rPr lang="en-US" altLang="de-DE" noProof="0" smtClean="0"/>
              <a:t>Dritte Ebene</a:t>
            </a:r>
          </a:p>
          <a:p>
            <a:pPr lvl="3"/>
            <a:r>
              <a:rPr lang="en-US" altLang="de-DE" noProof="0" smtClean="0"/>
              <a:t>Vierte Ebene</a:t>
            </a:r>
          </a:p>
          <a:p>
            <a:pPr lvl="4"/>
            <a:r>
              <a:rPr lang="en-US" alt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241"/>
            <a:ext cx="2928273" cy="49768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178" tIns="45588" rIns="91178" bIns="45588" numCol="1" anchor="b" anchorCtr="0" compatLnSpc="1">
            <a:prstTxWarp prst="textNoShape">
              <a:avLst/>
            </a:prstTxWarp>
          </a:bodyPr>
          <a:lstStyle>
            <a:lvl1pPr defTabSz="911225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1326" y="9443241"/>
            <a:ext cx="2928273" cy="49768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178" tIns="45588" rIns="91178" bIns="45588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fld id="{5730F724-F22B-4E2A-8C61-A305FD291868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187788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1A7668A-AA58-4F31-974D-D792BBA786DE}" type="slidenum">
              <a:rPr lang="en-US" altLang="de-DE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de-DE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10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2050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smtClean="0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2813" eaLnBrk="1" fontAlgn="base" hangingPunct="1">
              <a:spcBef>
                <a:spcPct val="0"/>
              </a:spcBef>
              <a:spcAft>
                <a:spcPct val="0"/>
              </a:spcAft>
            </a:pPr>
            <a:fld id="{9E7FF84C-1083-4CF5-86FA-0FA5B3AD9B3E}" type="slidenum">
              <a:rPr lang="de-DE" altLang="de-DE" smtClean="0">
                <a:cs typeface="Arial" charset="0"/>
              </a:rPr>
              <a:pPr defTabSz="912813"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de-DE" altLang="de-DE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403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12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13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14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15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16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17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18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2050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smtClean="0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2813" eaLnBrk="1" fontAlgn="base" hangingPunct="1">
              <a:spcBef>
                <a:spcPct val="0"/>
              </a:spcBef>
              <a:spcAft>
                <a:spcPct val="0"/>
              </a:spcAft>
            </a:pPr>
            <a:fld id="{9E7FF84C-1083-4CF5-86FA-0FA5B3AD9B3E}" type="slidenum">
              <a:rPr lang="de-DE" altLang="de-DE" smtClean="0">
                <a:cs typeface="Arial" charset="0"/>
              </a:rPr>
              <a:pPr defTabSz="912813" eaLnBrk="1" fontAlgn="base" hangingPunct="1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de-DE" altLang="de-DE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40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2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20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21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22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12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1A7668A-AA58-4F31-974D-D792BBA786DE}" type="slidenum">
              <a:rPr lang="en-US" altLang="de-DE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de-DE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3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5350" y="746125"/>
            <a:ext cx="4972050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smtClean="0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2813" eaLnBrk="1" fontAlgn="base" hangingPunct="1">
              <a:spcBef>
                <a:spcPct val="0"/>
              </a:spcBef>
              <a:spcAft>
                <a:spcPct val="0"/>
              </a:spcAft>
            </a:pPr>
            <a:fld id="{9E7FF84C-1083-4CF5-86FA-0FA5B3AD9B3E}" type="slidenum">
              <a:rPr lang="de-DE" altLang="de-DE" smtClean="0">
                <a:cs typeface="Arial" charset="0"/>
              </a:rPr>
              <a:pPr defTabSz="912813"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de-DE" altLang="de-DE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40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5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6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7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8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0F724-F22B-4E2A-8C61-A305FD291868}" type="slidenum">
              <a:rPr lang="en-US" altLang="de-DE" smtClean="0"/>
              <a:pPr>
                <a:defRPr/>
              </a:pPr>
              <a:t>9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30686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85DB9-EF37-485A-B41B-55F4CB247A16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02731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86454-8C2D-4FB6-97E4-340A895E9C39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242770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80EA5-780D-40DC-90A2-EA3A98F9746B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152511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AAB37-9E13-4F82-90BC-DA088AE62504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800878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5280A-5BFA-44BB-AB10-19DDC0C982EC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6526399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, einspaltig mit Fließ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419100" y="298450"/>
            <a:ext cx="63500" cy="496888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defTabSz="914242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5" name="Rechteck 10"/>
          <p:cNvSpPr/>
          <p:nvPr userDrawn="1"/>
        </p:nvSpPr>
        <p:spPr>
          <a:xfrm>
            <a:off x="452438" y="6084888"/>
            <a:ext cx="61912" cy="496887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defTabSz="914242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8464" y="257389"/>
            <a:ext cx="8111595" cy="652582"/>
          </a:xfrm>
        </p:spPr>
        <p:txBody>
          <a:bodyPr>
            <a:noAutofit/>
          </a:bodyPr>
          <a:lstStyle>
            <a:lvl1pPr algn="l">
              <a:lnSpc>
                <a:spcPts val="2040"/>
              </a:lnSpc>
              <a:defRPr sz="2000" b="1" baseline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5"/>
          </p:nvPr>
        </p:nvSpPr>
        <p:spPr>
          <a:xfrm>
            <a:off x="484078" y="1235755"/>
            <a:ext cx="8019513" cy="4602675"/>
          </a:xfrm>
        </p:spPr>
        <p:txBody>
          <a:bodyPr/>
          <a:lstStyle>
            <a:lvl1pPr marL="0" indent="0">
              <a:spcBef>
                <a:spcPts val="443"/>
              </a:spcBef>
              <a:buFont typeface="Arial" pitchFamily="34" charset="0"/>
              <a:buNone/>
              <a:defRPr sz="1800" baseline="0"/>
            </a:lvl1pPr>
            <a:lvl2pPr marL="319320" indent="0">
              <a:spcBef>
                <a:spcPts val="443"/>
              </a:spcBef>
              <a:buFont typeface="Arial" pitchFamily="34" charset="0"/>
              <a:buNone/>
              <a:defRPr sz="1800"/>
            </a:lvl2pPr>
            <a:lvl3pPr marL="478980" indent="0">
              <a:spcBef>
                <a:spcPts val="443"/>
              </a:spcBef>
              <a:buFont typeface="Arial" pitchFamily="34" charset="0"/>
              <a:buNone/>
              <a:defRPr sz="1800"/>
            </a:lvl3pPr>
            <a:lvl4pPr>
              <a:buNone/>
              <a:defRPr/>
            </a:lvl4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>
          <a:xfrm>
            <a:off x="466725" y="6253163"/>
            <a:ext cx="2114550" cy="1619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 Januar 2015</a:t>
            </a:r>
            <a:endParaRPr lang="de-DE" dirty="0"/>
          </a:p>
        </p:txBody>
      </p:sp>
      <p:sp>
        <p:nvSpPr>
          <p:cNvPr id="7" name="Foliennummernplatzhalt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D6391C0A-F8C5-4B29-B37D-F8370D181A1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8" name="Fußzeilenplatzhalter 8"/>
          <p:cNvSpPr>
            <a:spLocks noGrp="1"/>
          </p:cNvSpPr>
          <p:nvPr>
            <p:ph type="ftr" sz="quarter" idx="18"/>
          </p:nvPr>
        </p:nvSpPr>
        <p:spPr>
          <a:xfrm>
            <a:off x="466725" y="6069013"/>
            <a:ext cx="8120063" cy="1619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Claudia M. Buch, HHU Wirtschaftsprofessur 2015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416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FB829-128F-46BB-9C1E-7E18D8EA6C54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567984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 userDrawn="1"/>
        </p:nvSpPr>
        <p:spPr bwMode="auto">
          <a:xfrm>
            <a:off x="0" y="1412875"/>
            <a:ext cx="9144000" cy="0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16632"/>
            <a:ext cx="7200031" cy="121528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1A323-D34C-4F43-9D73-B42DD612AA3A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07307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2F8CB-D7E6-495A-B6D0-32905773CA49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682901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69486-821D-456F-BF1D-0E2E025C1D2F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770398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2B6C7-018E-4BEC-817F-4628444317FB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84147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EC19D-AFE2-4FE1-AE40-FC094975CF69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8176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5DA37-1FBA-475B-AB92-59995518AC0D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481912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8F3FC-AB95-44AB-BB60-90B82A33D29F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166936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7416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3D96B64-942C-49E4-A566-3F67B1CB6905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  <p:sp>
        <p:nvSpPr>
          <p:cNvPr id="1029" name="Line 8"/>
          <p:cNvSpPr>
            <a:spLocks noChangeShapeType="1"/>
          </p:cNvSpPr>
          <p:nvPr userDrawn="1"/>
        </p:nvSpPr>
        <p:spPr bwMode="auto">
          <a:xfrm>
            <a:off x="0" y="1412875"/>
            <a:ext cx="91440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44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5" r:id="rId14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charset="0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60000"/>
        </a:spcBef>
        <a:spcAft>
          <a:spcPct val="0"/>
        </a:spcAft>
        <a:buFont typeface="Wingdings" pitchFamily="2" charset="2"/>
        <a:buChar char="§"/>
        <a:defRPr sz="2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charset="0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Lucida Sans Unicode" pitchFamily="34" charset="0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Lucida Sans Unicode" pitchFamily="34" charset="0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Lucida Sans Unicode" pitchFamily="34" charset="0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6" Type="http://schemas.openxmlformats.org/officeDocument/2006/relationships/image" Target="../media/image6.wmf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chart" Target="../charts/char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62F55D84-39B1-417A-89C8-A3B0F43B0680}" type="slidenum">
              <a:rPr lang="en-US" altLang="de-DE"/>
              <a:pPr>
                <a:defRPr/>
              </a:pPr>
              <a:t>1</a:t>
            </a:fld>
            <a:endParaRPr lang="en-US" altLang="de-DE" dirty="0"/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844675"/>
            <a:ext cx="7921625" cy="4176713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de-DE" sz="2800" dirty="0" smtClean="0">
              <a:solidFill>
                <a:srgbClr val="000099"/>
              </a:solidFill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de-DE" sz="2800" dirty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Regulatory Reform at the Crossroads: </a:t>
            </a:r>
            <a:endParaRPr lang="en-US" altLang="de-DE" sz="2800" dirty="0" smtClean="0">
              <a:solidFill>
                <a:srgbClr val="0070C0"/>
              </a:solidFill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de-DE" sz="28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From Implementation </a:t>
            </a:r>
            <a:r>
              <a:rPr lang="en-US" altLang="de-DE" sz="2800" dirty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to Impact Assessment</a:t>
            </a:r>
            <a:endParaRPr lang="en-US" altLang="de-DE" sz="2800" dirty="0" smtClean="0"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Professor Dr. Claudia M. Buch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e-DE" b="0" dirty="0" smtClean="0">
                <a:latin typeface="Calibri" pitchFamily="34" charset="0"/>
                <a:ea typeface="ＭＳ Ｐゴシック" pitchFamily="34" charset="-128"/>
              </a:rPr>
              <a:t>Deutsche Bundesbank</a:t>
            </a:r>
          </a:p>
          <a:p>
            <a:pPr eaLnBrk="1" hangingPunct="1">
              <a:lnSpc>
                <a:spcPct val="90000"/>
              </a:lnSpc>
            </a:pPr>
            <a:endParaRPr lang="en-US" altLang="ja-JP" b="0" dirty="0" smtClean="0"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ja-JP" b="0" dirty="0" smtClean="0"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de-DE" b="0" dirty="0" smtClean="0">
                <a:latin typeface="Calibri" pitchFamily="34" charset="0"/>
                <a:ea typeface="ＭＳ Ｐゴシック" pitchFamily="34" charset="-128"/>
              </a:rPr>
              <a:t>International Centre for Monetary and Banking Studies (ICMB)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e-DE" b="0" dirty="0" smtClean="0">
                <a:latin typeface="Calibri" pitchFamily="34" charset="0"/>
                <a:ea typeface="ＭＳ Ｐゴシック" pitchFamily="34" charset="-128"/>
              </a:rPr>
              <a:t>Geneva, October 4, 2016</a:t>
            </a:r>
          </a:p>
          <a:p>
            <a:pPr eaLnBrk="1" hangingPunct="1">
              <a:lnSpc>
                <a:spcPct val="90000"/>
              </a:lnSpc>
            </a:pPr>
            <a:endParaRPr lang="en-US" altLang="de-DE" b="0" dirty="0" smtClean="0">
              <a:solidFill>
                <a:srgbClr val="000099"/>
              </a:solidFill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de-DE" b="0" dirty="0" smtClean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3075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60000"/>
              </a:spcBef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DB64EDE-F6FD-4D5D-B5E9-588CC8758F78}" type="slidenum">
              <a:rPr lang="en-US" altLang="de-DE" sz="1400" b="0">
                <a:latin typeface="Arial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de-DE" sz="1400" b="0">
              <a:latin typeface="Arial" charset="0"/>
            </a:endParaRPr>
          </a:p>
        </p:txBody>
      </p:sp>
      <p:pic>
        <p:nvPicPr>
          <p:cNvPr id="3076" name="Grafik 7" descr="BBk_Logo_A4_RGB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88913"/>
            <a:ext cx="208915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10</a:t>
            </a:fld>
            <a:endParaRPr lang="en-US" altLang="de-DE" dirty="0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8064127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The level of bank capital affects banks’ capacity to lend.</a:t>
            </a:r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896569"/>
          </a:xfrm>
        </p:spPr>
        <p:txBody>
          <a:bodyPr/>
          <a:lstStyle/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Assuming a static balance sheets, higher capital requirements may – in the short-run – induce a reduction in bank lending.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But, in the medium- to long-term, </a:t>
            </a:r>
            <a:r>
              <a:rPr lang="en-US" altLang="de-DE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better capitalized banks lend more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  <a:cs typeface="ＭＳ Ｐゴシック" charset="0"/>
              </a:rPr>
              <a:t>Better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  <a:cs typeface="ＭＳ Ｐゴシック" charset="0"/>
              </a:rPr>
              <a:t>capitalized banks have lower funding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  <a:cs typeface="ＭＳ Ｐゴシック" charset="0"/>
              </a:rPr>
              <a:t>costs.</a:t>
            </a:r>
            <a:endParaRPr lang="en-US" altLang="de-DE" dirty="0">
              <a:latin typeface="Calibri" pitchFamily="34" charset="0"/>
              <a:ea typeface="ＭＳ Ｐゴシック" pitchFamily="34" charset="-128"/>
              <a:cs typeface="ＭＳ Ｐゴシック" charset="0"/>
            </a:endParaRP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Better capitalized banks lend more,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and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their lending is more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stable over the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cycle (</a:t>
            </a:r>
            <a:r>
              <a:rPr lang="en-US" altLang="de-DE" dirty="0" err="1" smtClean="0">
                <a:latin typeface="Calibri" pitchFamily="34" charset="0"/>
                <a:ea typeface="ＭＳ Ｐゴシック" pitchFamily="34" charset="-128"/>
              </a:rPr>
              <a:t>Gambarcorta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 and Shin 2016).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Regulatory constraints are less binding for better capitalized banks (Buch and Goldberg 2016).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Optimal dividend policies differ from a private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and public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point of view. </a:t>
            </a:r>
            <a:endParaRPr lang="en-US" altLang="de-DE" dirty="0">
              <a:latin typeface="Calibri" pitchFamily="34" charset="0"/>
              <a:ea typeface="ＭＳ Ｐゴシック" pitchFamily="34" charset="-128"/>
            </a:endParaRP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Share prices of many European banks are below book values.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Paying out dividends may be in the interest of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shareholders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and bank managers.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Between 2007 and 2014, accumulated dividends of a sample of 90 European banks were 63% of retained earnings (Shin 2016). </a:t>
            </a:r>
          </a:p>
        </p:txBody>
      </p:sp>
    </p:spTree>
    <p:extLst>
      <p:ext uri="{BB962C8B-B14F-4D97-AF65-F5344CB8AC3E}">
        <p14:creationId xmlns:p14="http://schemas.microsoft.com/office/powerpoint/2010/main" val="1653876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de-DE" dirty="0" smtClean="0">
                <a:solidFill>
                  <a:srgbClr val="0070C0"/>
                </a:solidFill>
                <a:latin typeface="Calibri" panose="020F0502020204030204" pitchFamily="34" charset="0"/>
              </a:rPr>
              <a:t>II. Bank profitability and financial stability</a:t>
            </a:r>
            <a:endParaRPr lang="de-DE" altLang="de-DE" sz="28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14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12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7920111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Financial stability and systemic risk</a:t>
            </a: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The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financial crisis has shown that risks which affect individual banks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(or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market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segments)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can have systemic implications.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Compared to global financial assets, the US subprime market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has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not very big.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Yet, the crisis triggered a decline in global GDP by -3.2% (2009).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Governments intervened massively to support distressed banks; public debt has increased significantly.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de-DE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Systemic </a:t>
            </a:r>
            <a:r>
              <a:rPr lang="en-US" altLang="de-DE" dirty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risks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 arise if the distress of one institution or a group of financial institutions threatens the stability of the entire financial system – with negative effects for the whole economy (</a:t>
            </a:r>
            <a:r>
              <a:rPr lang="en-US" altLang="de-DE" dirty="0" err="1">
                <a:latin typeface="Calibri" pitchFamily="34" charset="0"/>
                <a:ea typeface="ＭＳ Ｐゴシック" pitchFamily="34" charset="-128"/>
              </a:rPr>
              <a:t>Hellwig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 1998).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Direct contagion through financial linkages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Indirect contagion through asymmetries of information, panics, fire sales of assets </a:t>
            </a:r>
            <a:endParaRPr lang="en-US" altLang="de-DE" dirty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  <a:p>
            <a:pPr marL="869950" lvl="1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5805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13</a:t>
            </a:fld>
            <a:endParaRPr lang="de-DE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7992119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</a:rPr>
              <a:t>Financial crises have high costs in terms of lost output.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792163" y="1628800"/>
            <a:ext cx="7092205" cy="4464496"/>
            <a:chOff x="639763" y="1034500"/>
            <a:chExt cx="7478712" cy="4872588"/>
          </a:xfrm>
        </p:grpSpPr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2203135" y="1034500"/>
              <a:ext cx="4540881" cy="3695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284413" indent="15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741613" indent="15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198813" indent="15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656013" indent="15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/>
              <a:r>
                <a:rPr lang="de-DE" altLang="de-DE" sz="1600" dirty="0" smtClean="0">
                  <a:latin typeface="Calibri" panose="020F0502020204030204" pitchFamily="34" charset="0"/>
                </a:rPr>
                <a:t>Deviation </a:t>
              </a:r>
              <a:r>
                <a:rPr lang="de-DE" altLang="de-DE" sz="1600" dirty="0" err="1" smtClean="0">
                  <a:latin typeface="Calibri" panose="020F0502020204030204" pitchFamily="34" charset="0"/>
                </a:rPr>
                <a:t>of</a:t>
              </a:r>
              <a:r>
                <a:rPr lang="de-DE" altLang="de-DE" sz="1600" dirty="0" smtClean="0">
                  <a:latin typeface="Calibri" panose="020F0502020204030204" pitchFamily="34" charset="0"/>
                </a:rPr>
                <a:t> </a:t>
              </a:r>
              <a:r>
                <a:rPr lang="de-DE" altLang="de-DE" sz="1600" dirty="0" err="1" smtClean="0">
                  <a:latin typeface="Calibri" panose="020F0502020204030204" pitchFamily="34" charset="0"/>
                </a:rPr>
                <a:t>output</a:t>
              </a:r>
              <a:r>
                <a:rPr lang="de-DE" altLang="de-DE" sz="1600" dirty="0" smtClean="0">
                  <a:latin typeface="Calibri" panose="020F0502020204030204" pitchFamily="34" charset="0"/>
                </a:rPr>
                <a:t> </a:t>
              </a:r>
              <a:r>
                <a:rPr lang="de-DE" altLang="de-DE" sz="1600" dirty="0" err="1" smtClean="0">
                  <a:latin typeface="Calibri" panose="020F0502020204030204" pitchFamily="34" charset="0"/>
                </a:rPr>
                <a:t>growth</a:t>
              </a:r>
              <a:r>
                <a:rPr lang="de-DE" altLang="de-DE" sz="1600" dirty="0" smtClean="0">
                  <a:latin typeface="Calibri" panose="020F0502020204030204" pitchFamily="34" charset="0"/>
                </a:rPr>
                <a:t> </a:t>
              </a:r>
              <a:r>
                <a:rPr lang="de-DE" altLang="de-DE" sz="1600" dirty="0" err="1" smtClean="0">
                  <a:latin typeface="Calibri" panose="020F0502020204030204" pitchFamily="34" charset="0"/>
                </a:rPr>
                <a:t>from</a:t>
              </a:r>
              <a:r>
                <a:rPr lang="de-DE" altLang="de-DE" sz="1600" dirty="0" smtClean="0">
                  <a:latin typeface="Calibri" panose="020F0502020204030204" pitchFamily="34" charset="0"/>
                </a:rPr>
                <a:t> </a:t>
              </a:r>
              <a:r>
                <a:rPr lang="de-DE" altLang="de-DE" sz="1600" dirty="0" err="1" smtClean="0">
                  <a:latin typeface="Calibri" panose="020F0502020204030204" pitchFamily="34" charset="0"/>
                </a:rPr>
                <a:t>pre-crisis</a:t>
              </a:r>
              <a:r>
                <a:rPr lang="de-DE" altLang="de-DE" sz="1600" dirty="0" smtClean="0">
                  <a:latin typeface="Calibri" panose="020F0502020204030204" pitchFamily="34" charset="0"/>
                </a:rPr>
                <a:t> </a:t>
              </a:r>
              <a:r>
                <a:rPr lang="de-DE" altLang="de-DE" sz="1600" dirty="0" err="1" smtClean="0">
                  <a:latin typeface="Calibri" panose="020F0502020204030204" pitchFamily="34" charset="0"/>
                </a:rPr>
                <a:t>trends</a:t>
              </a:r>
              <a:r>
                <a:rPr lang="de-DE" altLang="de-DE" sz="1400" dirty="0" smtClean="0">
                  <a:latin typeface="Calibri" panose="020F0502020204030204" pitchFamily="34" charset="0"/>
                </a:rPr>
                <a:t>.</a:t>
              </a:r>
              <a:endParaRPr lang="de-DE" altLang="de-DE" sz="1400" dirty="0">
                <a:latin typeface="Calibri" panose="020F0502020204030204" pitchFamily="34" charset="0"/>
              </a:endParaRPr>
            </a:p>
          </p:txBody>
        </p:sp>
        <p:pic>
          <p:nvPicPr>
            <p:cNvPr id="8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050" y="1504950"/>
              <a:ext cx="3644900" cy="2251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3575" y="1444625"/>
              <a:ext cx="3644900" cy="2263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1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9763" y="3897313"/>
              <a:ext cx="3695700" cy="2009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1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7375" y="3684588"/>
              <a:ext cx="3644900" cy="2162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Textfeld 1"/>
          <p:cNvSpPr txBox="1"/>
          <p:nvPr/>
        </p:nvSpPr>
        <p:spPr>
          <a:xfrm>
            <a:off x="683568" y="6268731"/>
            <a:ext cx="2664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Calibri" panose="020F0502020204030204" pitchFamily="34" charset="0"/>
              </a:rPr>
              <a:t>Source: </a:t>
            </a:r>
            <a:r>
              <a:rPr lang="de-DE" sz="1200" dirty="0" err="1" smtClean="0">
                <a:latin typeface="Calibri" panose="020F0502020204030204" pitchFamily="34" charset="0"/>
              </a:rPr>
              <a:t>Laeven</a:t>
            </a:r>
            <a:r>
              <a:rPr lang="de-DE" sz="1200" dirty="0" smtClean="0">
                <a:latin typeface="Calibri" panose="020F0502020204030204" pitchFamily="34" charset="0"/>
              </a:rPr>
              <a:t> </a:t>
            </a:r>
            <a:r>
              <a:rPr lang="de-DE" sz="1200" dirty="0" err="1">
                <a:latin typeface="Calibri" panose="020F0502020204030204" pitchFamily="34" charset="0"/>
              </a:rPr>
              <a:t>and</a:t>
            </a:r>
            <a:r>
              <a:rPr lang="de-DE" sz="1200" dirty="0">
                <a:latin typeface="Calibri" panose="020F0502020204030204" pitchFamily="34" charset="0"/>
              </a:rPr>
              <a:t> </a:t>
            </a:r>
            <a:r>
              <a:rPr lang="de-DE" sz="1200" dirty="0" smtClean="0">
                <a:latin typeface="Calibri" panose="020F0502020204030204" pitchFamily="34" charset="0"/>
              </a:rPr>
              <a:t>Valencia </a:t>
            </a:r>
            <a:r>
              <a:rPr lang="de-DE" sz="1200" dirty="0">
                <a:latin typeface="Calibri" panose="020F0502020204030204" pitchFamily="34" charset="0"/>
              </a:rPr>
              <a:t>(2013</a:t>
            </a:r>
            <a:r>
              <a:rPr lang="de-DE" sz="1200" dirty="0" smtClean="0">
                <a:latin typeface="Calibri" panose="020F0502020204030204" pitchFamily="34" charset="0"/>
              </a:rPr>
              <a:t>)</a:t>
            </a:r>
            <a:endParaRPr lang="en-GB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829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14</a:t>
            </a:fld>
            <a:endParaRPr lang="de-DE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7992119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</a:rPr>
              <a:t>Financial crises arising from credit bubbles have particularly high real and social costs.</a:t>
            </a:r>
          </a:p>
        </p:txBody>
      </p:sp>
      <p:pic>
        <p:nvPicPr>
          <p:cNvPr id="8" name="Picture 2" descr="0061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7" t="7645" r="2667" b="7510"/>
          <a:stretch/>
        </p:blipFill>
        <p:spPr bwMode="auto">
          <a:xfrm>
            <a:off x="481134" y="1632208"/>
            <a:ext cx="8252352" cy="46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9093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15</a:t>
            </a:fld>
            <a:endParaRPr lang="de-DE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7992119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</a:rPr>
              <a:t>The increase in public debt after the financial crisis has been substantial.</a:t>
            </a:r>
          </a:p>
        </p:txBody>
      </p:sp>
      <p:graphicFrame>
        <p:nvGraphicFramePr>
          <p:cNvPr id="8" name="Diagramm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0048904"/>
              </p:ext>
            </p:extLst>
          </p:nvPr>
        </p:nvGraphicFramePr>
        <p:xfrm>
          <a:off x="899592" y="1458000"/>
          <a:ext cx="756084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" name="Gerade Verbindung 2"/>
          <p:cNvCxnSpPr/>
          <p:nvPr/>
        </p:nvCxnSpPr>
        <p:spPr>
          <a:xfrm flipV="1">
            <a:off x="4139952" y="1700808"/>
            <a:ext cx="0" cy="3888432"/>
          </a:xfrm>
          <a:prstGeom prst="line">
            <a:avLst/>
          </a:prstGeom>
          <a:ln w="304800">
            <a:solidFill>
              <a:schemeClr val="bg1">
                <a:lumMod val="50000"/>
                <a:alpha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112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16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7920111" cy="1216025"/>
          </a:xfrm>
        </p:spPr>
        <p:txBody>
          <a:bodyPr/>
          <a:lstStyle/>
          <a:p>
            <a:r>
              <a:rPr lang="en-US" altLang="de-DE" sz="2400" dirty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Macroprudential policy aims at reducing systemic risks </a:t>
            </a:r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by …</a:t>
            </a: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9900" indent="-469900" eaLnBrk="1" hangingPunct="1">
              <a:lnSpc>
                <a:spcPct val="90000"/>
              </a:lnSpc>
            </a:pPr>
            <a:endParaRPr lang="en-US" altLang="de-DE" dirty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… mitigating </a:t>
            </a:r>
            <a:r>
              <a:rPr lang="en-US" altLang="de-DE" dirty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distortions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in investment decisions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… increasing risk buffers and the </a:t>
            </a:r>
            <a:r>
              <a:rPr lang="en-US" altLang="de-DE" dirty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capitalization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 of the financial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system</a:t>
            </a:r>
            <a:endParaRPr lang="en-US" altLang="de-DE" dirty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… reducing excessive risk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taking</a:t>
            </a:r>
            <a:endParaRPr lang="en-US" altLang="de-DE" dirty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… </a:t>
            </a:r>
            <a:r>
              <a:rPr lang="en-US" altLang="de-DE" dirty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internalizing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 systemic risk </a:t>
            </a:r>
            <a:r>
              <a:rPr lang="en-US" altLang="de-DE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externalities</a:t>
            </a:r>
            <a:endParaRPr lang="en-US" altLang="de-DE" dirty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A higher degree of </a:t>
            </a:r>
            <a:r>
              <a:rPr lang="en-US" altLang="de-DE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capital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 in the banking sector increase both, the stability of the individual bank and the resilience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of the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entire financial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system.</a:t>
            </a: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  <a:p>
            <a:pPr marL="869950" lvl="1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8077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17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7920111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Are changes in bank profitability a good indicator for risks to financial stability?</a:t>
            </a: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(Declining) bank profitability is often interpreted as an indicator for the unintended effects of regulatory reforms.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Yet, changes in bank profitability can have different causes: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b="1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Regulatory reforms: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 Higher equity capital and a reduction of TBTF subsidies tend to reduce profitability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b="1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Monetary policy: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Short- and long-term effects on bank profitability differ.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b="1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Structural changes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in the real economy and in the financial system affect bank profitability. A high degree of competition and high cost-to-income ratios suppress bank profitability.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The link between bank profitability and (systemic) risk is not clear-cut.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  <a:p>
            <a:pPr marL="869950" lvl="1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90042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18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7920111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Are changes in bank profitability a good indicator for risks to financial stability?</a:t>
            </a: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In the current environment of low interest rates, standard proxies for (systemic) risks in the banking sector are distorted: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Low borrowing costs overstate the sustainability of debt levels. 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Insolvencies in the corporate sectors are low.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Macroeconomic and interest rate risks are shifted to the balance sheets of leveraged financial institutions.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Risks to financial stability can arise from …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… common exposures to macroeconomic risks (too many to fail)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… linkages (too connected to fail)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… the amplification of idiosyncratic risks (too big to fail).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From a macroprudential perspective, </a:t>
            </a:r>
            <a:r>
              <a:rPr lang="en-US" altLang="de-DE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sufficient capital buffers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 are crucial to mitigate systemic risks.</a:t>
            </a:r>
          </a:p>
          <a:p>
            <a:pPr marL="869950" lvl="1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6315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de-DE" dirty="0" smtClean="0">
                <a:solidFill>
                  <a:srgbClr val="0070C0"/>
                </a:solidFill>
                <a:latin typeface="Calibri" panose="020F0502020204030204" pitchFamily="34" charset="0"/>
              </a:rPr>
              <a:t>III. Towards a framework for the evaluation of regulatory policies</a:t>
            </a:r>
            <a:endParaRPr lang="de-DE" altLang="de-DE" sz="28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702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2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7992119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Post-crisis financial regulatory reform</a:t>
            </a: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After the crisis, comprehensive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reforms have been launched to enhance the stability of the financial system and to ensure its contribution to economic growth.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 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Make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financial institutions more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resilient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End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too-big-to-fail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and enable the resolvability of large financial institutions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Make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OTC derivatives markets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safer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Improve the supervision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of shadow banking activities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Reforms </a:t>
            </a:r>
            <a:r>
              <a:rPr lang="en-GB" altLang="de-DE" dirty="0">
                <a:latin typeface="Calibri" pitchFamily="34" charset="0"/>
                <a:ea typeface="ＭＳ Ｐゴシック" pitchFamily="34" charset="-128"/>
              </a:rPr>
              <a:t>sometimes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entered into unchartered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territory.</a:t>
            </a:r>
            <a:endParaRPr lang="en-US" altLang="de-DE" dirty="0"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Assessing the effects of reforms requires a </a:t>
            </a:r>
            <a:r>
              <a:rPr lang="en-US" altLang="de-DE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structured process of policy evaluation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Rigorous testing of reforms </a:t>
            </a:r>
            <a:r>
              <a:rPr lang="en-US" altLang="de-DE" b="1" dirty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ex ante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 has not</a:t>
            </a:r>
            <a:r>
              <a:rPr lang="en-GB" altLang="de-DE" dirty="0">
                <a:latin typeface="Calibri" pitchFamily="34" charset="0"/>
                <a:ea typeface="ＭＳ Ｐゴシック" pitchFamily="34" charset="-128"/>
              </a:rPr>
              <a:t> always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 been feasible.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Evaluation </a:t>
            </a:r>
            <a:r>
              <a:rPr lang="en-US" altLang="de-DE" b="1" dirty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ex post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 and </a:t>
            </a:r>
            <a:r>
              <a:rPr lang="en-US" altLang="de-DE" b="1" dirty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causal impact assessment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 becomes even more important.</a:t>
            </a: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5291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20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7920111" cy="1216025"/>
          </a:xfrm>
        </p:spPr>
        <p:txBody>
          <a:bodyPr/>
          <a:lstStyle/>
          <a:p>
            <a:r>
              <a:rPr lang="en-US" altLang="de-DE" sz="2400" dirty="0">
                <a:solidFill>
                  <a:srgbClr val="0070C0"/>
                </a:solidFill>
                <a:latin typeface="Calibri" panose="020F0502020204030204" pitchFamily="34" charset="0"/>
              </a:rPr>
              <a:t>Towards a framework for the evaluation of regulatory policies</a:t>
            </a:r>
            <a:endParaRPr lang="en-US" altLang="de-DE" sz="2400" dirty="0" smtClean="0">
              <a:solidFill>
                <a:srgbClr val="0070C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Macroprudential policy is a new field, and most macroprudential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instruments are largely untested.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What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are appropriate objectives and (intermediate) policy targets?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What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level of granularity is needed for the surveillance of financial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stability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?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Which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theoretical models guide policymaking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?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How to measure the effects of reforms?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This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uncertainty entails risks …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 … of an inaction bias and the quest for “more data” and “more analysis”.</a:t>
            </a:r>
          </a:p>
          <a:p>
            <a:pPr marL="869950" lvl="1" indent="-469900" eaLnBrk="1" hangingPunct="1">
              <a:lnSpc>
                <a:spcPct val="90000"/>
              </a:lnSpc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 … of (ab)using macroprudential policies for other policy purposes. </a:t>
            </a: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 A clear strategy for </a:t>
            </a:r>
            <a:r>
              <a:rPr lang="en-US" altLang="de-DE" dirty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(ex-post) policy evaluation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is needed.</a:t>
            </a: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  <a:p>
            <a:pPr marL="469900" indent="-469900"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7933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21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7199312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A stylized evaluation process</a:t>
            </a:r>
            <a:r>
              <a:rPr lang="en-GB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endParaRPr lang="en-US" altLang="de-DE" sz="2400" dirty="0" smtClean="0">
              <a:solidFill>
                <a:srgbClr val="0070C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de-DE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Step 1: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Specify the objective of reforms</a:t>
            </a:r>
          </a:p>
          <a:p>
            <a:pPr marL="469900" indent="-469900"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altLang="de-DE" b="0" dirty="0" smtClean="0">
                <a:latin typeface="Calibri" pitchFamily="34" charset="0"/>
                <a:ea typeface="ＭＳ Ｐゴシック" pitchFamily="34" charset="-128"/>
              </a:rPr>
              <a:t>Micro- versus macroprudential</a:t>
            </a:r>
          </a:p>
          <a:p>
            <a:pPr marL="469900" indent="-469900"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altLang="de-DE" b="0" dirty="0" smtClean="0">
                <a:latin typeface="Calibri" pitchFamily="34" charset="0"/>
                <a:ea typeface="ＭＳ Ｐゴシック" pitchFamily="34" charset="-128"/>
              </a:rPr>
              <a:t>Interaction with other policy goals</a:t>
            </a:r>
          </a:p>
          <a:p>
            <a:pPr marL="0" indent="0" eaLnBrk="1" hangingPunct="1">
              <a:lnSpc>
                <a:spcPct val="90000"/>
              </a:lnSpc>
              <a:spcBef>
                <a:spcPts val="2400"/>
              </a:spcBef>
              <a:buNone/>
            </a:pPr>
            <a:r>
              <a:rPr lang="en-US" altLang="de-DE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Step 2: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Define intermediate targets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altLang="de-DE" b="0" dirty="0" smtClean="0">
                <a:latin typeface="Calibri" pitchFamily="34" charset="0"/>
                <a:ea typeface="ＭＳ Ｐゴシック" pitchFamily="34" charset="-128"/>
              </a:rPr>
              <a:t>Objectives of reforms can be analyzed only over time.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altLang="de-DE" b="0" dirty="0" smtClean="0">
                <a:latin typeface="Calibri" pitchFamily="34" charset="0"/>
                <a:ea typeface="ＭＳ Ｐゴシック" pitchFamily="34" charset="-128"/>
              </a:rPr>
              <a:t>Intermediate variables are needed to monitor effects of reforms.</a:t>
            </a:r>
          </a:p>
          <a:p>
            <a:pPr marL="0" indent="0" eaLnBrk="1" hangingPunct="1">
              <a:lnSpc>
                <a:spcPct val="90000"/>
              </a:lnSpc>
              <a:spcBef>
                <a:spcPts val="2400"/>
              </a:spcBef>
              <a:buNone/>
            </a:pPr>
            <a:r>
              <a:rPr lang="en-US" altLang="de-DE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Step 3: </a:t>
            </a:r>
            <a:r>
              <a:rPr lang="en-US" altLang="de-DE" dirty="0" err="1" smtClean="0">
                <a:latin typeface="Calibri" pitchFamily="34" charset="0"/>
                <a:ea typeface="ＭＳ Ｐゴシック" pitchFamily="34" charset="-128"/>
              </a:rPr>
              <a:t>Calibrat</a:t>
            </a:r>
            <a:r>
              <a:rPr lang="en-GB" altLang="de-DE" dirty="0" smtClean="0">
                <a:latin typeface="Calibri" pitchFamily="34" charset="0"/>
                <a:ea typeface="ＭＳ Ｐゴシック" pitchFamily="34" charset="-128"/>
              </a:rPr>
              <a:t>ion of reform elements,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ex ante impact assessment</a:t>
            </a:r>
          </a:p>
          <a:p>
            <a:pPr marL="0" indent="0" eaLnBrk="1" hangingPunct="1">
              <a:lnSpc>
                <a:spcPct val="90000"/>
              </a:lnSpc>
              <a:spcBef>
                <a:spcPts val="2400"/>
              </a:spcBef>
              <a:buNone/>
            </a:pPr>
            <a:r>
              <a:rPr lang="en-US" altLang="de-DE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Step 4: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Ex post impact assessment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altLang="de-DE" b="0" dirty="0" smtClean="0">
                <a:latin typeface="Calibri" pitchFamily="34" charset="0"/>
                <a:ea typeface="ＭＳ Ｐゴシック" pitchFamily="34" charset="-128"/>
              </a:rPr>
              <a:t>Did </a:t>
            </a:r>
            <a:r>
              <a:rPr lang="en-US" altLang="de-DE" b="0" dirty="0">
                <a:latin typeface="Calibri" pitchFamily="34" charset="0"/>
                <a:ea typeface="ＭＳ Ｐゴシック" pitchFamily="34" charset="-128"/>
              </a:rPr>
              <a:t>instruments </a:t>
            </a:r>
            <a:r>
              <a:rPr lang="en-US" altLang="de-DE" b="0" dirty="0" smtClean="0">
                <a:latin typeface="Calibri" pitchFamily="34" charset="0"/>
                <a:ea typeface="ＭＳ Ｐゴシック" pitchFamily="34" charset="-128"/>
              </a:rPr>
              <a:t>achieve </a:t>
            </a:r>
            <a:r>
              <a:rPr lang="en-US" altLang="de-DE" b="0" dirty="0">
                <a:latin typeface="Calibri" pitchFamily="34" charset="0"/>
                <a:ea typeface="ＭＳ Ｐゴシック" pitchFamily="34" charset="-128"/>
              </a:rPr>
              <a:t>the objectives of reforms?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</a:pPr>
            <a:r>
              <a:rPr lang="en-US" altLang="de-DE" b="0" dirty="0">
                <a:latin typeface="Calibri" pitchFamily="34" charset="0"/>
                <a:ea typeface="ＭＳ Ｐゴシック" pitchFamily="34" charset="-128"/>
              </a:rPr>
              <a:t>Which intermediate objectives are useful</a:t>
            </a:r>
            <a:r>
              <a:rPr lang="en-US" altLang="de-DE" b="0" dirty="0" smtClean="0">
                <a:latin typeface="Calibri" pitchFamily="34" charset="0"/>
                <a:ea typeface="ＭＳ Ｐゴシック" pitchFamily="34" charset="-128"/>
              </a:rPr>
              <a:t>?</a:t>
            </a:r>
            <a:endParaRPr lang="en-US" altLang="de-DE" b="0" dirty="0">
              <a:latin typeface="Calibri" pitchFamily="34" charset="0"/>
              <a:ea typeface="ＭＳ Ｐゴシック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de-DE" dirty="0" smtClean="0">
              <a:solidFill>
                <a:srgbClr val="0070C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0113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22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7199312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Summing up</a:t>
            </a: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Resilience </a:t>
            </a:r>
            <a:r>
              <a:rPr lang="en-US" dirty="0" smtClean="0"/>
              <a:t>of the financial sector needs to </a:t>
            </a:r>
            <a:r>
              <a:rPr lang="en-US" dirty="0"/>
              <a:t>be assessed </a:t>
            </a:r>
            <a:r>
              <a:rPr lang="en-US" dirty="0" smtClean="0"/>
              <a:t>in </a:t>
            </a:r>
            <a:r>
              <a:rPr lang="en-US" dirty="0"/>
              <a:t>terms of lower (systemic) risk and higher </a:t>
            </a:r>
            <a:r>
              <a:rPr lang="en-US" dirty="0">
                <a:solidFill>
                  <a:srgbClr val="0070C0"/>
                </a:solidFill>
              </a:rPr>
              <a:t>capital</a:t>
            </a:r>
            <a:r>
              <a:rPr lang="en-US" dirty="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Consistent and credible application of the new rules is </a:t>
            </a:r>
            <a:r>
              <a:rPr lang="en-US" dirty="0" smtClean="0"/>
              <a:t>crucial.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Risks to financial stability build up gradually in an environment of low interest rates.</a:t>
            </a:r>
            <a:endParaRPr lang="en-US" dirty="0"/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Evaluation</a:t>
            </a:r>
            <a:r>
              <a:rPr lang="en-US" dirty="0" smtClean="0"/>
              <a:t> of regulatory reforms requires a structured </a:t>
            </a:r>
            <a:r>
              <a:rPr lang="en-US" dirty="0"/>
              <a:t>process.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Consider short- and the long-term effects of reforms.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Consider partial- and general equilibrium effects.</a:t>
            </a:r>
            <a:endParaRPr lang="en-US" dirty="0"/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Structural reforms </a:t>
            </a:r>
            <a:r>
              <a:rPr lang="en-US" dirty="0" smtClean="0"/>
              <a:t>are needed, both in the real and the financial sector. </a:t>
            </a:r>
          </a:p>
          <a:p>
            <a:pPr lvl="1" indent="-342900" eaLnBrk="1" hangingPunct="1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en-US" dirty="0" smtClean="0"/>
              <a:t>Low real returns reflect weaknesses of the real economy.</a:t>
            </a:r>
          </a:p>
          <a:p>
            <a:pPr lvl="1" indent="-342900" eaLnBrk="1" hangingPunct="1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en-US" dirty="0" smtClean="0"/>
              <a:t>A high degree of competition in the financial sector can compress margins and encourage risk taking.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altLang="de-DE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4665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62F55D84-39B1-417A-89C8-A3B0F43B0680}" type="slidenum">
              <a:rPr lang="en-US" altLang="de-DE"/>
              <a:pPr>
                <a:defRPr/>
              </a:pPr>
              <a:t>23</a:t>
            </a:fld>
            <a:endParaRPr lang="en-US" altLang="de-DE" dirty="0"/>
          </a:p>
        </p:txBody>
      </p:sp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844675"/>
            <a:ext cx="7921625" cy="4176713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de-DE" sz="2800" dirty="0" smtClean="0">
              <a:solidFill>
                <a:srgbClr val="000099"/>
              </a:solidFill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de-DE" sz="2800" dirty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Regulatory Reform at the Crossroads: </a:t>
            </a:r>
            <a:endParaRPr lang="en-US" altLang="de-DE" sz="2800" dirty="0" smtClean="0">
              <a:solidFill>
                <a:srgbClr val="0070C0"/>
              </a:solidFill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de-DE" sz="28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From Implementation </a:t>
            </a:r>
            <a:r>
              <a:rPr lang="en-US" altLang="de-DE" sz="2800" dirty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to Impact Assessment</a:t>
            </a:r>
            <a:endParaRPr lang="en-US" altLang="de-DE" sz="2800" dirty="0" smtClean="0"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Professor Dr. Claudia M. Buch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e-DE" b="0" dirty="0" smtClean="0">
                <a:latin typeface="Calibri" pitchFamily="34" charset="0"/>
                <a:ea typeface="ＭＳ Ｐゴシック" pitchFamily="34" charset="-128"/>
              </a:rPr>
              <a:t>Deutsche Bundesbank</a:t>
            </a:r>
          </a:p>
          <a:p>
            <a:pPr eaLnBrk="1" hangingPunct="1">
              <a:lnSpc>
                <a:spcPct val="90000"/>
              </a:lnSpc>
            </a:pPr>
            <a:endParaRPr lang="en-US" altLang="ja-JP" b="0" dirty="0" smtClean="0"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ja-JP" b="0" dirty="0" smtClean="0"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de-DE" b="0" dirty="0" smtClean="0">
                <a:latin typeface="Calibri" pitchFamily="34" charset="0"/>
                <a:ea typeface="ＭＳ Ｐゴシック" pitchFamily="34" charset="-128"/>
              </a:rPr>
              <a:t>International Centre for Monetary and Banking Studies (ICMB)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e-DE" b="0" dirty="0" smtClean="0">
                <a:latin typeface="Calibri" pitchFamily="34" charset="0"/>
                <a:ea typeface="ＭＳ Ｐゴシック" pitchFamily="34" charset="-128"/>
              </a:rPr>
              <a:t>Geneva, October 4, 2016</a:t>
            </a:r>
          </a:p>
          <a:p>
            <a:pPr eaLnBrk="1" hangingPunct="1">
              <a:lnSpc>
                <a:spcPct val="90000"/>
              </a:lnSpc>
            </a:pPr>
            <a:endParaRPr lang="en-US" altLang="de-DE" b="0" dirty="0" smtClean="0">
              <a:solidFill>
                <a:srgbClr val="000099"/>
              </a:solidFill>
              <a:latin typeface="Calibri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de-DE" b="0" dirty="0" smtClean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3075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60000"/>
              </a:spcBef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DB64EDE-F6FD-4D5D-B5E9-588CC8758F78}" type="slidenum">
              <a:rPr lang="en-US" altLang="de-DE" sz="1400" b="0">
                <a:latin typeface="Arial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en-US" altLang="de-DE" sz="1400" b="0">
              <a:latin typeface="Arial" charset="0"/>
            </a:endParaRPr>
          </a:p>
        </p:txBody>
      </p:sp>
      <p:pic>
        <p:nvPicPr>
          <p:cNvPr id="3076" name="Grafik 7" descr="BBk_Logo_A4_RGB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88913"/>
            <a:ext cx="208915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3320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3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7199312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This presentation</a:t>
            </a: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endParaRPr lang="en-US" altLang="de-DE" b="0" dirty="0" smtClean="0">
              <a:latin typeface="Calibri" pitchFamily="34" charset="0"/>
              <a:ea typeface="ＭＳ Ｐゴシック" pitchFamily="34" charset="-128"/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romanUcPeriod"/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Key </a:t>
            </a:r>
            <a:r>
              <a:rPr lang="en-US" altLang="de-DE" dirty="0">
                <a:latin typeface="Calibri" pitchFamily="34" charset="0"/>
                <a:ea typeface="ＭＳ Ｐゴシック" pitchFamily="34" charset="-128"/>
              </a:rPr>
              <a:t>trends in </a:t>
            </a: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bank capital and profitability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romanUcPeriod"/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Bank profitability and financial stability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romanUcPeriod"/>
            </a:pPr>
            <a:r>
              <a:rPr lang="en-US" altLang="de-DE" dirty="0" smtClean="0">
                <a:latin typeface="Calibri" pitchFamily="34" charset="0"/>
                <a:ea typeface="ＭＳ Ｐゴシック" pitchFamily="34" charset="-128"/>
              </a:rPr>
              <a:t>Towards a framework for the evaluation of regulatory policies</a:t>
            </a:r>
            <a:endParaRPr lang="en-US" altLang="de-DE" dirty="0">
              <a:latin typeface="Calibri" pitchFamily="34" charset="0"/>
              <a:ea typeface="ＭＳ Ｐゴシック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de-DE" dirty="0" smtClean="0">
              <a:solidFill>
                <a:srgbClr val="0070C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1226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indent="-457200" eaLnBrk="1" hangingPunct="1"/>
            <a:r>
              <a:rPr lang="en-US" altLang="de-DE" dirty="0" smtClean="0">
                <a:solidFill>
                  <a:srgbClr val="0070C0"/>
                </a:solidFill>
                <a:latin typeface="Calibri" panose="020F0502020204030204" pitchFamily="34" charset="0"/>
              </a:rPr>
              <a:t>I. Key </a:t>
            </a:r>
            <a:r>
              <a:rPr lang="en-US" altLang="de-DE" dirty="0">
                <a:solidFill>
                  <a:srgbClr val="0070C0"/>
                </a:solidFill>
                <a:latin typeface="Calibri" panose="020F0502020204030204" pitchFamily="34" charset="0"/>
              </a:rPr>
              <a:t>trends </a:t>
            </a:r>
            <a:r>
              <a:rPr lang="en-US" altLang="de-DE" dirty="0" smtClean="0">
                <a:solidFill>
                  <a:srgbClr val="0070C0"/>
                </a:solidFill>
                <a:latin typeface="Calibri" panose="020F0502020204030204" pitchFamily="34" charset="0"/>
              </a:rPr>
              <a:t>bank capital and profitability</a:t>
            </a:r>
            <a:endParaRPr lang="de-DE" altLang="de-DE" sz="28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297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5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8280151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The capitalization of European banks has increased, but the decline in overall leverage has been more modest. </a:t>
            </a:r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1685423257"/>
              </p:ext>
            </p:extLst>
          </p:nvPr>
        </p:nvGraphicFramePr>
        <p:xfrm>
          <a:off x="611560" y="1628800"/>
          <a:ext cx="756084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83146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6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8208143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Deleveraging of European banks has been stronger for risk-weighted than for total assets.</a:t>
            </a:r>
          </a:p>
        </p:txBody>
      </p:sp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4071802760"/>
              </p:ext>
            </p:extLst>
          </p:nvPr>
        </p:nvGraphicFramePr>
        <p:xfrm>
          <a:off x="611560" y="1628800"/>
          <a:ext cx="777686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1765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7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8064127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Overall debt levels in the non-financial sector remain elevated.</a:t>
            </a:r>
          </a:p>
        </p:txBody>
      </p:sp>
      <p:graphicFrame>
        <p:nvGraphicFramePr>
          <p:cNvPr id="10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6849492"/>
              </p:ext>
            </p:extLst>
          </p:nvPr>
        </p:nvGraphicFramePr>
        <p:xfrm>
          <a:off x="899592" y="1458000"/>
          <a:ext cx="756084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50199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8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7992119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The return on equity of banks has declined …</a:t>
            </a:r>
          </a:p>
        </p:txBody>
      </p:sp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1479628741"/>
              </p:ext>
            </p:extLst>
          </p:nvPr>
        </p:nvGraphicFramePr>
        <p:xfrm>
          <a:off x="827584" y="1458000"/>
          <a:ext cx="7236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85823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04F03A-3BF5-4AF1-88AB-470D699515B3}" type="slidenum">
              <a:rPr lang="en-US" altLang="de-DE"/>
              <a:pPr>
                <a:defRPr/>
              </a:pPr>
              <a:t>9</a:t>
            </a:fld>
            <a:endParaRPr lang="en-US" altLang="de-DE"/>
          </a:p>
        </p:txBody>
      </p:sp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312" y="115888"/>
            <a:ext cx="7992119" cy="1216025"/>
          </a:xfrm>
        </p:spPr>
        <p:txBody>
          <a:bodyPr/>
          <a:lstStyle/>
          <a:p>
            <a:r>
              <a:rPr lang="en-US" altLang="de-DE" sz="2400" dirty="0" smtClean="0">
                <a:solidFill>
                  <a:srgbClr val="0070C0"/>
                </a:solidFill>
                <a:latin typeface="Calibri" pitchFamily="34" charset="0"/>
                <a:ea typeface="ＭＳ Ｐゴシック" pitchFamily="34" charset="-128"/>
              </a:rPr>
              <a:t>… following a longer-term trend for German banks.</a:t>
            </a:r>
          </a:p>
        </p:txBody>
      </p:sp>
      <p:pic>
        <p:nvPicPr>
          <p:cNvPr id="5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87" y="1556792"/>
            <a:ext cx="8418083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3245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1337</Words>
  <Application>Microsoft Macintosh PowerPoint</Application>
  <PresentationFormat>Présentation à l'écran (4:3)</PresentationFormat>
  <Paragraphs>178</Paragraphs>
  <Slides>23</Slides>
  <Notes>23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Standarddesign</vt:lpstr>
      <vt:lpstr>Présentation PowerPoint</vt:lpstr>
      <vt:lpstr>Post-crisis financial regulatory reform</vt:lpstr>
      <vt:lpstr>This presentation</vt:lpstr>
      <vt:lpstr>I. Key trends bank capital and profitability</vt:lpstr>
      <vt:lpstr>The capitalization of European banks has increased, but the decline in overall leverage has been more modest. </vt:lpstr>
      <vt:lpstr>Deleveraging of European banks has been stronger for risk-weighted than for total assets.</vt:lpstr>
      <vt:lpstr>Overall debt levels in the non-financial sector remain elevated.</vt:lpstr>
      <vt:lpstr>The return on equity of banks has declined …</vt:lpstr>
      <vt:lpstr>… following a longer-term trend for German banks.</vt:lpstr>
      <vt:lpstr>The level of bank capital affects banks’ capacity to lend.</vt:lpstr>
      <vt:lpstr>II. Bank profitability and financial stability</vt:lpstr>
      <vt:lpstr>Financial stability and systemic risk</vt:lpstr>
      <vt:lpstr>Financial crises have high costs in terms of lost output.</vt:lpstr>
      <vt:lpstr>Financial crises arising from credit bubbles have particularly high real and social costs.</vt:lpstr>
      <vt:lpstr>The increase in public debt after the financial crisis has been substantial.</vt:lpstr>
      <vt:lpstr>Macroprudential policy aims at reducing systemic risks by …</vt:lpstr>
      <vt:lpstr>Are changes in bank profitability a good indicator for risks to financial stability?</vt:lpstr>
      <vt:lpstr>Are changes in bank profitability a good indicator for risks to financial stability?</vt:lpstr>
      <vt:lpstr>III. Towards a framework for the evaluation of regulatory policies</vt:lpstr>
      <vt:lpstr>Towards a framework for the evaluation of regulatory policies</vt:lpstr>
      <vt:lpstr>A stylized evaluation process </vt:lpstr>
      <vt:lpstr>Summing up</vt:lpstr>
      <vt:lpstr>Présentation PowerPoint</vt:lpstr>
    </vt:vector>
  </TitlesOfParts>
  <Company>Universitaet Tuebingen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Banking Globalization, Monetary Transmission, and the Lending Channel  by Nicola Cetorelli &amp; Linda Goldberg</dc:title>
  <dc:creator>Prof. Dr. Claudia Buch</dc:creator>
  <cp:lastModifiedBy>IT</cp:lastModifiedBy>
  <cp:revision>603</cp:revision>
  <cp:lastPrinted>2016-06-19T10:26:04Z</cp:lastPrinted>
  <dcterms:created xsi:type="dcterms:W3CDTF">2012-05-30T16:28:05Z</dcterms:created>
  <dcterms:modified xsi:type="dcterms:W3CDTF">2016-10-13T13:16:12Z</dcterms:modified>
</cp:coreProperties>
</file>