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8" r:id="rId4"/>
    <p:sldId id="258" r:id="rId5"/>
    <p:sldId id="259" r:id="rId6"/>
    <p:sldId id="311" r:id="rId7"/>
    <p:sldId id="312" r:id="rId8"/>
    <p:sldId id="313" r:id="rId9"/>
    <p:sldId id="314" r:id="rId10"/>
    <p:sldId id="343" r:id="rId11"/>
    <p:sldId id="349" r:id="rId12"/>
    <p:sldId id="315" r:id="rId13"/>
    <p:sldId id="316" r:id="rId14"/>
    <p:sldId id="332" r:id="rId15"/>
    <p:sldId id="281" r:id="rId16"/>
    <p:sldId id="277" r:id="rId17"/>
    <p:sldId id="351" r:id="rId18"/>
    <p:sldId id="268" r:id="rId19"/>
    <p:sldId id="347" r:id="rId20"/>
    <p:sldId id="352" r:id="rId21"/>
    <p:sldId id="323" r:id="rId22"/>
    <p:sldId id="324" r:id="rId23"/>
    <p:sldId id="319" r:id="rId24"/>
    <p:sldId id="335" r:id="rId25"/>
    <p:sldId id="322" r:id="rId26"/>
    <p:sldId id="325" r:id="rId27"/>
    <p:sldId id="326" r:id="rId28"/>
    <p:sldId id="327" r:id="rId29"/>
    <p:sldId id="265" r:id="rId30"/>
    <p:sldId id="328" r:id="rId31"/>
    <p:sldId id="331" r:id="rId32"/>
    <p:sldId id="280" r:id="rId33"/>
    <p:sldId id="266" r:id="rId34"/>
    <p:sldId id="333" r:id="rId35"/>
    <p:sldId id="260" r:id="rId36"/>
    <p:sldId id="276" r:id="rId37"/>
    <p:sldId id="307" r:id="rId38"/>
    <p:sldId id="275" r:id="rId39"/>
    <p:sldId id="304" r:id="rId40"/>
    <p:sldId id="345" r:id="rId41"/>
    <p:sldId id="34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wnloads\amecoSerieCurrent%20(12).xm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piercarlopadoan\Downloads\102018161p1g018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piercarlopadoan\Downloads\102018161p1g018%20(1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C:\Users\piercarlopadoan\Downloads\102018171p1g025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/C:\Users\piercarlopadoan\Downloads\102018171p1g026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/C:\Users\piercarlopadoan\Downloads\102018171p1g012%20(1)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/C:\Users\piercarlopadoan\Downloads\102018171p1g012%20(2)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/C:\Users\piercarlopadoan\Downloads\102018171p1g017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/C:\Users\piercarlopadoan\Downloads\102018171p1g007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iercarlopadoan\Downloads\102018161p1g00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cuments\DATI\Confronto%20crescita-avanzo%20primar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/C:\Users\piercarlopadoan\Downloads\852018061p1g00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iercarlopadoan\Downloads\102018161p1g007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iercarlopadoan\Downloads\102018171p1g0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cuments\DATI\Confronto%20crescita-avanzo%20primar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cuments\DATI\Confronto%20crescita-avanzo%20primar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cuments\DATI\Confronto%20crescita-avanzo%20primar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cuments\DATI\Confronto%20crescita-avanzo%20primar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wnloads\amecoSerieCurrent%20(13).xm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roberto.basso\Downloads\amecoSerieCurrent%20(13).xm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piercarlopadoan\Downloads\102018161p1g02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87564925145127E-2"/>
          <c:y val="1.7627993437362992E-3"/>
          <c:w val="0.97311335166513901"/>
          <c:h val="0.91338027494921992"/>
        </c:manualLayout>
      </c:layout>
      <c:lineChart>
        <c:grouping val="standard"/>
        <c:varyColors val="0"/>
        <c:ser>
          <c:idx val="0"/>
          <c:order val="0"/>
          <c:tx>
            <c:strRef>
              <c:f>'[amecoSerieCurrent (12).xml]AmecoCurrent'!$A$10</c:f>
              <c:strCache>
                <c:ptCount val="1"/>
                <c:pt idx="0">
                  <c:v>Germany</c:v>
                </c:pt>
              </c:strCache>
            </c:strRef>
          </c:tx>
          <c:spPr>
            <a:ln w="38100" cap="rnd" cmpd="sng" algn="ctr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83804499231363E-2"/>
                  <c:y val="-8.5277907001230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90-4479-B6FC-2710A792E8AE}"/>
                </c:ext>
              </c:extLst>
            </c:dLbl>
            <c:dLbl>
              <c:idx val="1"/>
              <c:layout>
                <c:manualLayout>
                  <c:x val="-4.2282285750028265E-2"/>
                  <c:y val="8.49141669107554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0-4479-B6FC-2710A792E8AE}"/>
                </c:ext>
              </c:extLst>
            </c:dLbl>
            <c:dLbl>
              <c:idx val="2"/>
              <c:layout>
                <c:manualLayout>
                  <c:x val="-2.0931842731390933E-2"/>
                  <c:y val="-3.3248141575300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90-4479-B6FC-2710A792E8AE}"/>
                </c:ext>
              </c:extLst>
            </c:dLbl>
            <c:dLbl>
              <c:idx val="5"/>
              <c:layout>
                <c:manualLayout>
                  <c:x val="-3.9376718606782768E-2"/>
                  <c:y val="6.06010134947569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90-4479-B6FC-2710A792E8AE}"/>
                </c:ext>
              </c:extLst>
            </c:dLbl>
            <c:dLbl>
              <c:idx val="12"/>
              <c:layout>
                <c:manualLayout>
                  <c:x val="-1.3599120458247117E-2"/>
                  <c:y val="3.7260003331093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90-4479-B6FC-2710A792E8AE}"/>
                </c:ext>
              </c:extLst>
            </c:dLbl>
            <c:dLbl>
              <c:idx val="13"/>
              <c:layout>
                <c:manualLayout>
                  <c:x val="-1.2490070271921875E-2"/>
                  <c:y val="-2.3115682749721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90-4479-B6FC-2710A792E8AE}"/>
                </c:ext>
              </c:extLst>
            </c:dLbl>
            <c:dLbl>
              <c:idx val="14"/>
              <c:layout>
                <c:manualLayout>
                  <c:x val="-7.3983607227831621E-2"/>
                  <c:y val="-3.6463986859410625E-3"/>
                </c:manualLayout>
              </c:layout>
              <c:spPr>
                <a:solidFill>
                  <a:sysClr val="window" lastClr="FFFFFF"/>
                </a:solidFill>
                <a:ln w="95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40178"/>
                        <a:gd name="adj2" fmla="val 100015"/>
                        <a:gd name="adj3" fmla="val 72319"/>
                        <a:gd name="adj4" fmla="val 147723"/>
                        <a:gd name="adj5" fmla="val 60712"/>
                        <a:gd name="adj6" fmla="val 238070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7E90-4479-B6FC-2710A792E8AE}"/>
                </c:ext>
              </c:extLst>
            </c:dLbl>
            <c:dLbl>
              <c:idx val="16"/>
              <c:layout>
                <c:manualLayout>
                  <c:x val="-3.2043996333638775E-2"/>
                  <c:y val="-1.825305206652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90-4479-B6FC-2710A792E8AE}"/>
                </c:ext>
              </c:extLst>
            </c:dLbl>
            <c:dLbl>
              <c:idx val="18"/>
              <c:layout>
                <c:manualLayout>
                  <c:x val="-6.3794683776351967E-3"/>
                  <c:y val="2.3079308740674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90-4479-B6FC-2710A792E8AE}"/>
                </c:ext>
              </c:extLst>
            </c:dLbl>
            <c:dLbl>
              <c:idx val="19"/>
              <c:layout>
                <c:manualLayout>
                  <c:x val="-1.371219065077928E-2"/>
                  <c:y val="-2.0684367408122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90-4479-B6FC-2710A792E8AE}"/>
                </c:ext>
              </c:extLst>
            </c:dLbl>
            <c:dLbl>
              <c:idx val="20"/>
              <c:layout>
                <c:manualLayout>
                  <c:x val="-1.6156431408493738E-2"/>
                  <c:y val="-1.8253052066522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90-4479-B6FC-2710A792E8AE}"/>
                </c:ext>
              </c:extLst>
            </c:dLbl>
            <c:dLbl>
              <c:idx val="21"/>
              <c:layout>
                <c:manualLayout>
                  <c:x val="-1.4934311029636419E-2"/>
                  <c:y val="-1.5821736724922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90-4479-B6FC-2710A792E8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'[amecoSerieCurrent (12).xml]AmecoCurrent'!$B$9:$W$9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'[amecoSerieCurrent (12).xml]AmecoCurrent'!$B$10:$W$10</c:f>
              <c:numCache>
                <c:formatCode>0.0</c:formatCode>
                <c:ptCount val="22"/>
                <c:pt idx="0">
                  <c:v>-5.9877928000000002</c:v>
                </c:pt>
                <c:pt idx="1">
                  <c:v>-0.12952159999999999</c:v>
                </c:pt>
                <c:pt idx="2">
                  <c:v>0.38971270000000002</c:v>
                </c:pt>
                <c:pt idx="3">
                  <c:v>0.77047710000000003</c:v>
                </c:pt>
                <c:pt idx="4">
                  <c:v>1.3426929999999999</c:v>
                </c:pt>
                <c:pt idx="5">
                  <c:v>3.9957381999999999</c:v>
                </c:pt>
                <c:pt idx="6">
                  <c:v>-0.1063376</c:v>
                </c:pt>
                <c:pt idx="7">
                  <c:v>-0.99760559999999998</c:v>
                </c:pt>
                <c:pt idx="8">
                  <c:v>-1.2647742</c:v>
                </c:pt>
                <c:pt idx="9">
                  <c:v>-0.95647879999999996</c:v>
                </c:pt>
                <c:pt idx="10">
                  <c:v>-0.67370459999999999</c:v>
                </c:pt>
                <c:pt idx="11">
                  <c:v>0.98125980000000002</c:v>
                </c:pt>
                <c:pt idx="12">
                  <c:v>2.8529024000000001</c:v>
                </c:pt>
                <c:pt idx="13">
                  <c:v>2.4958817</c:v>
                </c:pt>
                <c:pt idx="14">
                  <c:v>-0.5945665</c:v>
                </c:pt>
                <c:pt idx="15">
                  <c:v>-1.7462385</c:v>
                </c:pt>
                <c:pt idx="16">
                  <c:v>1.5403312</c:v>
                </c:pt>
                <c:pt idx="17">
                  <c:v>2.2535584000000002</c:v>
                </c:pt>
                <c:pt idx="18">
                  <c:v>1.7935844000000001</c:v>
                </c:pt>
                <c:pt idx="19">
                  <c:v>2.0702273999999998</c:v>
                </c:pt>
                <c:pt idx="20">
                  <c:v>2.2486003000000001</c:v>
                </c:pt>
                <c:pt idx="21">
                  <c:v>2.1412086000000001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90-4479-B6FC-2710A792E8AE}"/>
            </c:ext>
          </c:extLst>
        </c:ser>
        <c:ser>
          <c:idx val="1"/>
          <c:order val="1"/>
          <c:tx>
            <c:strRef>
              <c:f>'[amecoSerieCurrent (12).xml]AmecoCurrent'!$A$11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 cmpd="sng" algn="ctr">
              <a:solidFill>
                <a:schemeClr val="accent5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 w="381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'[amecoSerieCurrent (12).xml]AmecoCurrent'!$B$9:$W$9</c:f>
              <c:numCache>
                <c:formatCode>General</c:formatCod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numCache>
            </c:numRef>
          </c:cat>
          <c:val>
            <c:numRef>
              <c:f>'[amecoSerieCurrent (12).xml]AmecoCurrent'!$B$11:$W$11</c:f>
              <c:numCache>
                <c:formatCode>0.0</c:formatCode>
                <c:ptCount val="22"/>
                <c:pt idx="0">
                  <c:v>3.8921386999999998</c:v>
                </c:pt>
                <c:pt idx="1">
                  <c:v>4.4292312000000003</c:v>
                </c:pt>
                <c:pt idx="2">
                  <c:v>6.1525512000000004</c:v>
                </c:pt>
                <c:pt idx="3">
                  <c:v>4.8486821000000004</c:v>
                </c:pt>
                <c:pt idx="4">
                  <c:v>4.5915980000000003</c:v>
                </c:pt>
                <c:pt idx="5">
                  <c:v>4.8060694000000002</c:v>
                </c:pt>
                <c:pt idx="6">
                  <c:v>2.6923754</c:v>
                </c:pt>
                <c:pt idx="7">
                  <c:v>2.3823850000000002</c:v>
                </c:pt>
                <c:pt idx="8">
                  <c:v>1.5582693000000001</c:v>
                </c:pt>
                <c:pt idx="9">
                  <c:v>1.0398638</c:v>
                </c:pt>
                <c:pt idx="10">
                  <c:v>0.33583370000000001</c:v>
                </c:pt>
                <c:pt idx="11">
                  <c:v>0.86020200000000002</c:v>
                </c:pt>
                <c:pt idx="12">
                  <c:v>3.2362446</c:v>
                </c:pt>
                <c:pt idx="13">
                  <c:v>2.2378445999999999</c:v>
                </c:pt>
                <c:pt idx="14">
                  <c:v>-0.85346719999999998</c:v>
                </c:pt>
                <c:pt idx="15">
                  <c:v>4.4561799999999999E-2</c:v>
                </c:pt>
                <c:pt idx="16">
                  <c:v>0.95483079999999998</c:v>
                </c:pt>
                <c:pt idx="17">
                  <c:v>2.2531946999999999</c:v>
                </c:pt>
                <c:pt idx="18">
                  <c:v>1.9125650000000001</c:v>
                </c:pt>
                <c:pt idx="19">
                  <c:v>1.5647783</c:v>
                </c:pt>
                <c:pt idx="20">
                  <c:v>1.4506155000000001</c:v>
                </c:pt>
                <c:pt idx="21">
                  <c:v>1.5225076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E90-4479-B6FC-2710A792E8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2479184"/>
        <c:axId val="402478792"/>
      </c:lineChart>
      <c:catAx>
        <c:axId val="40247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478792"/>
        <c:crosses val="autoZero"/>
        <c:auto val="1"/>
        <c:lblAlgn val="ctr"/>
        <c:lblOffset val="100"/>
        <c:tickLblSkip val="3"/>
        <c:noMultiLvlLbl val="0"/>
      </c:catAx>
      <c:valAx>
        <c:axId val="402478792"/>
        <c:scaling>
          <c:orientation val="minMax"/>
          <c:max val="7"/>
          <c:min val="-6"/>
        </c:scaling>
        <c:delete val="1"/>
        <c:axPos val="l"/>
        <c:numFmt formatCode="0" sourceLinked="0"/>
        <c:majorTickMark val="none"/>
        <c:minorTickMark val="none"/>
        <c:tickLblPos val="nextTo"/>
        <c:crossAx val="40247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3790143395704"/>
          <c:y val="0.15204552923064132"/>
          <c:w val="0.82820942798583941"/>
          <c:h val="0.78083744232574592"/>
        </c:manualLayout>
      </c:layout>
      <c:lineChart>
        <c:grouping val="standard"/>
        <c:varyColors val="0"/>
        <c:ser>
          <c:idx val="0"/>
          <c:order val="0"/>
          <c:tx>
            <c:strRef>
              <c:f>Fig_13_E!$E$32</c:f>
              <c:strCache>
                <c:ptCount val="1"/>
                <c:pt idx="0">
                  <c:v>Return on assets (left axis)</c:v>
                </c:pt>
              </c:strCache>
            </c:strRef>
          </c:tx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Fig_13_E!$D$33:$D$41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Fig_13_E!$E$33:$E$41</c:f>
              <c:numCache>
                <c:formatCode>General</c:formatCode>
                <c:ptCount val="9"/>
                <c:pt idx="0">
                  <c:v>0.14418836710711971</c:v>
                </c:pt>
                <c:pt idx="1">
                  <c:v>0.2204665081260849</c:v>
                </c:pt>
                <c:pt idx="2">
                  <c:v>0.36886725177857105</c:v>
                </c:pt>
                <c:pt idx="3">
                  <c:v>-8.5525984812211867E-2</c:v>
                </c:pt>
                <c:pt idx="4">
                  <c:v>3.2805294713794869E-2</c:v>
                </c:pt>
                <c:pt idx="5">
                  <c:v>0.18777172577716972</c:v>
                </c:pt>
                <c:pt idx="6">
                  <c:v>0.20538169457960248</c:v>
                </c:pt>
                <c:pt idx="7">
                  <c:v>0.38667207566634698</c:v>
                </c:pt>
                <c:pt idx="8">
                  <c:v>0.28834179587424802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E7-459F-930B-5EABA3D61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778856"/>
        <c:axId val="1"/>
      </c:lineChart>
      <c:lineChart>
        <c:grouping val="standard"/>
        <c:varyColors val="0"/>
        <c:ser>
          <c:idx val="1"/>
          <c:order val="1"/>
          <c:tx>
            <c:strRef>
              <c:f>Fig_13_E!$F$32</c:f>
              <c:strCache>
                <c:ptCount val="1"/>
                <c:pt idx="0">
                  <c:v>Return on equity (right axis)</c:v>
                </c:pt>
              </c:strCache>
            </c:strRef>
          </c:tx>
          <c:spPr>
            <a:ln w="19050" cap="rnd" cmpd="sng" algn="ctr">
              <a:solidFill>
                <a:srgbClr val="8CC84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Fig_13_E!$D$33:$D$41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Fig_13_E!$F$33:$F$41</c:f>
              <c:numCache>
                <c:formatCode>General</c:formatCode>
                <c:ptCount val="9"/>
                <c:pt idx="0">
                  <c:v>1.2757076155861742</c:v>
                </c:pt>
                <c:pt idx="1">
                  <c:v>4.1171443861036838</c:v>
                </c:pt>
                <c:pt idx="2">
                  <c:v>7.3789867746421329</c:v>
                </c:pt>
                <c:pt idx="3">
                  <c:v>3.9310370707931934</c:v>
                </c:pt>
                <c:pt idx="4">
                  <c:v>2.6670929666911452</c:v>
                </c:pt>
                <c:pt idx="5">
                  <c:v>3.3434688145403859</c:v>
                </c:pt>
                <c:pt idx="6">
                  <c:v>3.8190057878600419</c:v>
                </c:pt>
                <c:pt idx="7">
                  <c:v>6.3022570798212403</c:v>
                </c:pt>
                <c:pt idx="8">
                  <c:v>4.5834237848562944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E7-459F-930B-5EABA3D61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3777885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0.5"/>
          <c:min val="-0.1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37778856"/>
        <c:crosses val="autoZero"/>
        <c:crossBetween val="between"/>
        <c:majorUnit val="0.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At val="0"/>
        <c:auto val="1"/>
        <c:lblAlgn val="ctr"/>
        <c:lblOffset val="100"/>
        <c:noMultiLvlLbl val="0"/>
      </c:catAx>
      <c:valAx>
        <c:axId val="4"/>
        <c:scaling>
          <c:orientation val="minMax"/>
          <c:max val="10"/>
          <c:min val="-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3"/>
        <c:crosses val="max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6.8075701063682839E-2"/>
          <c:y val="0.1508003290633447"/>
          <c:w val="0.82414440300225622"/>
          <c:h val="0.119524816860579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8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84739268152393E-2"/>
          <c:y val="0.14706532846972939"/>
          <c:w val="0.83870100622233223"/>
          <c:h val="0.7858176430866578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Fig_13_E!$A$33:$A$42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2017²</c:v>
                </c:pt>
              </c:strCache>
            </c:strRef>
          </c:cat>
          <c:val>
            <c:numRef>
              <c:f>Fig_13_E!$B$33:$B$42</c:f>
              <c:numCache>
                <c:formatCode>General</c:formatCode>
                <c:ptCount val="10"/>
                <c:pt idx="0">
                  <c:v>8.7800336068449827</c:v>
                </c:pt>
                <c:pt idx="1">
                  <c:v>10.312103953478672</c:v>
                </c:pt>
                <c:pt idx="2">
                  <c:v>10.926584699411384</c:v>
                </c:pt>
                <c:pt idx="3">
                  <c:v>11.134661446816683</c:v>
                </c:pt>
                <c:pt idx="4">
                  <c:v>12.843413534914578</c:v>
                </c:pt>
                <c:pt idx="5">
                  <c:v>13.605883538082434</c:v>
                </c:pt>
                <c:pt idx="6">
                  <c:v>13.961566224139547</c:v>
                </c:pt>
                <c:pt idx="7">
                  <c:v>14.780018207863513</c:v>
                </c:pt>
                <c:pt idx="8">
                  <c:v>15.199650651307335</c:v>
                </c:pt>
                <c:pt idx="9">
                  <c:v>15.827128395685895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1-4EBA-AA39-876D7A14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781808"/>
        <c:axId val="1"/>
      </c:lineChart>
      <c:catAx>
        <c:axId val="4377818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18"/>
          <c:min val="4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37781808"/>
        <c:crosses val="autoZero"/>
        <c:crossBetween val="between"/>
        <c:majorUnit val="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1"/>
  </c:chart>
  <c:spPr>
    <a:noFill/>
    <a:ln w="9525"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33543474603834E-2"/>
          <c:y val="0.11718412390425779"/>
          <c:w val="0.90849128750041874"/>
          <c:h val="0.8156988476521294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Fig_19_E!$B$29</c:f>
              <c:strCache>
                <c:ptCount val="1"/>
                <c:pt idx="0">
                  <c:v>TFP</c:v>
                </c:pt>
              </c:strCache>
            </c:strRef>
          </c:tx>
          <c:spPr>
            <a:solidFill>
              <a:srgbClr val="F4792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Fig_19_E!$A$30:$A$48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Fig_19_E!$B$30:$B$48</c:f>
              <c:numCache>
                <c:formatCode>General</c:formatCode>
                <c:ptCount val="19"/>
                <c:pt idx="0">
                  <c:v>1.5693622337100881</c:v>
                </c:pt>
                <c:pt idx="1">
                  <c:v>1.5097687708861509</c:v>
                </c:pt>
                <c:pt idx="2">
                  <c:v>1.4454448513712925</c:v>
                </c:pt>
                <c:pt idx="3">
                  <c:v>1.3318547470243751</c:v>
                </c:pt>
                <c:pt idx="4">
                  <c:v>1.2053529748947307</c:v>
                </c:pt>
                <c:pt idx="5">
                  <c:v>1.04570951116207</c:v>
                </c:pt>
                <c:pt idx="6">
                  <c:v>0.83384807193120059</c:v>
                </c:pt>
                <c:pt idx="7">
                  <c:v>0.57309926187700855</c:v>
                </c:pt>
                <c:pt idx="8">
                  <c:v>0.31541399491347333</c:v>
                </c:pt>
                <c:pt idx="9">
                  <c:v>0.14335897661611921</c:v>
                </c:pt>
                <c:pt idx="10">
                  <c:v>9.3442704709406244E-2</c:v>
                </c:pt>
                <c:pt idx="11">
                  <c:v>0.14868739200573383</c:v>
                </c:pt>
                <c:pt idx="12">
                  <c:v>0.29037275296427945</c:v>
                </c:pt>
                <c:pt idx="13">
                  <c:v>0.46155010019753978</c:v>
                </c:pt>
                <c:pt idx="14">
                  <c:v>0.62187220180001113</c:v>
                </c:pt>
                <c:pt idx="15">
                  <c:v>0.69911399540379426</c:v>
                </c:pt>
                <c:pt idx="16">
                  <c:v>0.78937090408469313</c:v>
                </c:pt>
                <c:pt idx="17">
                  <c:v>0.82726992106455133</c:v>
                </c:pt>
                <c:pt idx="18">
                  <c:v>0.86947341029088965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B-4681-B045-F7F6EE88A24F}"/>
            </c:ext>
          </c:extLst>
        </c:ser>
        <c:ser>
          <c:idx val="1"/>
          <c:order val="1"/>
          <c:tx>
            <c:strRef>
              <c:f>Fig_19_E!$C$29</c:f>
              <c:strCache>
                <c:ptCount val="1"/>
                <c:pt idx="0">
                  <c:v>Labour inputs</c:v>
                </c:pt>
              </c:strCache>
            </c:strRef>
          </c:tx>
          <c:spPr>
            <a:solidFill>
              <a:srgbClr val="8CC84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Fig_19_E!$A$30:$A$48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Fig_19_E!$C$30:$C$48</c:f>
              <c:numCache>
                <c:formatCode>General</c:formatCode>
                <c:ptCount val="19"/>
                <c:pt idx="0">
                  <c:v>1.0224310224547983</c:v>
                </c:pt>
                <c:pt idx="1">
                  <c:v>0.95823529949715702</c:v>
                </c:pt>
                <c:pt idx="2">
                  <c:v>0.88885874596066317</c:v>
                </c:pt>
                <c:pt idx="3">
                  <c:v>0.82006410816604236</c:v>
                </c:pt>
                <c:pt idx="4">
                  <c:v>0.8643756635009483</c:v>
                </c:pt>
                <c:pt idx="5">
                  <c:v>0.96922405560351199</c:v>
                </c:pt>
                <c:pt idx="6">
                  <c:v>0.99056181809266264</c:v>
                </c:pt>
                <c:pt idx="7">
                  <c:v>0.8775427873374162</c:v>
                </c:pt>
                <c:pt idx="8">
                  <c:v>0.81792710861126205</c:v>
                </c:pt>
                <c:pt idx="9">
                  <c:v>0.47552583538817345</c:v>
                </c:pt>
                <c:pt idx="10">
                  <c:v>0.38948420605700768</c:v>
                </c:pt>
                <c:pt idx="11">
                  <c:v>0.44398724535107525</c:v>
                </c:pt>
                <c:pt idx="12">
                  <c:v>0.46335106741509702</c:v>
                </c:pt>
                <c:pt idx="13">
                  <c:v>0.44468484358340632</c:v>
                </c:pt>
                <c:pt idx="14">
                  <c:v>0.51531747180053977</c:v>
                </c:pt>
                <c:pt idx="15">
                  <c:v>0.58908148910681657</c:v>
                </c:pt>
                <c:pt idx="16">
                  <c:v>0.60429044489377626</c:v>
                </c:pt>
                <c:pt idx="17">
                  <c:v>0.64224146874947996</c:v>
                </c:pt>
                <c:pt idx="18">
                  <c:v>0.64613900039480643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AB-4681-B045-F7F6EE88A24F}"/>
            </c:ext>
          </c:extLst>
        </c:ser>
        <c:ser>
          <c:idx val="0"/>
          <c:order val="2"/>
          <c:tx>
            <c:strRef>
              <c:f>Fig_19_E!$D$29</c:f>
              <c:strCache>
                <c:ptCount val="1"/>
                <c:pt idx="0">
                  <c:v>Capital per worker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Fig_19_E!$A$30:$A$48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Fig_19_E!$D$30:$D$48</c:f>
              <c:numCache>
                <c:formatCode>General</c:formatCode>
                <c:ptCount val="19"/>
                <c:pt idx="0">
                  <c:v>0.92760151435679372</c:v>
                </c:pt>
                <c:pt idx="1">
                  <c:v>0.93556897751812174</c:v>
                </c:pt>
                <c:pt idx="2">
                  <c:v>0.84949929104522703</c:v>
                </c:pt>
                <c:pt idx="3">
                  <c:v>0.77051974395574419</c:v>
                </c:pt>
                <c:pt idx="4">
                  <c:v>0.75770090733001449</c:v>
                </c:pt>
                <c:pt idx="5">
                  <c:v>0.74968374043955543</c:v>
                </c:pt>
                <c:pt idx="6">
                  <c:v>0.80363816991467119</c:v>
                </c:pt>
                <c:pt idx="7">
                  <c:v>0.94772442683305258</c:v>
                </c:pt>
                <c:pt idx="8">
                  <c:v>0.94970356972777548</c:v>
                </c:pt>
                <c:pt idx="9">
                  <c:v>0.73553420610130194</c:v>
                </c:pt>
                <c:pt idx="10">
                  <c:v>0.51571685395279154</c:v>
                </c:pt>
                <c:pt idx="11">
                  <c:v>0.46521795597566995</c:v>
                </c:pt>
                <c:pt idx="12">
                  <c:v>0.41665985709186582</c:v>
                </c:pt>
                <c:pt idx="13">
                  <c:v>0.31995441890089821</c:v>
                </c:pt>
                <c:pt idx="14">
                  <c:v>0.30284636558032635</c:v>
                </c:pt>
                <c:pt idx="15">
                  <c:v>0.79213622522942473</c:v>
                </c:pt>
                <c:pt idx="16">
                  <c:v>0.51000991382857486</c:v>
                </c:pt>
                <c:pt idx="17">
                  <c:v>0.31485394277508438</c:v>
                </c:pt>
                <c:pt idx="18">
                  <c:v>0.35084279776947469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AB-4681-B045-F7F6EE88A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318952"/>
        <c:axId val="1"/>
      </c:barChart>
      <c:lineChart>
        <c:grouping val="standard"/>
        <c:varyColors val="0"/>
        <c:ser>
          <c:idx val="3"/>
          <c:order val="3"/>
          <c:tx>
            <c:strRef>
              <c:f>Fig_19_E!$E$29</c:f>
              <c:strCache>
                <c:ptCount val="1"/>
                <c:pt idx="0">
                  <c:v>Potential output growth</c:v>
                </c:pt>
              </c:strCache>
            </c:strRef>
          </c:tx>
          <c:spPr>
            <a:ln w="19050" cap="rnd" cmpd="sng" algn="ctr">
              <a:solidFill>
                <a:srgbClr val="7F0506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Fig_19_E!$A$30:$A$48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Fig_19_E!$E$30:$E$48</c:f>
              <c:numCache>
                <c:formatCode>General</c:formatCode>
                <c:ptCount val="19"/>
                <c:pt idx="0">
                  <c:v>3.5193947705216795</c:v>
                </c:pt>
                <c:pt idx="1">
                  <c:v>3.4035730479014297</c:v>
                </c:pt>
                <c:pt idx="2">
                  <c:v>3.1838028883771829</c:v>
                </c:pt>
                <c:pt idx="3">
                  <c:v>2.9224385991461621</c:v>
                </c:pt>
                <c:pt idx="4">
                  <c:v>2.8274295457256935</c:v>
                </c:pt>
                <c:pt idx="5">
                  <c:v>2.7646173072051372</c:v>
                </c:pt>
                <c:pt idx="6">
                  <c:v>2.6280480599385347</c:v>
                </c:pt>
                <c:pt idx="7">
                  <c:v>2.3983664760474781</c:v>
                </c:pt>
                <c:pt idx="8">
                  <c:v>2.0830446732525112</c:v>
                </c:pt>
                <c:pt idx="9">
                  <c:v>1.3544190181055942</c:v>
                </c:pt>
                <c:pt idx="10">
                  <c:v>0.99864376471920546</c:v>
                </c:pt>
                <c:pt idx="11">
                  <c:v>1.0578925933324788</c:v>
                </c:pt>
                <c:pt idx="12">
                  <c:v>1.1703836774712426</c:v>
                </c:pt>
                <c:pt idx="13">
                  <c:v>1.2261893626818439</c:v>
                </c:pt>
                <c:pt idx="14">
                  <c:v>1.4400360391808771</c:v>
                </c:pt>
                <c:pt idx="15">
                  <c:v>2.0803317097400358</c:v>
                </c:pt>
                <c:pt idx="16">
                  <c:v>1.9036712628070442</c:v>
                </c:pt>
                <c:pt idx="17">
                  <c:v>1.7843653325891156</c:v>
                </c:pt>
                <c:pt idx="18">
                  <c:v>1.8664552084551704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AB-4681-B045-F7F6EE88A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773189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4"/>
          <c:min val="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77318952"/>
        <c:crosses val="autoZero"/>
        <c:crossBetween val="between"/>
        <c:majorUnit val="0.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4"/>
          <c:min val="0"/>
        </c:scaling>
        <c:delete val="0"/>
        <c:axPos val="r"/>
        <c:numFmt formatCode="#,##0.0" sourceLinked="0"/>
        <c:majorTickMark val="none"/>
        <c:minorTickMark val="none"/>
        <c:tickLblPos val="nextTo"/>
        <c:spPr>
          <a:ln>
            <a:noFill/>
          </a:ln>
        </c:spPr>
        <c:crossAx val="3"/>
        <c:crosses val="max"/>
        <c:crossBetween val="between"/>
        <c:majorUnit val="0.5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4.8889669237314463E-2"/>
          <c:y val="0.12091941865475771"/>
          <c:w val="0.94564507052398894"/>
          <c:h val="7.4703255376659991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Foglio1!$D$1</c:f>
              <c:strCache>
                <c:ptCount val="1"/>
                <c:pt idx="0">
                  <c:v>GDP change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>
              <a:outerShdw blurRad="40005" dist="20320" dir="5400000" algn="tl" rotWithShape="0">
                <a:prstClr val="black">
                  <a:alpha val="38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3.9049246360983399E-2"/>
                  <c:y val="2.8783060499942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E0-4480-8CAC-8C6B83009635}"/>
                </c:ext>
              </c:extLst>
            </c:dLbl>
            <c:dLbl>
              <c:idx val="2"/>
              <c:layout>
                <c:manualLayout>
                  <c:x val="1.4127428702284698E-2"/>
                  <c:y val="3.5321588194031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Calibri" charset="0"/>
                      <a:ea typeface="Calibri" charset="0"/>
                      <a:cs typeface="Calibri" charset="0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E0-4480-8CAC-8C6B8300963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Calibri" charset="0"/>
                      <a:ea typeface="Calibri" charset="0"/>
                      <a:cs typeface="Calibri" charset="0"/>
                    </a:defRPr>
                  </a:pPr>
                  <a:endParaRPr lang="fr-F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FE0-4480-8CAC-8C6B83009635}"/>
                </c:ext>
              </c:extLst>
            </c:dLbl>
            <c:dLbl>
              <c:idx val="4"/>
              <c:layout>
                <c:manualLayout>
                  <c:x val="-4.3579418344519102E-2"/>
                  <c:y val="2.8783060499942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0-4480-8CAC-8C6B83009635}"/>
                </c:ext>
              </c:extLst>
            </c:dLbl>
            <c:dLbl>
              <c:idx val="5"/>
              <c:layout>
                <c:manualLayout>
                  <c:x val="8.6204325130500199E-3"/>
                  <c:y val="7.45045460287085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E0-4480-8CAC-8C6B83009635}"/>
                </c:ext>
              </c:extLst>
            </c:dLbl>
            <c:dLbl>
              <c:idx val="6"/>
              <c:layout>
                <c:manualLayout>
                  <c:x val="-3.5193973236566901E-2"/>
                  <c:y val="2.8783060499942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Calibri" charset="0"/>
                      <a:ea typeface="Calibri" charset="0"/>
                      <a:cs typeface="Calibri" charset="0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E0-4480-8CAC-8C6B83009635}"/>
                </c:ext>
              </c:extLst>
            </c:dLbl>
            <c:dLbl>
              <c:idx val="7"/>
              <c:layout>
                <c:manualLayout>
                  <c:x val="-3.9668246167215801E-2"/>
                  <c:y val="-4.37477995501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E0-4480-8CAC-8C6B83009635}"/>
                </c:ext>
              </c:extLst>
            </c:dLbl>
            <c:dLbl>
              <c:idx val="8"/>
              <c:layout>
                <c:manualLayout>
                  <c:x val="-5.7002237136465399E-2"/>
                  <c:y val="1.05067283374942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E0-4480-8CAC-8C6B83009635}"/>
                </c:ext>
              </c:extLst>
            </c:dLbl>
            <c:dLbl>
              <c:idx val="9"/>
              <c:layout>
                <c:manualLayout>
                  <c:x val="-5.5510812826249097E-2"/>
                  <c:y val="-1.8148672473614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E0-4480-8CAC-8C6B83009635}"/>
                </c:ext>
              </c:extLst>
            </c:dLbl>
            <c:dLbl>
              <c:idx val="10"/>
              <c:layout>
                <c:manualLayout>
                  <c:x val="-3.0100700499685999E-2"/>
                  <c:y val="-5.228084190892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E0-4480-8CAC-8C6B83009635}"/>
                </c:ext>
              </c:extLst>
            </c:dLbl>
            <c:dLbl>
              <c:idx val="11"/>
              <c:layout>
                <c:manualLayout>
                  <c:x val="-1.8225205070842701E-2"/>
                  <c:y val="3.9449363448477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E0-4480-8CAC-8C6B83009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Foglio1!$B$2:$B$13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Foglio1!$D$2:$D$13</c:f>
              <c:numCache>
                <c:formatCode>0.0</c:formatCode>
                <c:ptCount val="12"/>
                <c:pt idx="0">
                  <c:v>2.0065867778533031</c:v>
                </c:pt>
                <c:pt idx="1">
                  <c:v>1.473862620726818</c:v>
                </c:pt>
                <c:pt idx="2">
                  <c:v>-1.0504148136820659</c:v>
                </c:pt>
                <c:pt idx="3">
                  <c:v>-5.4820204130653698</c:v>
                </c:pt>
                <c:pt idx="4">
                  <c:v>1.6865422018970799</c:v>
                </c:pt>
                <c:pt idx="5">
                  <c:v>0.57662284241655204</c:v>
                </c:pt>
                <c:pt idx="6">
                  <c:v>-2.8190562825984311</c:v>
                </c:pt>
                <c:pt idx="7">
                  <c:v>-1.728141893572166</c:v>
                </c:pt>
                <c:pt idx="8">
                  <c:v>9.1878129112132903E-2</c:v>
                </c:pt>
                <c:pt idx="9">
                  <c:v>1</c:v>
                </c:pt>
                <c:pt idx="10">
                  <c:v>0.85476575994480897</c:v>
                </c:pt>
                <c:pt idx="11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FE0-4480-8CAC-8C6B83009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124096"/>
        <c:axId val="214369440"/>
      </c:lineChart>
      <c:lineChart>
        <c:grouping val="standard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Employment rate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>
              <a:outerShdw blurRad="40005" dist="20320" dir="5400000" algn="ctr" rotWithShape="0">
                <a:prstClr val="black">
                  <a:alpha val="38000"/>
                </a:prst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3.5048471290081998E-2"/>
                  <c:y val="-2.451653932052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E0-4480-8CAC-8C6B83009635}"/>
                </c:ext>
              </c:extLst>
            </c:dLbl>
            <c:dLbl>
              <c:idx val="3"/>
              <c:layout>
                <c:manualLayout>
                  <c:x val="-1.5659955257270701E-2"/>
                  <c:y val="-3.731610285877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E0-4480-8CAC-8C6B83009635}"/>
                </c:ext>
              </c:extLst>
            </c:dLbl>
            <c:dLbl>
              <c:idx val="4"/>
              <c:layout>
                <c:manualLayout>
                  <c:x val="-1.11856823266219E-2"/>
                  <c:y val="-3.944936344847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E0-4480-8CAC-8C6B83009635}"/>
                </c:ext>
              </c:extLst>
            </c:dLbl>
            <c:dLbl>
              <c:idx val="5"/>
              <c:layout>
                <c:manualLayout>
                  <c:x val="-4.2505592841163398E-2"/>
                  <c:y val="3.0948236011857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E0-4480-8CAC-8C6B83009635}"/>
                </c:ext>
              </c:extLst>
            </c:dLbl>
            <c:dLbl>
              <c:idx val="6"/>
              <c:layout>
                <c:manualLayout>
                  <c:x val="-1.7151379567486899E-2"/>
                  <c:y val="-4.37158846278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E0-4480-8CAC-8C6B83009635}"/>
                </c:ext>
              </c:extLst>
            </c:dLbl>
            <c:dLbl>
              <c:idx val="7"/>
              <c:layout>
                <c:manualLayout>
                  <c:x val="-7.4571215510812799E-4"/>
                  <c:y val="2.66817148324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E0-4480-8CAC-8C6B83009635}"/>
                </c:ext>
              </c:extLst>
            </c:dLbl>
            <c:dLbl>
              <c:idx val="8"/>
              <c:layout>
                <c:manualLayout>
                  <c:x val="1.5659955257270701E-2"/>
                  <c:y val="3.21584834566472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E0-4480-8CAC-8C6B83009635}"/>
                </c:ext>
              </c:extLst>
            </c:dLbl>
            <c:dLbl>
              <c:idx val="9"/>
              <c:layout>
                <c:manualLayout>
                  <c:x val="9.6942580164056606E-3"/>
                  <c:y val="-5.31719401316372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E0-4480-8CAC-8C6B83009635}"/>
                </c:ext>
              </c:extLst>
            </c:dLbl>
            <c:dLbl>
              <c:idx val="10"/>
              <c:layout>
                <c:manualLayout>
                  <c:x val="1.11856823266219E-2"/>
                  <c:y val="1.60154118839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E0-4480-8CAC-8C6B83009635}"/>
                </c:ext>
              </c:extLst>
            </c:dLbl>
            <c:dLbl>
              <c:idx val="11"/>
              <c:layout>
                <c:manualLayout>
                  <c:x val="-2.6099925428784601E-2"/>
                  <c:y val="-3.3049581679356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E0-4480-8CAC-8C6B83009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Foglio1!$B$2:$B$13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Foglio1!$C$2:$C$13</c:f>
              <c:numCache>
                <c:formatCode>0.0</c:formatCode>
                <c:ptCount val="12"/>
                <c:pt idx="0">
                  <c:v>58.409146999999997</c:v>
                </c:pt>
                <c:pt idx="1">
                  <c:v>58.724172000000003</c:v>
                </c:pt>
                <c:pt idx="2">
                  <c:v>58.141447999999997</c:v>
                </c:pt>
                <c:pt idx="3">
                  <c:v>56.906981000000002</c:v>
                </c:pt>
                <c:pt idx="4">
                  <c:v>56.881838999999999</c:v>
                </c:pt>
                <c:pt idx="5">
                  <c:v>56.795324000000001</c:v>
                </c:pt>
                <c:pt idx="6">
                  <c:v>56.111991000000003</c:v>
                </c:pt>
                <c:pt idx="7">
                  <c:v>55.474986999999999</c:v>
                </c:pt>
                <c:pt idx="8">
                  <c:v>55.976749000000012</c:v>
                </c:pt>
                <c:pt idx="9">
                  <c:v>56.651634999999999</c:v>
                </c:pt>
                <c:pt idx="10">
                  <c:v>57.490199000000011</c:v>
                </c:pt>
                <c:pt idx="11">
                  <c:v>58.182594000000002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FE0-4480-8CAC-8C6B83009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626496"/>
        <c:axId val="218857424"/>
      </c:lineChart>
      <c:catAx>
        <c:axId val="2171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4369440"/>
        <c:crossesAt val="-6"/>
        <c:auto val="0"/>
        <c:lblAlgn val="ctr"/>
        <c:lblOffset val="100"/>
        <c:noMultiLvlLbl val="0"/>
      </c:catAx>
      <c:valAx>
        <c:axId val="214369440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7124096"/>
        <c:crosses val="autoZero"/>
        <c:crossBetween val="between"/>
        <c:majorUnit val="3"/>
      </c:valAx>
      <c:valAx>
        <c:axId val="218857424"/>
        <c:scaling>
          <c:orientation val="minMax"/>
          <c:max val="59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9626496"/>
        <c:crosses val="max"/>
        <c:crossBetween val="between"/>
        <c:majorUnit val="2"/>
      </c:valAx>
      <c:catAx>
        <c:axId val="21962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857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1.7950517349457705E-2"/>
          <c:y val="0.14621870494332928"/>
          <c:w val="0.97756185331317791"/>
          <c:h val="0.84880109429575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Fig_20_E!$B$30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A2128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437-41CD-9626-44EB12B5DAEF}"/>
              </c:ext>
            </c:extLst>
          </c:dPt>
          <c:cat>
            <c:strRef>
              <c:f>Fig_20_E!$A$31:$A$36</c:f>
              <c:strCache>
                <c:ptCount val="6"/>
                <c:pt idx="0">
                  <c:v>European Union</c:v>
                </c:pt>
                <c:pt idx="1">
                  <c:v>Italy</c:v>
                </c:pt>
                <c:pt idx="2">
                  <c:v>Spain</c:v>
                </c:pt>
                <c:pt idx="3">
                  <c:v>Greece</c:v>
                </c:pt>
                <c:pt idx="4">
                  <c:v>Portugal</c:v>
                </c:pt>
                <c:pt idx="5">
                  <c:v>Ireland</c:v>
                </c:pt>
              </c:strCache>
            </c:strRef>
          </c:cat>
          <c:val>
            <c:numRef>
              <c:f>Fig_20_E!$B$31:$B$36</c:f>
              <c:numCache>
                <c:formatCode>0.0</c:formatCode>
                <c:ptCount val="6"/>
                <c:pt idx="0">
                  <c:v>48.713508713508702</c:v>
                </c:pt>
                <c:pt idx="1">
                  <c:v>54.54545454545454</c:v>
                </c:pt>
                <c:pt idx="2">
                  <c:v>70</c:v>
                </c:pt>
                <c:pt idx="3">
                  <c:v>91.666666666666657</c:v>
                </c:pt>
                <c:pt idx="4">
                  <c:v>76.923076923076934</c:v>
                </c:pt>
                <c:pt idx="5">
                  <c:v>81.818181818181827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37-41CD-9626-44EB12B5DAEF}"/>
            </c:ext>
          </c:extLst>
        </c:ser>
        <c:ser>
          <c:idx val="1"/>
          <c:order val="1"/>
          <c:tx>
            <c:strRef>
              <c:f>Fig_20_E!$C$30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8CC84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Fig_20_E!$A$31:$A$36</c:f>
              <c:strCache>
                <c:ptCount val="6"/>
                <c:pt idx="0">
                  <c:v>European Union</c:v>
                </c:pt>
                <c:pt idx="1">
                  <c:v>Italy</c:v>
                </c:pt>
                <c:pt idx="2">
                  <c:v>Spain</c:v>
                </c:pt>
                <c:pt idx="3">
                  <c:v>Greece</c:v>
                </c:pt>
                <c:pt idx="4">
                  <c:v>Portugal</c:v>
                </c:pt>
                <c:pt idx="5">
                  <c:v>Ireland</c:v>
                </c:pt>
              </c:strCache>
            </c:strRef>
          </c:cat>
          <c:val>
            <c:numRef>
              <c:f>Fig_20_E!$C$31:$C$36</c:f>
              <c:numCache>
                <c:formatCode>0.0</c:formatCode>
                <c:ptCount val="6"/>
                <c:pt idx="0">
                  <c:v>33.965419501133788</c:v>
                </c:pt>
                <c:pt idx="1">
                  <c:v>21.428571428571427</c:v>
                </c:pt>
                <c:pt idx="2">
                  <c:v>40</c:v>
                </c:pt>
                <c:pt idx="3">
                  <c:v>70</c:v>
                </c:pt>
                <c:pt idx="4">
                  <c:v>50</c:v>
                </c:pt>
                <c:pt idx="5">
                  <c:v>41.666666666666671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37-41CD-9626-44EB12B5DAEF}"/>
            </c:ext>
          </c:extLst>
        </c:ser>
        <c:ser>
          <c:idx val="2"/>
          <c:order val="2"/>
          <c:tx>
            <c:strRef>
              <c:f>Fig_20_E!$D$30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6350" cmpd="sng">
              <a:solidFill>
                <a:schemeClr val="tx1"/>
              </a:solidFill>
              <a:round/>
            </a:ln>
            <a:effectLst/>
          </c:spPr>
          <c:invertIfNegative val="0"/>
          <c:cat>
            <c:strRef>
              <c:f>Fig_20_E!$A$31:$A$36</c:f>
              <c:strCache>
                <c:ptCount val="6"/>
                <c:pt idx="0">
                  <c:v>European Union</c:v>
                </c:pt>
                <c:pt idx="1">
                  <c:v>Italy</c:v>
                </c:pt>
                <c:pt idx="2">
                  <c:v>Spain</c:v>
                </c:pt>
                <c:pt idx="3">
                  <c:v>Greece</c:v>
                </c:pt>
                <c:pt idx="4">
                  <c:v>Portugal</c:v>
                </c:pt>
                <c:pt idx="5">
                  <c:v>Ireland</c:v>
                </c:pt>
              </c:strCache>
            </c:strRef>
          </c:cat>
          <c:val>
            <c:numRef>
              <c:f>Fig_20_E!$D$31:$D$36</c:f>
              <c:numCache>
                <c:formatCode>0.0</c:formatCode>
                <c:ptCount val="6"/>
                <c:pt idx="0">
                  <c:v>32.334956709956707</c:v>
                </c:pt>
                <c:pt idx="1">
                  <c:v>35.714285714285715</c:v>
                </c:pt>
                <c:pt idx="2">
                  <c:v>30</c:v>
                </c:pt>
                <c:pt idx="3">
                  <c:v>40</c:v>
                </c:pt>
                <c:pt idx="4">
                  <c:v>16.666666666666664</c:v>
                </c:pt>
                <c:pt idx="5">
                  <c:v>35.714285714285715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37-41CD-9626-44EB12B5D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312392"/>
        <c:axId val="1"/>
      </c:barChart>
      <c:catAx>
        <c:axId val="27731239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77312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0854823998064073"/>
          <c:y val="0.17251420065029185"/>
          <c:w val="0.88023268368049745"/>
          <c:h val="7.4703255376660005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8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5399060721684"/>
          <c:y val="0.15702572999155326"/>
          <c:w val="0.86889540899553785"/>
          <c:h val="0.77585724156483393"/>
        </c:manualLayout>
      </c:layout>
      <c:lineChart>
        <c:grouping val="standard"/>
        <c:varyColors val="0"/>
        <c:ser>
          <c:idx val="0"/>
          <c:order val="0"/>
          <c:tx>
            <c:strRef>
              <c:f>Fig_6_E!$B$32</c:f>
              <c:strCache>
                <c:ptCount val="1"/>
                <c:pt idx="0">
                  <c:v>European Union²</c:v>
                </c:pt>
              </c:strCache>
            </c:strRef>
          </c:tx>
          <c:spPr>
            <a:ln w="25400" cap="rnd" cmpd="sng" algn="ctr">
              <a:solidFill>
                <a:srgbClr val="DA2128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Fig_6_E!$A$33:$A$43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Fig_6_E!$B$33:$B$43</c:f>
              <c:numCache>
                <c:formatCode>General</c:formatCode>
                <c:ptCount val="11"/>
                <c:pt idx="0">
                  <c:v>100</c:v>
                </c:pt>
                <c:pt idx="1">
                  <c:v>105.54372504420451</c:v>
                </c:pt>
                <c:pt idx="2">
                  <c:v>110.39496772261353</c:v>
                </c:pt>
                <c:pt idx="3">
                  <c:v>107.41889318716629</c:v>
                </c:pt>
                <c:pt idx="4">
                  <c:v>101.55830700079231</c:v>
                </c:pt>
                <c:pt idx="5">
                  <c:v>93.989348833038051</c:v>
                </c:pt>
                <c:pt idx="6">
                  <c:v>90.96598042613617</c:v>
                </c:pt>
                <c:pt idx="7">
                  <c:v>91.771190883032602</c:v>
                </c:pt>
                <c:pt idx="8">
                  <c:v>94.807766801784268</c:v>
                </c:pt>
                <c:pt idx="9">
                  <c:v>87.485636749122975</c:v>
                </c:pt>
                <c:pt idx="10">
                  <c:v>91.320636045031605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2-4098-BB32-C18EE1B514AF}"/>
            </c:ext>
          </c:extLst>
        </c:ser>
        <c:ser>
          <c:idx val="1"/>
          <c:order val="1"/>
          <c:tx>
            <c:strRef>
              <c:f>Fig_6_E!$C$32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Fig_6_E!$A$33:$A$43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Fig_6_E!$C$33:$C$43</c:f>
              <c:numCache>
                <c:formatCode>General</c:formatCode>
                <c:ptCount val="11"/>
                <c:pt idx="0">
                  <c:v>100</c:v>
                </c:pt>
                <c:pt idx="1">
                  <c:v>105.10124346284604</c:v>
                </c:pt>
                <c:pt idx="2">
                  <c:v>106.34784671198871</c:v>
                </c:pt>
                <c:pt idx="3">
                  <c:v>105.84183850794663</c:v>
                </c:pt>
                <c:pt idx="4">
                  <c:v>101.48391402988494</c:v>
                </c:pt>
                <c:pt idx="5">
                  <c:v>95.985823458014778</c:v>
                </c:pt>
                <c:pt idx="6">
                  <c:v>91.06101999303803</c:v>
                </c:pt>
                <c:pt idx="7">
                  <c:v>89.762239965381255</c:v>
                </c:pt>
                <c:pt idx="8">
                  <c:v>90.855596797026834</c:v>
                </c:pt>
                <c:pt idx="9">
                  <c:v>89.945250733994413</c:v>
                </c:pt>
                <c:pt idx="10">
                  <c:v>90.077474510464327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22-4098-BB32-C18EE1B51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205000"/>
        <c:axId val="1"/>
      </c:lineChart>
      <c:catAx>
        <c:axId val="4662050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2"/>
        <c:noMultiLvlLbl val="0"/>
      </c:catAx>
      <c:valAx>
        <c:axId val="1"/>
        <c:scaling>
          <c:orientation val="minMax"/>
          <c:max val="120"/>
          <c:min val="6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66205000"/>
        <c:crosses val="autoZero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0854832619606759"/>
          <c:y val="0.20558271633956204"/>
          <c:w val="0.8649817193903393"/>
          <c:h val="7.4702863634583005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20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solidFill>
      <a:srgbClr val="FFFFFF"/>
    </a:solidFill>
    <a:ln w="9525"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5399060721684"/>
          <c:y val="0.15702572999155326"/>
          <c:w val="0.86889540899553785"/>
          <c:h val="0.77585724156483393"/>
        </c:manualLayout>
      </c:layout>
      <c:lineChart>
        <c:grouping val="standard"/>
        <c:varyColors val="0"/>
        <c:ser>
          <c:idx val="0"/>
          <c:order val="0"/>
          <c:tx>
            <c:strRef>
              <c:f>Fig_6_E!$F$32</c:f>
              <c:strCache>
                <c:ptCount val="1"/>
                <c:pt idx="0">
                  <c:v>European Union²</c:v>
                </c:pt>
              </c:strCache>
            </c:strRef>
          </c:tx>
          <c:spPr>
            <a:ln w="25400" cap="rnd" cmpd="sng" algn="ctr">
              <a:solidFill>
                <a:srgbClr val="DA2128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Fig_6_E!$E$33:$E$43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Fig_6_E!$F$33:$F$43</c:f>
              <c:numCache>
                <c:formatCode>General</c:formatCode>
                <c:ptCount val="11"/>
                <c:pt idx="0">
                  <c:v>100</c:v>
                </c:pt>
                <c:pt idx="1">
                  <c:v>94.185648084965266</c:v>
                </c:pt>
                <c:pt idx="2">
                  <c:v>68.417371887991905</c:v>
                </c:pt>
                <c:pt idx="3">
                  <c:v>70.357379965195904</c:v>
                </c:pt>
                <c:pt idx="4">
                  <c:v>78.46509428241076</c:v>
                </c:pt>
                <c:pt idx="5">
                  <c:v>80.287235984590282</c:v>
                </c:pt>
                <c:pt idx="6">
                  <c:v>79.159610778694471</c:v>
                </c:pt>
                <c:pt idx="7">
                  <c:v>82.910481525979591</c:v>
                </c:pt>
                <c:pt idx="8">
                  <c:v>85.38579461349785</c:v>
                </c:pt>
                <c:pt idx="9">
                  <c:v>95.920803814488167</c:v>
                </c:pt>
                <c:pt idx="10">
                  <c:v>99.45102824084185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E4-413A-B5A1-E8BF029D783B}"/>
            </c:ext>
          </c:extLst>
        </c:ser>
        <c:ser>
          <c:idx val="1"/>
          <c:order val="1"/>
          <c:tx>
            <c:strRef>
              <c:f>Fig_6_E!$G$32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Fig_6_E!$E$33:$E$43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Fig_6_E!$G$33:$G$43</c:f>
              <c:numCache>
                <c:formatCode>General</c:formatCode>
                <c:ptCount val="11"/>
                <c:pt idx="0">
                  <c:v>100</c:v>
                </c:pt>
                <c:pt idx="1">
                  <c:v>92.344731466542768</c:v>
                </c:pt>
                <c:pt idx="2">
                  <c:v>75.566121564900939</c:v>
                </c:pt>
                <c:pt idx="3">
                  <c:v>75.15564763131448</c:v>
                </c:pt>
                <c:pt idx="4">
                  <c:v>79.370400094051902</c:v>
                </c:pt>
                <c:pt idx="5">
                  <c:v>86.862173936178905</c:v>
                </c:pt>
                <c:pt idx="6">
                  <c:v>91.203140331958963</c:v>
                </c:pt>
                <c:pt idx="7">
                  <c:v>97.291210748972617</c:v>
                </c:pt>
                <c:pt idx="8">
                  <c:v>101.10394233085265</c:v>
                </c:pt>
                <c:pt idx="9">
                  <c:v>101.18669737970724</c:v>
                </c:pt>
                <c:pt idx="10">
                  <c:v>105.1544422770953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E4-413A-B5A1-E8BF029D7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6207952"/>
        <c:axId val="1"/>
      </c:lineChart>
      <c:catAx>
        <c:axId val="4662079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2"/>
        <c:noMultiLvlLbl val="0"/>
      </c:catAx>
      <c:valAx>
        <c:axId val="1"/>
        <c:scaling>
          <c:orientation val="minMax"/>
          <c:max val="120"/>
          <c:min val="6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66207952"/>
        <c:crosses val="autoZero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0854832619606759"/>
          <c:y val="0.20558278529790516"/>
          <c:w val="0.8649817193903393"/>
          <c:h val="7.4703077845606397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20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solidFill>
      <a:srgbClr val="FFFFFF"/>
    </a:solidFill>
    <a:ln w="9525"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>
                <a:solidFill>
                  <a:srgbClr val="000000"/>
                </a:solidFill>
                <a:latin typeface="Arial Narrow"/>
              </a:defRPr>
            </a:pPr>
            <a:r>
              <a:rPr lang="en-US" sz="900" b="1" i="0">
                <a:solidFill>
                  <a:srgbClr val="000000"/>
                </a:solidFill>
                <a:latin typeface="Arial Narrow"/>
              </a:rPr>
              <a:t>A. Current account balance</a:t>
            </a:r>
          </a:p>
        </c:rich>
      </c:tx>
      <c:layout>
        <c:manualLayout>
          <c:xMode val="edge"/>
          <c:yMode val="edge"/>
          <c:x val="0.3034310604791422"/>
          <c:y val="1.9920768330924928E-2"/>
        </c:manualLayout>
      </c:layout>
      <c:overlay val="1"/>
    </c:title>
    <c:autoTitleDeleted val="0"/>
    <c:plotArea>
      <c:layout>
        <c:manualLayout>
          <c:xMode val="edge"/>
          <c:yMode val="edge"/>
          <c:x val="1.7950517349457705E-2"/>
          <c:y val="0.11454108822484471"/>
          <c:w val="0.97756185331317791"/>
          <c:h val="0.88047871101424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Fig_11_E!$C$32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Fig_11_E!$B$33:$B$42</c:f>
              <c:strCache>
                <c:ptCount val="10"/>
                <c:pt idx="0">
                  <c:v>GRC</c:v>
                </c:pt>
                <c:pt idx="1">
                  <c:v>PRT</c:v>
                </c:pt>
                <c:pt idx="2">
                  <c:v>ESP</c:v>
                </c:pt>
                <c:pt idx="3">
                  <c:v>IRL</c:v>
                </c:pt>
                <c:pt idx="4">
                  <c:v>GBR</c:v>
                </c:pt>
                <c:pt idx="5">
                  <c:v>ITA</c:v>
                </c:pt>
                <c:pt idx="6">
                  <c:v>FRA</c:v>
                </c:pt>
                <c:pt idx="7">
                  <c:v>NLD</c:v>
                </c:pt>
                <c:pt idx="8">
                  <c:v>DEU</c:v>
                </c:pt>
                <c:pt idx="9">
                  <c:v>SWE</c:v>
                </c:pt>
              </c:strCache>
            </c:strRef>
          </c:cat>
          <c:val>
            <c:numRef>
              <c:f>Fig_11_E!$C$33:$C$42</c:f>
              <c:numCache>
                <c:formatCode>0.0</c:formatCode>
                <c:ptCount val="10"/>
                <c:pt idx="0">
                  <c:v>-15.1</c:v>
                </c:pt>
                <c:pt idx="1">
                  <c:v>-12.1</c:v>
                </c:pt>
                <c:pt idx="2">
                  <c:v>-9.3000000000000007</c:v>
                </c:pt>
                <c:pt idx="3">
                  <c:v>-6.9</c:v>
                </c:pt>
                <c:pt idx="4">
                  <c:v>-4.5999999999999996</c:v>
                </c:pt>
                <c:pt idx="5">
                  <c:v>-2.8</c:v>
                </c:pt>
                <c:pt idx="6">
                  <c:v>-1</c:v>
                </c:pt>
                <c:pt idx="7">
                  <c:v>5</c:v>
                </c:pt>
                <c:pt idx="8">
                  <c:v>5.6</c:v>
                </c:pt>
                <c:pt idx="9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7-4E66-947A-9845FEAAB02B}"/>
            </c:ext>
          </c:extLst>
        </c:ser>
        <c:ser>
          <c:idx val="1"/>
          <c:order val="1"/>
          <c:tx>
            <c:strRef>
              <c:f>Fig_11_E!$D$32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CC84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17-4E66-947A-9845FEAAB02B}"/>
              </c:ext>
            </c:extLst>
          </c:dPt>
          <c:cat>
            <c:strRef>
              <c:f>Fig_11_E!$B$33:$B$42</c:f>
              <c:strCache>
                <c:ptCount val="10"/>
                <c:pt idx="0">
                  <c:v>GRC</c:v>
                </c:pt>
                <c:pt idx="1">
                  <c:v>PRT</c:v>
                </c:pt>
                <c:pt idx="2">
                  <c:v>ESP</c:v>
                </c:pt>
                <c:pt idx="3">
                  <c:v>IRL</c:v>
                </c:pt>
                <c:pt idx="4">
                  <c:v>GBR</c:v>
                </c:pt>
                <c:pt idx="5">
                  <c:v>ITA</c:v>
                </c:pt>
                <c:pt idx="6">
                  <c:v>FRA</c:v>
                </c:pt>
                <c:pt idx="7">
                  <c:v>NLD</c:v>
                </c:pt>
                <c:pt idx="8">
                  <c:v>DEU</c:v>
                </c:pt>
                <c:pt idx="9">
                  <c:v>SWE</c:v>
                </c:pt>
              </c:strCache>
            </c:strRef>
          </c:cat>
          <c:val>
            <c:numRef>
              <c:f>Fig_11_E!$D$33:$D$42</c:f>
              <c:numCache>
                <c:formatCode>0.0</c:formatCode>
                <c:ptCount val="10"/>
                <c:pt idx="0">
                  <c:v>-0.8</c:v>
                </c:pt>
                <c:pt idx="1">
                  <c:v>0.5</c:v>
                </c:pt>
                <c:pt idx="2">
                  <c:v>1.9</c:v>
                </c:pt>
                <c:pt idx="3">
                  <c:v>12.5</c:v>
                </c:pt>
                <c:pt idx="4">
                  <c:v>-4.0999999999999996</c:v>
                </c:pt>
                <c:pt idx="5">
                  <c:v>2.8</c:v>
                </c:pt>
                <c:pt idx="6">
                  <c:v>-0.8</c:v>
                </c:pt>
                <c:pt idx="7">
                  <c:v>10.199999999999999</c:v>
                </c:pt>
                <c:pt idx="8">
                  <c:v>8</c:v>
                </c:pt>
                <c:pt idx="9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7-4E66-947A-9845FEAAB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6481032"/>
        <c:axId val="1"/>
      </c:barChart>
      <c:catAx>
        <c:axId val="2764810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16"/>
          <c:min val="-16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76481032"/>
        <c:crosses val="autoZero"/>
        <c:crossBetween val="between"/>
        <c:majorUnit val="4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019742744922842"/>
          <c:y val="0.140836552734279"/>
          <c:w val="0.87523649969285744"/>
          <c:h val="7.4702684636330563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8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8464764945305E-2"/>
          <c:y val="0.11718412390425779"/>
          <c:w val="0.91991478088478207"/>
          <c:h val="0.81569884765212941"/>
        </c:manualLayout>
      </c:layout>
      <c:lineChart>
        <c:grouping val="standard"/>
        <c:varyColors val="0"/>
        <c:ser>
          <c:idx val="0"/>
          <c:order val="0"/>
          <c:tx>
            <c:strRef>
              <c:f>Fig_1_E!$B$30</c:f>
              <c:strCache>
                <c:ptCount val="1"/>
                <c:pt idx="0">
                  <c:v>European Union, 28 countries</c:v>
                </c:pt>
              </c:strCache>
            </c:strRef>
          </c:tx>
          <c:spPr>
            <a:ln w="19050" cap="rnd" cmpd="sng" algn="ctr">
              <a:solidFill>
                <a:srgbClr val="DA2128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Fig_1_E!$A$31:$A$58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Fig_1_E!$B$31:$B$58</c:f>
              <c:numCache>
                <c:formatCode>General</c:formatCode>
                <c:ptCount val="28"/>
                <c:pt idx="0">
                  <c:v>42</c:v>
                </c:pt>
                <c:pt idx="1">
                  <c:v>50</c:v>
                </c:pt>
                <c:pt idx="2">
                  <c:v>44</c:v>
                </c:pt>
                <c:pt idx="3">
                  <c:v>45</c:v>
                </c:pt>
                <c:pt idx="4">
                  <c:v>48</c:v>
                </c:pt>
                <c:pt idx="5">
                  <c:v>45</c:v>
                </c:pt>
                <c:pt idx="6">
                  <c:v>57</c:v>
                </c:pt>
                <c:pt idx="7">
                  <c:v>48</c:v>
                </c:pt>
                <c:pt idx="8">
                  <c:v>50</c:v>
                </c:pt>
                <c:pt idx="9">
                  <c:v>47</c:v>
                </c:pt>
                <c:pt idx="10">
                  <c:v>47</c:v>
                </c:pt>
                <c:pt idx="11">
                  <c:v>48</c:v>
                </c:pt>
                <c:pt idx="12">
                  <c:v>42</c:v>
                </c:pt>
                <c:pt idx="13">
                  <c:v>43</c:v>
                </c:pt>
                <c:pt idx="14">
                  <c:v>41</c:v>
                </c:pt>
                <c:pt idx="15">
                  <c:v>34</c:v>
                </c:pt>
                <c:pt idx="16">
                  <c:v>31</c:v>
                </c:pt>
                <c:pt idx="17">
                  <c:v>33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37</c:v>
                </c:pt>
                <c:pt idx="22">
                  <c:v>40</c:v>
                </c:pt>
                <c:pt idx="23">
                  <c:v>32</c:v>
                </c:pt>
                <c:pt idx="24">
                  <c:v>33</c:v>
                </c:pt>
                <c:pt idx="25">
                  <c:v>36</c:v>
                </c:pt>
                <c:pt idx="26">
                  <c:v>42</c:v>
                </c:pt>
                <c:pt idx="27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59-4098-9C47-98BB1CEDD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312720"/>
        <c:axId val="1"/>
      </c:lineChart>
      <c:lineChart>
        <c:grouping val="standard"/>
        <c:varyColors val="0"/>
        <c:ser>
          <c:idx val="1"/>
          <c:order val="1"/>
          <c:tx>
            <c:strRef>
              <c:f>Fig_1_E!$C$30</c:f>
              <c:strCache>
                <c:ptCount val="1"/>
                <c:pt idx="0">
                  <c:v>Southern Europe EU countries¹</c:v>
                </c:pt>
              </c:strCache>
            </c:strRef>
          </c:tx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Fig_1_E!$A$31:$A$58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Fig_1_E!$C$31:$C$58</c:f>
              <c:numCache>
                <c:formatCode>General</c:formatCode>
                <c:ptCount val="28"/>
                <c:pt idx="0">
                  <c:v>60</c:v>
                </c:pt>
                <c:pt idx="1">
                  <c:v>60.75</c:v>
                </c:pt>
                <c:pt idx="2">
                  <c:v>54</c:v>
                </c:pt>
                <c:pt idx="3">
                  <c:v>57.5</c:v>
                </c:pt>
                <c:pt idx="4">
                  <c:v>56.5</c:v>
                </c:pt>
                <c:pt idx="5">
                  <c:v>55.75</c:v>
                </c:pt>
                <c:pt idx="6">
                  <c:v>62.75</c:v>
                </c:pt>
                <c:pt idx="7">
                  <c:v>55.75</c:v>
                </c:pt>
                <c:pt idx="8">
                  <c:v>55.75</c:v>
                </c:pt>
                <c:pt idx="9">
                  <c:v>51</c:v>
                </c:pt>
                <c:pt idx="10">
                  <c:v>52.25</c:v>
                </c:pt>
                <c:pt idx="11">
                  <c:v>57.5</c:v>
                </c:pt>
                <c:pt idx="12">
                  <c:v>43</c:v>
                </c:pt>
                <c:pt idx="13">
                  <c:v>44.25</c:v>
                </c:pt>
                <c:pt idx="14">
                  <c:v>39.25</c:v>
                </c:pt>
                <c:pt idx="15">
                  <c:v>30.5</c:v>
                </c:pt>
                <c:pt idx="16">
                  <c:v>23.25</c:v>
                </c:pt>
                <c:pt idx="17">
                  <c:v>25.75</c:v>
                </c:pt>
                <c:pt idx="18">
                  <c:v>21.25</c:v>
                </c:pt>
                <c:pt idx="19">
                  <c:v>22.5</c:v>
                </c:pt>
                <c:pt idx="20">
                  <c:v>23</c:v>
                </c:pt>
                <c:pt idx="21">
                  <c:v>30.25</c:v>
                </c:pt>
                <c:pt idx="22">
                  <c:v>36</c:v>
                </c:pt>
                <c:pt idx="23">
                  <c:v>29</c:v>
                </c:pt>
                <c:pt idx="24">
                  <c:v>30.25</c:v>
                </c:pt>
                <c:pt idx="25">
                  <c:v>33</c:v>
                </c:pt>
                <c:pt idx="26">
                  <c:v>38</c:v>
                </c:pt>
                <c:pt idx="2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59-4098-9C47-98BB1CEDD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277312720"/>
        <c:scaling>
          <c:orientation val="minMax"/>
          <c:min val="37987"/>
        </c:scaling>
        <c:delete val="0"/>
        <c:axPos val="b"/>
        <c:numFmt formatCode="&quot;              &quot;yyyy" sourceLinked="0"/>
        <c:majorTickMark val="in"/>
        <c:minorTickMark val="in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Offset val="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ax val="70"/>
          <c:min val="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77312720"/>
        <c:crossesAt val="38017"/>
        <c:crossBetween val="between"/>
        <c:majorUnit val="10"/>
      </c:valAx>
      <c:dateAx>
        <c:axId val="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70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"/>
        <c:crosses val="max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4.7183407391400263E-2"/>
          <c:y val="0.72352354832050492"/>
          <c:w val="0.94953192600496117"/>
          <c:h val="7.4703077845606369E-2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20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8.7445796086387494E-3"/>
          <c:y val="1.9920803043647736E-2"/>
          <c:w val="0.98906927548920154"/>
          <c:h val="0.97509899619544038"/>
        </c:manualLayout>
      </c:layout>
      <c:lineChart>
        <c:grouping val="standard"/>
        <c:varyColors val="0"/>
        <c:ser>
          <c:idx val="0"/>
          <c:order val="0"/>
          <c:tx>
            <c:strRef>
              <c:f>Fig_1_E!$B$32</c:f>
              <c:strCache>
                <c:ptCount val="1"/>
                <c:pt idx="0">
                  <c:v>Euro area, 19 countries</c:v>
                </c:pt>
              </c:strCache>
            </c:strRef>
          </c:tx>
          <c:spPr>
            <a:ln w="27305" cap="rnd" cmpd="sng" algn="ctr">
              <a:solidFill>
                <a:srgbClr val="DA2128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Fig_1_E!$A$33:$A$60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Fig_1_E!$B$33:$B$60</c:f>
              <c:numCache>
                <c:formatCode>General</c:formatCode>
                <c:ptCount val="28"/>
                <c:pt idx="0">
                  <c:v>67.263157894736835</c:v>
                </c:pt>
                <c:pt idx="1">
                  <c:v>70.21052631578948</c:v>
                </c:pt>
                <c:pt idx="2">
                  <c:v>66.84210526315789</c:v>
                </c:pt>
                <c:pt idx="3">
                  <c:v>65.94736842105263</c:v>
                </c:pt>
                <c:pt idx="4">
                  <c:v>63.05263157894737</c:v>
                </c:pt>
                <c:pt idx="5">
                  <c:v>66.263157894736835</c:v>
                </c:pt>
                <c:pt idx="6">
                  <c:v>68.10526315789474</c:v>
                </c:pt>
                <c:pt idx="7">
                  <c:v>67</c:v>
                </c:pt>
                <c:pt idx="8">
                  <c:v>68.578947368421055</c:v>
                </c:pt>
                <c:pt idx="9">
                  <c:v>69.15789473684211</c:v>
                </c:pt>
                <c:pt idx="10">
                  <c:v>71.421052631578945</c:v>
                </c:pt>
                <c:pt idx="11">
                  <c:v>70.05263157894737</c:v>
                </c:pt>
                <c:pt idx="12">
                  <c:v>67.315789473684205</c:v>
                </c:pt>
                <c:pt idx="13">
                  <c:v>69.526315789473685</c:v>
                </c:pt>
                <c:pt idx="14">
                  <c:v>67.15789473684211</c:v>
                </c:pt>
                <c:pt idx="15">
                  <c:v>65.421052631578945</c:v>
                </c:pt>
                <c:pt idx="16">
                  <c:v>65.578947368421055</c:v>
                </c:pt>
                <c:pt idx="17">
                  <c:v>64.05263157894737</c:v>
                </c:pt>
                <c:pt idx="18">
                  <c:v>63.89473684210526</c:v>
                </c:pt>
                <c:pt idx="19">
                  <c:v>64.578947368421055</c:v>
                </c:pt>
                <c:pt idx="20">
                  <c:v>69</c:v>
                </c:pt>
                <c:pt idx="21">
                  <c:v>70.263157894736835</c:v>
                </c:pt>
                <c:pt idx="22">
                  <c:v>71.578947368421055</c:v>
                </c:pt>
                <c:pt idx="23">
                  <c:v>70.736842105263165</c:v>
                </c:pt>
                <c:pt idx="24">
                  <c:v>71.78947368421052</c:v>
                </c:pt>
                <c:pt idx="25">
                  <c:v>73.736842105263165</c:v>
                </c:pt>
                <c:pt idx="26">
                  <c:v>74.78947368421052</c:v>
                </c:pt>
                <c:pt idx="27">
                  <c:v>75.631578947368425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AE-4F1A-A101-EA540F5AE15C}"/>
            </c:ext>
          </c:extLst>
        </c:ser>
        <c:ser>
          <c:idx val="1"/>
          <c:order val="1"/>
          <c:tx>
            <c:strRef>
              <c:f>Fig_1_E!$C$32</c:f>
              <c:strCache>
                <c:ptCount val="1"/>
                <c:pt idx="0">
                  <c:v>Member States having introduced the euro only more recently¹</c:v>
                </c:pt>
              </c:strCache>
            </c:strRef>
          </c:tx>
          <c:spPr>
            <a:ln w="19050" cap="rnd" cmpd="sng" algn="ctr">
              <a:solidFill>
                <a:srgbClr val="037BC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Fig_1_E!$A$33:$A$60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Fig_1_E!$C$33:$C$60</c:f>
              <c:numCache>
                <c:formatCode>General</c:formatCode>
                <c:ptCount val="28"/>
                <c:pt idx="0">
                  <c:v>62.8</c:v>
                </c:pt>
                <c:pt idx="1">
                  <c:v>67.8</c:v>
                </c:pt>
                <c:pt idx="2">
                  <c:v>66.2</c:v>
                </c:pt>
                <c:pt idx="3">
                  <c:v>59.8</c:v>
                </c:pt>
                <c:pt idx="4">
                  <c:v>57</c:v>
                </c:pt>
                <c:pt idx="5">
                  <c:v>61</c:v>
                </c:pt>
                <c:pt idx="6">
                  <c:v>62.4</c:v>
                </c:pt>
                <c:pt idx="7">
                  <c:v>59.8</c:v>
                </c:pt>
                <c:pt idx="8">
                  <c:v>64.599999999999994</c:v>
                </c:pt>
                <c:pt idx="9">
                  <c:v>63.8</c:v>
                </c:pt>
                <c:pt idx="10">
                  <c:v>67.2</c:v>
                </c:pt>
                <c:pt idx="11">
                  <c:v>68.400000000000006</c:v>
                </c:pt>
                <c:pt idx="12">
                  <c:v>66.2</c:v>
                </c:pt>
                <c:pt idx="13">
                  <c:v>67.599999999999994</c:v>
                </c:pt>
                <c:pt idx="14">
                  <c:v>67</c:v>
                </c:pt>
                <c:pt idx="15">
                  <c:v>62.2</c:v>
                </c:pt>
                <c:pt idx="16">
                  <c:v>62.4</c:v>
                </c:pt>
                <c:pt idx="17">
                  <c:v>60.4</c:v>
                </c:pt>
                <c:pt idx="18">
                  <c:v>62</c:v>
                </c:pt>
                <c:pt idx="19">
                  <c:v>65</c:v>
                </c:pt>
                <c:pt idx="20">
                  <c:v>70.2</c:v>
                </c:pt>
                <c:pt idx="21">
                  <c:v>74.8</c:v>
                </c:pt>
                <c:pt idx="22">
                  <c:v>78.599999999999994</c:v>
                </c:pt>
                <c:pt idx="23">
                  <c:v>75.2</c:v>
                </c:pt>
                <c:pt idx="24">
                  <c:v>75.8</c:v>
                </c:pt>
                <c:pt idx="25">
                  <c:v>78.400000000000006</c:v>
                </c:pt>
                <c:pt idx="26">
                  <c:v>77.8</c:v>
                </c:pt>
                <c:pt idx="27">
                  <c:v>78.599999999999994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AE-4F1A-A101-EA540F5AE15C}"/>
            </c:ext>
          </c:extLst>
        </c:ser>
        <c:ser>
          <c:idx val="2"/>
          <c:order val="2"/>
          <c:tx>
            <c:strRef>
              <c:f>Fig_1_E!$D$32</c:f>
              <c:strCache>
                <c:ptCount val="1"/>
                <c:pt idx="0">
                  <c:v>Southern European euro area Member States²</c:v>
                </c:pt>
              </c:strCache>
            </c:strRef>
          </c:tx>
          <c:spPr>
            <a:ln w="19050" cap="rnd" cmpd="sng" algn="ctr">
              <a:solidFill>
                <a:srgbClr val="8CC84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Fig_1_E!$A$33:$A$60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Fig_1_E!$D$33:$D$60</c:f>
              <c:numCache>
                <c:formatCode>General</c:formatCode>
                <c:ptCount val="28"/>
                <c:pt idx="1">
                  <c:v>65</c:v>
                </c:pt>
                <c:pt idx="2">
                  <c:v>59.75</c:v>
                </c:pt>
                <c:pt idx="3">
                  <c:v>59.5</c:v>
                </c:pt>
                <c:pt idx="4">
                  <c:v>58.5</c:v>
                </c:pt>
                <c:pt idx="5">
                  <c:v>60</c:v>
                </c:pt>
                <c:pt idx="6">
                  <c:v>61.5</c:v>
                </c:pt>
                <c:pt idx="7">
                  <c:v>60.5</c:v>
                </c:pt>
                <c:pt idx="8">
                  <c:v>57.5</c:v>
                </c:pt>
                <c:pt idx="9">
                  <c:v>59.75</c:v>
                </c:pt>
                <c:pt idx="10">
                  <c:v>63.5</c:v>
                </c:pt>
                <c:pt idx="11">
                  <c:v>62</c:v>
                </c:pt>
                <c:pt idx="12">
                  <c:v>61.25</c:v>
                </c:pt>
                <c:pt idx="13">
                  <c:v>62.5</c:v>
                </c:pt>
                <c:pt idx="14">
                  <c:v>59.5</c:v>
                </c:pt>
                <c:pt idx="15">
                  <c:v>62.25</c:v>
                </c:pt>
                <c:pt idx="16">
                  <c:v>60.25</c:v>
                </c:pt>
                <c:pt idx="17">
                  <c:v>60</c:v>
                </c:pt>
                <c:pt idx="18">
                  <c:v>57.75</c:v>
                </c:pt>
                <c:pt idx="19">
                  <c:v>55.25</c:v>
                </c:pt>
                <c:pt idx="20">
                  <c:v>60.5</c:v>
                </c:pt>
                <c:pt idx="21">
                  <c:v>60</c:v>
                </c:pt>
                <c:pt idx="22">
                  <c:v>62.75</c:v>
                </c:pt>
                <c:pt idx="23">
                  <c:v>64.75</c:v>
                </c:pt>
                <c:pt idx="24">
                  <c:v>63.25</c:v>
                </c:pt>
                <c:pt idx="25">
                  <c:v>66.5</c:v>
                </c:pt>
                <c:pt idx="26">
                  <c:v>67.75</c:v>
                </c:pt>
                <c:pt idx="2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AE-4F1A-A101-EA540F5AE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950744"/>
        <c:axId val="1"/>
      </c:lineChart>
      <c:lineChart>
        <c:grouping val="standard"/>
        <c:varyColors val="0"/>
        <c:ser>
          <c:idx val="3"/>
          <c:order val="3"/>
          <c:tx>
            <c:strRef>
              <c:f>Fig_1_E!$E$32</c:f>
              <c:strCache>
                <c:ptCount val="1"/>
                <c:pt idx="0">
                  <c:v>EU Member States that have thus far not joined the euro³</c:v>
                </c:pt>
              </c:strCache>
            </c:strRef>
          </c:tx>
          <c:spPr>
            <a:ln w="19050" cap="rnd" cmpd="sng" algn="ctr">
              <a:solidFill>
                <a:srgbClr val="F4792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Fig_1_E!$A$33:$A$60</c:f>
              <c:numCache>
                <c:formatCode>mmm\-yy</c:formatCode>
                <c:ptCount val="28"/>
                <c:pt idx="0">
                  <c:v>38139</c:v>
                </c:pt>
                <c:pt idx="1">
                  <c:v>38322</c:v>
                </c:pt>
                <c:pt idx="2">
                  <c:v>38504</c:v>
                </c:pt>
                <c:pt idx="3">
                  <c:v>38687</c:v>
                </c:pt>
                <c:pt idx="4">
                  <c:v>38869</c:v>
                </c:pt>
                <c:pt idx="5">
                  <c:v>39052</c:v>
                </c:pt>
                <c:pt idx="6">
                  <c:v>39234</c:v>
                </c:pt>
                <c:pt idx="7">
                  <c:v>39417</c:v>
                </c:pt>
                <c:pt idx="8">
                  <c:v>39600</c:v>
                </c:pt>
                <c:pt idx="9">
                  <c:v>39783</c:v>
                </c:pt>
                <c:pt idx="10">
                  <c:v>39965</c:v>
                </c:pt>
                <c:pt idx="11">
                  <c:v>40148</c:v>
                </c:pt>
                <c:pt idx="12">
                  <c:v>40330</c:v>
                </c:pt>
                <c:pt idx="13">
                  <c:v>40513</c:v>
                </c:pt>
                <c:pt idx="14">
                  <c:v>40695</c:v>
                </c:pt>
                <c:pt idx="15">
                  <c:v>40878</c:v>
                </c:pt>
                <c:pt idx="16">
                  <c:v>41061</c:v>
                </c:pt>
                <c:pt idx="17">
                  <c:v>41244</c:v>
                </c:pt>
                <c:pt idx="18">
                  <c:v>41426</c:v>
                </c:pt>
                <c:pt idx="19">
                  <c:v>41609</c:v>
                </c:pt>
                <c:pt idx="20">
                  <c:v>41791</c:v>
                </c:pt>
                <c:pt idx="21">
                  <c:v>41974</c:v>
                </c:pt>
                <c:pt idx="22">
                  <c:v>42156</c:v>
                </c:pt>
                <c:pt idx="23">
                  <c:v>42339</c:v>
                </c:pt>
                <c:pt idx="24">
                  <c:v>42522</c:v>
                </c:pt>
                <c:pt idx="25">
                  <c:v>42705</c:v>
                </c:pt>
                <c:pt idx="26">
                  <c:v>42887</c:v>
                </c:pt>
                <c:pt idx="27">
                  <c:v>43070</c:v>
                </c:pt>
              </c:numCache>
            </c:numRef>
          </c:cat>
          <c:val>
            <c:numRef>
              <c:f>Fig_1_E!$E$33:$E$60</c:f>
              <c:numCache>
                <c:formatCode>General</c:formatCode>
                <c:ptCount val="28"/>
                <c:pt idx="0">
                  <c:v>61.285714285714285</c:v>
                </c:pt>
                <c:pt idx="1">
                  <c:v>60.25</c:v>
                </c:pt>
                <c:pt idx="2">
                  <c:v>59.625</c:v>
                </c:pt>
                <c:pt idx="3">
                  <c:v>57.5</c:v>
                </c:pt>
                <c:pt idx="4">
                  <c:v>57.875</c:v>
                </c:pt>
                <c:pt idx="5">
                  <c:v>59.5</c:v>
                </c:pt>
                <c:pt idx="6">
                  <c:v>60.625</c:v>
                </c:pt>
                <c:pt idx="7">
                  <c:v>57.25</c:v>
                </c:pt>
                <c:pt idx="8">
                  <c:v>57.714285714285715</c:v>
                </c:pt>
                <c:pt idx="9">
                  <c:v>57</c:v>
                </c:pt>
                <c:pt idx="10">
                  <c:v>57.5</c:v>
                </c:pt>
                <c:pt idx="11">
                  <c:v>57.625</c:v>
                </c:pt>
                <c:pt idx="12">
                  <c:v>51</c:v>
                </c:pt>
                <c:pt idx="13">
                  <c:v>53</c:v>
                </c:pt>
                <c:pt idx="14">
                  <c:v>48.5</c:v>
                </c:pt>
                <c:pt idx="15">
                  <c:v>42.5</c:v>
                </c:pt>
                <c:pt idx="16">
                  <c:v>42.125</c:v>
                </c:pt>
                <c:pt idx="17">
                  <c:v>39.375</c:v>
                </c:pt>
                <c:pt idx="18">
                  <c:v>39.5</c:v>
                </c:pt>
                <c:pt idx="19">
                  <c:v>45.25</c:v>
                </c:pt>
                <c:pt idx="20">
                  <c:v>39.875</c:v>
                </c:pt>
                <c:pt idx="21">
                  <c:v>42.75</c:v>
                </c:pt>
                <c:pt idx="22">
                  <c:v>41</c:v>
                </c:pt>
                <c:pt idx="23">
                  <c:v>39</c:v>
                </c:pt>
                <c:pt idx="24">
                  <c:v>39.25</c:v>
                </c:pt>
                <c:pt idx="25">
                  <c:v>39.125</c:v>
                </c:pt>
                <c:pt idx="26">
                  <c:v>38.5</c:v>
                </c:pt>
                <c:pt idx="27">
                  <c:v>38.75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AE-4F1A-A101-EA540F5AE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269950744"/>
        <c:scaling>
          <c:orientation val="minMax"/>
          <c:max val="43070"/>
          <c:min val="37987"/>
        </c:scaling>
        <c:delete val="0"/>
        <c:axPos val="b"/>
        <c:numFmt formatCode="&quot;             &quot;yyyy" sourceLinked="0"/>
        <c:majorTickMark val="in"/>
        <c:minorTickMark val="in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Offset val="0"/>
        <c:baseTimeUnit val="months"/>
        <c:majorUnit val="12"/>
        <c:majorTimeUnit val="months"/>
        <c:minorUnit val="6"/>
        <c:minorTimeUnit val="months"/>
      </c:dateAx>
      <c:valAx>
        <c:axId val="1"/>
        <c:scaling>
          <c:orientation val="minMax"/>
          <c:min val="2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69950744"/>
        <c:crosses val="autoZero"/>
        <c:crossBetween val="between"/>
      </c:valAx>
      <c:dateAx>
        <c:axId val="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90"/>
          <c:min val="20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fr-FR"/>
          </a:p>
        </c:txPr>
        <c:crossAx val="3"/>
        <c:crosses val="max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4.4899748356197741E-2"/>
          <c:y val="4.6216245441229958E-2"/>
          <c:w val="0.61796087344752004"/>
          <c:h val="0.2041880719966184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6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UNITED KINGDOM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UK!$A$22</c:f>
              <c:strCache>
                <c:ptCount val="1"/>
                <c:pt idx="0">
                  <c:v>Primary balance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UK!$B$20:$F$20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UK!$B$22:$F$22</c:f>
              <c:numCache>
                <c:formatCode>0.0</c:formatCode>
                <c:ptCount val="5"/>
                <c:pt idx="0">
                  <c:v>-2.7210282000000001</c:v>
                </c:pt>
                <c:pt idx="1">
                  <c:v>-2.9605812</c:v>
                </c:pt>
                <c:pt idx="2">
                  <c:v>-2.0040966999999998</c:v>
                </c:pt>
                <c:pt idx="3">
                  <c:v>-0.48643120000000001</c:v>
                </c:pt>
                <c:pt idx="4">
                  <c:v>-0.44939760000000001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F-4CD2-B83C-DC04F40B7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89771448"/>
        <c:axId val="189772232"/>
      </c:barChart>
      <c:lineChart>
        <c:grouping val="stacked"/>
        <c:varyColors val="0"/>
        <c:ser>
          <c:idx val="0"/>
          <c:order val="0"/>
          <c:tx>
            <c:strRef>
              <c:f>UK!$A$21</c:f>
              <c:strCache>
                <c:ptCount val="1"/>
                <c:pt idx="0">
                  <c:v>GDP change (%)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UK!$B$20:$F$20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UK!$B$21:$F$21</c:f>
              <c:numCache>
                <c:formatCode>_-* #,##0.0_-;\-* #,##0.0_-;_-* "-"??_-;_-@_-</c:formatCode>
                <c:ptCount val="5"/>
                <c:pt idx="0">
                  <c:v>1.9111053120750501</c:v>
                </c:pt>
                <c:pt idx="1">
                  <c:v>3.0704500883477999</c:v>
                </c:pt>
                <c:pt idx="2">
                  <c:v>2.1942337195652502</c:v>
                </c:pt>
                <c:pt idx="3">
                  <c:v>1.80603097172313</c:v>
                </c:pt>
                <c:pt idx="4">
                  <c:v>1.75101866904474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9F-4CD2-B83C-DC04F40B7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771448"/>
        <c:axId val="189772232"/>
      </c:lineChart>
      <c:valAx>
        <c:axId val="189772232"/>
        <c:scaling>
          <c:orientation val="minMax"/>
          <c:max val="3.2"/>
          <c:min val="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771448"/>
        <c:crosses val="autoZero"/>
        <c:crossBetween val="between"/>
        <c:majorUnit val="3"/>
      </c:valAx>
      <c:catAx>
        <c:axId val="189771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772232"/>
        <c:crosses val="autoZero"/>
        <c:auto val="1"/>
        <c:lblAlgn val="ctr"/>
        <c:lblOffset val="50"/>
        <c:tickLblSkip val="2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276769751607136E-2"/>
          <c:y val="0.13478566822434845"/>
          <c:w val="0.94870425190130625"/>
          <c:h val="0.81181460005151829"/>
        </c:manualLayout>
      </c:layout>
      <c:areaChart>
        <c:grouping val="stacked"/>
        <c:varyColors val="0"/>
        <c:ser>
          <c:idx val="0"/>
          <c:order val="1"/>
          <c:tx>
            <c:strRef>
              <c:f>Figure1_1!$B$14</c:f>
              <c:strCache>
                <c:ptCount val="1"/>
                <c:pt idx="0">
                  <c:v>Within countries</c:v>
                </c:pt>
              </c:strCache>
            </c:strRef>
          </c:tx>
          <c:spPr>
            <a:solidFill>
              <a:srgbClr val="4F81BD"/>
            </a:solidFill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F81BD"/>
                  </a:solidFill>
                  <a:prstDash val="solid"/>
                  <a:round/>
                </a14:hiddenLine>
              </a:ext>
            </a:extLst>
          </c:spPr>
          <c:cat>
            <c:numRef>
              <c:f>Figure1_1!$A$15:$A$35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Figure1_1!$B$15:$B$35</c:f>
              <c:numCache>
                <c:formatCode>0.00000</c:formatCode>
                <c:ptCount val="21"/>
                <c:pt idx="0">
                  <c:v>2.49038E-2</c:v>
                </c:pt>
                <c:pt idx="1">
                  <c:v>2.5694399999999999E-2</c:v>
                </c:pt>
                <c:pt idx="2">
                  <c:v>2.5893699999999999E-2</c:v>
                </c:pt>
                <c:pt idx="3">
                  <c:v>2.6532300000000002E-2</c:v>
                </c:pt>
                <c:pt idx="4">
                  <c:v>2.7159599999999999E-2</c:v>
                </c:pt>
                <c:pt idx="5">
                  <c:v>2.89851E-2</c:v>
                </c:pt>
                <c:pt idx="6">
                  <c:v>2.8978799999999999E-2</c:v>
                </c:pt>
                <c:pt idx="7">
                  <c:v>2.8921800000000001E-2</c:v>
                </c:pt>
                <c:pt idx="8">
                  <c:v>2.8416299999999999E-2</c:v>
                </c:pt>
                <c:pt idx="9">
                  <c:v>2.84207E-2</c:v>
                </c:pt>
                <c:pt idx="10">
                  <c:v>3.0106899999999999E-2</c:v>
                </c:pt>
                <c:pt idx="11">
                  <c:v>2.9605300000000001E-2</c:v>
                </c:pt>
                <c:pt idx="12">
                  <c:v>3.0377500000000002E-2</c:v>
                </c:pt>
                <c:pt idx="13">
                  <c:v>3.1899799999999999E-2</c:v>
                </c:pt>
                <c:pt idx="14">
                  <c:v>3.1947900000000001E-2</c:v>
                </c:pt>
                <c:pt idx="15">
                  <c:v>3.2744500000000003E-2</c:v>
                </c:pt>
                <c:pt idx="16">
                  <c:v>3.2291899999999998E-2</c:v>
                </c:pt>
                <c:pt idx="17">
                  <c:v>3.2247199999999997E-2</c:v>
                </c:pt>
                <c:pt idx="18">
                  <c:v>3.30803E-2</c:v>
                </c:pt>
                <c:pt idx="19">
                  <c:v>3.2656499999999998E-2</c:v>
                </c:pt>
                <c:pt idx="20">
                  <c:v>3.2727699999999998E-2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B7-4152-9113-24F007043FC2}"/>
            </c:ext>
          </c:extLst>
        </c:ser>
        <c:ser>
          <c:idx val="1"/>
          <c:order val="2"/>
          <c:tx>
            <c:strRef>
              <c:f>Figure1_1!$C$14</c:f>
              <c:strCache>
                <c:ptCount val="1"/>
                <c:pt idx="0">
                  <c:v>Across countries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 cap="rnd" cmpd="sng" algn="ctr">
              <a:noFill/>
              <a:prstDash val="dash"/>
              <a:round/>
            </a:ln>
            <a:effectLst/>
          </c:spPr>
          <c:cat>
            <c:numRef>
              <c:f>Figure1_1!$A$15:$A$35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Figure1_1!$C$15:$C$35</c:f>
              <c:numCache>
                <c:formatCode>0.00000</c:formatCode>
                <c:ptCount val="21"/>
                <c:pt idx="0">
                  <c:v>6.5660200000000002E-2</c:v>
                </c:pt>
                <c:pt idx="1">
                  <c:v>6.3308799999999998E-2</c:v>
                </c:pt>
                <c:pt idx="2">
                  <c:v>6.0673100000000001E-2</c:v>
                </c:pt>
                <c:pt idx="3">
                  <c:v>5.9154100000000001E-2</c:v>
                </c:pt>
                <c:pt idx="4">
                  <c:v>5.9414000000000002E-2</c:v>
                </c:pt>
                <c:pt idx="5">
                  <c:v>5.8316399999999997E-2</c:v>
                </c:pt>
                <c:pt idx="6">
                  <c:v>5.66493E-2</c:v>
                </c:pt>
                <c:pt idx="7">
                  <c:v>5.3388699999999997E-2</c:v>
                </c:pt>
                <c:pt idx="8">
                  <c:v>4.9366300000000002E-2</c:v>
                </c:pt>
                <c:pt idx="9">
                  <c:v>4.6183500000000002E-2</c:v>
                </c:pt>
                <c:pt idx="10">
                  <c:v>4.3589200000000002E-2</c:v>
                </c:pt>
                <c:pt idx="11">
                  <c:v>4.1262899999999998E-2</c:v>
                </c:pt>
                <c:pt idx="12">
                  <c:v>3.8631600000000002E-2</c:v>
                </c:pt>
                <c:pt idx="13">
                  <c:v>3.5421099999999997E-2</c:v>
                </c:pt>
                <c:pt idx="14">
                  <c:v>3.3908399999999998E-2</c:v>
                </c:pt>
                <c:pt idx="15">
                  <c:v>3.5529699999999997E-2</c:v>
                </c:pt>
                <c:pt idx="16">
                  <c:v>3.66176E-2</c:v>
                </c:pt>
                <c:pt idx="17">
                  <c:v>3.7135799999999997E-2</c:v>
                </c:pt>
                <c:pt idx="18">
                  <c:v>3.63582E-2</c:v>
                </c:pt>
                <c:pt idx="19">
                  <c:v>3.4439600000000001E-2</c:v>
                </c:pt>
                <c:pt idx="20">
                  <c:v>3.2561199999999998E-2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B7-4152-9113-24F007043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580992"/>
        <c:axId val="230670336"/>
      </c:areaChart>
      <c:lineChart>
        <c:grouping val="standard"/>
        <c:varyColors val="0"/>
        <c:ser>
          <c:idx val="2"/>
          <c:order val="0"/>
          <c:tx>
            <c:strRef>
              <c:f>Figure1_1!$D$14</c:f>
              <c:strCache>
                <c:ptCount val="1"/>
                <c:pt idx="0">
                  <c:v>Total inequality</c:v>
                </c:pt>
              </c:strCache>
            </c:strRef>
          </c:tx>
          <c:spPr>
            <a:ln w="19050" cap="rnd" cmpd="sng" algn="ctr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Figure1_1!$A$15:$A$35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Figure1_1!$D$15:$D$35</c:f>
              <c:numCache>
                <c:formatCode>0.00000</c:formatCode>
                <c:ptCount val="21"/>
                <c:pt idx="0">
                  <c:v>9.0564000000000006E-2</c:v>
                </c:pt>
                <c:pt idx="1">
                  <c:v>8.9003200000000005E-2</c:v>
                </c:pt>
                <c:pt idx="2">
                  <c:v>8.6566799999999999E-2</c:v>
                </c:pt>
                <c:pt idx="3">
                  <c:v>8.5686499999999999E-2</c:v>
                </c:pt>
                <c:pt idx="4">
                  <c:v>8.6573600000000001E-2</c:v>
                </c:pt>
                <c:pt idx="5">
                  <c:v>8.7301500000000004E-2</c:v>
                </c:pt>
                <c:pt idx="6">
                  <c:v>8.5628099999999999E-2</c:v>
                </c:pt>
                <c:pt idx="7">
                  <c:v>8.2310499999999995E-2</c:v>
                </c:pt>
                <c:pt idx="8">
                  <c:v>7.7782599999999993E-2</c:v>
                </c:pt>
                <c:pt idx="9">
                  <c:v>7.4604299999999998E-2</c:v>
                </c:pt>
                <c:pt idx="10">
                  <c:v>7.3696200000000003E-2</c:v>
                </c:pt>
                <c:pt idx="11">
                  <c:v>7.0868200000000006E-2</c:v>
                </c:pt>
                <c:pt idx="12">
                  <c:v>6.9009100000000004E-2</c:v>
                </c:pt>
                <c:pt idx="13">
                  <c:v>6.7320900000000003E-2</c:v>
                </c:pt>
                <c:pt idx="14">
                  <c:v>6.5856300000000007E-2</c:v>
                </c:pt>
                <c:pt idx="15">
                  <c:v>6.8274199999999993E-2</c:v>
                </c:pt>
                <c:pt idx="16">
                  <c:v>6.8909499999999999E-2</c:v>
                </c:pt>
                <c:pt idx="17">
                  <c:v>6.9383E-2</c:v>
                </c:pt>
                <c:pt idx="18">
                  <c:v>6.9438399999999997E-2</c:v>
                </c:pt>
                <c:pt idx="19">
                  <c:v>6.7096000000000003E-2</c:v>
                </c:pt>
                <c:pt idx="20">
                  <c:v>6.5288899999999997E-2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B7-4152-9113-24F007043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580992"/>
        <c:axId val="230670336"/>
      </c:lineChart>
      <c:catAx>
        <c:axId val="230580992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30670336"/>
        <c:crosses val="autoZero"/>
        <c:auto val="1"/>
        <c:lblAlgn val="ctr"/>
        <c:lblOffset val="0"/>
        <c:tickLblSkip val="1"/>
        <c:noMultiLvlLbl val="0"/>
      </c:catAx>
      <c:valAx>
        <c:axId val="230670336"/>
        <c:scaling>
          <c:orientation val="minMax"/>
          <c:max val="0.1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75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2305809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2.6195384434680911E-2"/>
          <c:y val="2.8546632454720711E-2"/>
          <c:w val="0.96202182922457624"/>
          <c:h val="8.7642046732893289E-2"/>
        </c:manualLayout>
      </c:layout>
      <c:overlay val="1"/>
      <c:spPr>
        <a:solidFill>
          <a:srgbClr val="EAEAEA"/>
        </a:solidFill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8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13751702557008"/>
          <c:y val="0.15470034995625548"/>
          <c:w val="0.44850840778072976"/>
          <c:h val="0.81027258739992924"/>
        </c:manualLayout>
      </c:layout>
      <c:radarChart>
        <c:radarStyle val="marker"/>
        <c:varyColors val="0"/>
        <c:ser>
          <c:idx val="0"/>
          <c:order val="0"/>
          <c:tx>
            <c:strRef>
              <c:f>Fig_2_E!$B$34</c:f>
              <c:strCache>
                <c:ptCount val="1"/>
                <c:pt idx="0">
                  <c:v>Euro area</c:v>
                </c:pt>
              </c:strCache>
            </c:strRef>
          </c:tx>
          <c:spPr>
            <a:ln w="22225">
              <a:solidFill>
                <a:srgbClr val="DA2128"/>
              </a:solidFill>
            </a:ln>
          </c:spPr>
          <c:marker>
            <c:symbol val="none"/>
          </c:marker>
          <c:cat>
            <c:strRef>
              <c:f>Fig_2_E!$A$35:$A$45</c:f>
              <c:strCache>
                <c:ptCount val="11"/>
                <c:pt idx="0">
                  <c:v>Income and wealth</c:v>
                </c:pt>
                <c:pt idx="1">
                  <c:v>Jobs and earnings</c:v>
                </c:pt>
                <c:pt idx="2">
                  <c:v>Housing</c:v>
                </c:pt>
                <c:pt idx="3">
                  <c:v>Work and life balance</c:v>
                </c:pt>
                <c:pt idx="4">
                  <c:v>Health status</c:v>
                </c:pt>
                <c:pt idx="5">
                  <c:v>Education and skills</c:v>
                </c:pt>
                <c:pt idx="6">
                  <c:v>Social connections</c:v>
                </c:pt>
                <c:pt idx="7">
                  <c:v>Civic engagement and governance</c:v>
                </c:pt>
                <c:pt idx="8">
                  <c:v>Environmental quality</c:v>
                </c:pt>
                <c:pt idx="9">
                  <c:v>Personal security</c:v>
                </c:pt>
                <c:pt idx="10">
                  <c:v>Subjective well-being</c:v>
                </c:pt>
              </c:strCache>
            </c:strRef>
          </c:cat>
          <c:val>
            <c:numRef>
              <c:f>Fig_2_E!$B$35:$B$45</c:f>
              <c:numCache>
                <c:formatCode>0.00</c:formatCode>
                <c:ptCount val="11"/>
                <c:pt idx="0">
                  <c:v>4.1477272509335403</c:v>
                </c:pt>
                <c:pt idx="1">
                  <c:v>6.4604165556721949</c:v>
                </c:pt>
                <c:pt idx="2">
                  <c:v>6.5686401709343976</c:v>
                </c:pt>
                <c:pt idx="3">
                  <c:v>8.1991341638721149</c:v>
                </c:pt>
                <c:pt idx="4">
                  <c:v>7.7355530032157374</c:v>
                </c:pt>
                <c:pt idx="5">
                  <c:v>6.0326239605400112</c:v>
                </c:pt>
                <c:pt idx="6">
                  <c:v>6.6953156552300772</c:v>
                </c:pt>
                <c:pt idx="7">
                  <c:v>4.7048501947573378</c:v>
                </c:pt>
                <c:pt idx="8">
                  <c:v>5.9093902162761047</c:v>
                </c:pt>
                <c:pt idx="9">
                  <c:v>8.3829141788821921</c:v>
                </c:pt>
                <c:pt idx="10">
                  <c:v>6.0722750661606799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6-4781-BBBA-FFFA342F5115}"/>
            </c:ext>
          </c:extLst>
        </c:ser>
        <c:ser>
          <c:idx val="2"/>
          <c:order val="1"/>
          <c:tx>
            <c:strRef>
              <c:f>Fig_2_E!$C$34</c:f>
              <c:strCache>
                <c:ptCount val="1"/>
                <c:pt idx="0">
                  <c:v>Highest three results²</c:v>
                </c:pt>
              </c:strCache>
            </c:strRef>
          </c:tx>
          <c:spPr>
            <a:ln w="15875" cap="sq">
              <a:solidFill>
                <a:srgbClr val="037BC1"/>
              </a:solidFill>
              <a:prstDash val="solid"/>
            </a:ln>
          </c:spPr>
          <c:marker>
            <c:symbol val="none"/>
          </c:marker>
          <c:cat>
            <c:strRef>
              <c:f>Fig_2_E!$A$35:$A$45</c:f>
              <c:strCache>
                <c:ptCount val="11"/>
                <c:pt idx="0">
                  <c:v>Income and wealth</c:v>
                </c:pt>
                <c:pt idx="1">
                  <c:v>Jobs and earnings</c:v>
                </c:pt>
                <c:pt idx="2">
                  <c:v>Housing</c:v>
                </c:pt>
                <c:pt idx="3">
                  <c:v>Work and life balance</c:v>
                </c:pt>
                <c:pt idx="4">
                  <c:v>Health status</c:v>
                </c:pt>
                <c:pt idx="5">
                  <c:v>Education and skills</c:v>
                </c:pt>
                <c:pt idx="6">
                  <c:v>Social connections</c:v>
                </c:pt>
                <c:pt idx="7">
                  <c:v>Civic engagement and governance</c:v>
                </c:pt>
                <c:pt idx="8">
                  <c:v>Environmental quality</c:v>
                </c:pt>
                <c:pt idx="9">
                  <c:v>Personal security</c:v>
                </c:pt>
                <c:pt idx="10">
                  <c:v>Subjective well-being</c:v>
                </c:pt>
              </c:strCache>
            </c:strRef>
          </c:cat>
          <c:val>
            <c:numRef>
              <c:f>Fig_2_E!$C$35:$C$45</c:f>
              <c:numCache>
                <c:formatCode>0.00</c:formatCode>
                <c:ptCount val="11"/>
                <c:pt idx="0">
                  <c:v>5.8954226871765298</c:v>
                </c:pt>
                <c:pt idx="1">
                  <c:v>8.3416801537631127</c:v>
                </c:pt>
                <c:pt idx="2">
                  <c:v>7.5519519873705265</c:v>
                </c:pt>
                <c:pt idx="3">
                  <c:v>8.9964674815263148</c:v>
                </c:pt>
                <c:pt idx="4">
                  <c:v>8.6465997013709774</c:v>
                </c:pt>
                <c:pt idx="5">
                  <c:v>7.9179724649567405</c:v>
                </c:pt>
                <c:pt idx="6">
                  <c:v>8.5629752271557908</c:v>
                </c:pt>
                <c:pt idx="7">
                  <c:v>6.4059316419585342</c:v>
                </c:pt>
                <c:pt idx="8">
                  <c:v>7.8069895867961021</c:v>
                </c:pt>
                <c:pt idx="9">
                  <c:v>9.4822415776885851</c:v>
                </c:pt>
                <c:pt idx="10">
                  <c:v>9.1096036785030527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6-4781-BBBA-FFFA342F5115}"/>
            </c:ext>
          </c:extLst>
        </c:ser>
        <c:ser>
          <c:idx val="3"/>
          <c:order val="2"/>
          <c:tx>
            <c:strRef>
              <c:f>Fig_2_E!$D$34</c:f>
              <c:strCache>
                <c:ptCount val="1"/>
                <c:pt idx="0">
                  <c:v>Lowest three results²</c:v>
                </c:pt>
              </c:strCache>
            </c:strRef>
          </c:tx>
          <c:spPr>
            <a:ln w="15875">
              <a:solidFill>
                <a:srgbClr val="8CC841"/>
              </a:solidFill>
              <a:prstDash val="solid"/>
            </a:ln>
          </c:spPr>
          <c:marker>
            <c:symbol val="none"/>
          </c:marker>
          <c:cat>
            <c:strRef>
              <c:f>Fig_2_E!$A$35:$A$45</c:f>
              <c:strCache>
                <c:ptCount val="11"/>
                <c:pt idx="0">
                  <c:v>Income and wealth</c:v>
                </c:pt>
                <c:pt idx="1">
                  <c:v>Jobs and earnings</c:v>
                </c:pt>
                <c:pt idx="2">
                  <c:v>Housing</c:v>
                </c:pt>
                <c:pt idx="3">
                  <c:v>Work and life balance</c:v>
                </c:pt>
                <c:pt idx="4">
                  <c:v>Health status</c:v>
                </c:pt>
                <c:pt idx="5">
                  <c:v>Education and skills</c:v>
                </c:pt>
                <c:pt idx="6">
                  <c:v>Social connections</c:v>
                </c:pt>
                <c:pt idx="7">
                  <c:v>Civic engagement and governance</c:v>
                </c:pt>
                <c:pt idx="8">
                  <c:v>Environmental quality</c:v>
                </c:pt>
                <c:pt idx="9">
                  <c:v>Personal security</c:v>
                </c:pt>
                <c:pt idx="10">
                  <c:v>Subjective well-being</c:v>
                </c:pt>
              </c:strCache>
            </c:strRef>
          </c:cat>
          <c:val>
            <c:numRef>
              <c:f>Fig_2_E!$D$35:$D$45</c:f>
              <c:numCache>
                <c:formatCode>0.00</c:formatCode>
                <c:ptCount val="11"/>
                <c:pt idx="0">
                  <c:v>1.3557591734329872</c:v>
                </c:pt>
                <c:pt idx="1">
                  <c:v>3.9021203671829103</c:v>
                </c:pt>
                <c:pt idx="2">
                  <c:v>4.5110406872519571</c:v>
                </c:pt>
                <c:pt idx="3">
                  <c:v>6.5625940657760546</c:v>
                </c:pt>
                <c:pt idx="4">
                  <c:v>5.2492308040360154</c:v>
                </c:pt>
                <c:pt idx="5">
                  <c:v>4.5260751508231882</c:v>
                </c:pt>
                <c:pt idx="6">
                  <c:v>4.0066218838480507</c:v>
                </c:pt>
                <c:pt idx="7">
                  <c:v>2.4837207525069638</c:v>
                </c:pt>
                <c:pt idx="8">
                  <c:v>4.0922068188488403</c:v>
                </c:pt>
                <c:pt idx="9">
                  <c:v>6.8284544264178662</c:v>
                </c:pt>
                <c:pt idx="10">
                  <c:v>1.9258722611206089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6-4781-BBBA-FFFA342F5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50632"/>
        <c:axId val="1"/>
      </c:radarChart>
      <c:catAx>
        <c:axId val="268250632"/>
        <c:scaling>
          <c:orientation val="minMax"/>
        </c:scaling>
        <c:delete val="0"/>
        <c:axPos val="b"/>
        <c:majorGridlines>
          <c:spPr>
            <a:ln w="15875">
              <a:solidFill>
                <a:srgbClr val="C8C8C8"/>
              </a:solidFill>
              <a:prstDash val="solid"/>
            </a:ln>
            <a:extLst/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mpd="sng">
              <a:solidFill>
                <a:srgbClr val="CCCCCC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15875">
            <a:solidFill>
              <a:srgbClr val="C8C8C8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268250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1.460634035165667E-2"/>
          <c:w val="0.99644832760154567"/>
          <c:h val="5.7978097565390532E-2"/>
        </c:manualLayout>
      </c:layout>
      <c:overlay val="1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B. Well-being inequalities in the European Union</a:t>
            </a:r>
          </a:p>
        </c:rich>
      </c:tx>
      <c:layout>
        <c:manualLayout>
          <c:xMode val="edge"/>
          <c:yMode val="edge"/>
          <c:x val="0.30132007941545896"/>
          <c:y val="3.77004636534970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67955865743303"/>
          <c:y val="0.20469120370370369"/>
          <c:w val="0.29022989591911119"/>
          <c:h val="0.74650555555555553"/>
        </c:manualLayout>
      </c:layout>
      <c:radarChart>
        <c:radarStyle val="marker"/>
        <c:varyColors val="0"/>
        <c:ser>
          <c:idx val="0"/>
          <c:order val="0"/>
          <c:tx>
            <c:strRef>
              <c:f>Fig_2_E!$F$43</c:f>
              <c:strCache>
                <c:ptCount val="1"/>
                <c:pt idx="0">
                  <c:v>High achievers in the European Union</c:v>
                </c:pt>
              </c:strCache>
            </c:strRef>
          </c:tx>
          <c:spPr>
            <a:ln w="19050">
              <a:solidFill>
                <a:srgbClr val="F47920"/>
              </a:solidFill>
              <a:prstDash val="solid"/>
            </a:ln>
          </c:spPr>
          <c:marker>
            <c:symbol val="none"/>
          </c:marker>
          <c:cat>
            <c:strRef>
              <c:f>Fig_2_E!$E$44:$E$48</c:f>
              <c:strCache>
                <c:ptCount val="5"/>
                <c:pt idx="0">
                  <c:v>Income and wealth</c:v>
                </c:pt>
                <c:pt idx="1">
                  <c:v>Jobs and earnings</c:v>
                </c:pt>
                <c:pt idx="2">
                  <c:v>Health status</c:v>
                </c:pt>
                <c:pt idx="3">
                  <c:v>Education and skills</c:v>
                </c:pt>
                <c:pt idx="4">
                  <c:v>Civic engagement and governance</c:v>
                </c:pt>
              </c:strCache>
            </c:strRef>
          </c:cat>
          <c:val>
            <c:numRef>
              <c:f>Fig_2_E!$F$44:$F$48</c:f>
              <c:numCache>
                <c:formatCode>0.00</c:formatCode>
                <c:ptCount val="5"/>
                <c:pt idx="0">
                  <c:v>5.3212176412444308</c:v>
                </c:pt>
                <c:pt idx="1">
                  <c:v>5.7630285918449928</c:v>
                </c:pt>
                <c:pt idx="2">
                  <c:v>8.1411762330617261</c:v>
                </c:pt>
                <c:pt idx="3">
                  <c:v>6.6704182829834808</c:v>
                </c:pt>
                <c:pt idx="4">
                  <c:v>5.3724051977403509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4E0-8478-4513D9D0AC5F}"/>
            </c:ext>
          </c:extLst>
        </c:ser>
        <c:ser>
          <c:idx val="1"/>
          <c:order val="1"/>
          <c:tx>
            <c:strRef>
              <c:f>Fig_2_E!$G$43</c:f>
              <c:strCache>
                <c:ptCount val="1"/>
                <c:pt idx="0">
                  <c:v>Low achievers in the European Union</c:v>
                </c:pt>
              </c:strCache>
            </c:strRef>
          </c:tx>
          <c:spPr>
            <a:ln w="19050">
              <a:solidFill>
                <a:srgbClr val="037BC1"/>
              </a:solidFill>
              <a:prstDash val="solid"/>
            </a:ln>
          </c:spPr>
          <c:marker>
            <c:symbol val="none"/>
          </c:marker>
          <c:cat>
            <c:strRef>
              <c:f>Fig_2_E!$E$44:$E$48</c:f>
              <c:strCache>
                <c:ptCount val="5"/>
                <c:pt idx="0">
                  <c:v>Income and wealth</c:v>
                </c:pt>
                <c:pt idx="1">
                  <c:v>Jobs and earnings</c:v>
                </c:pt>
                <c:pt idx="2">
                  <c:v>Health status</c:v>
                </c:pt>
                <c:pt idx="3">
                  <c:v>Education and skills</c:v>
                </c:pt>
                <c:pt idx="4">
                  <c:v>Civic engagement and governance</c:v>
                </c:pt>
              </c:strCache>
            </c:strRef>
          </c:cat>
          <c:val>
            <c:numRef>
              <c:f>Fig_2_E!$G$44:$G$48</c:f>
              <c:numCache>
                <c:formatCode>0.00</c:formatCode>
                <c:ptCount val="5"/>
                <c:pt idx="0">
                  <c:v>0.99990808587435509</c:v>
                </c:pt>
                <c:pt idx="1">
                  <c:v>3.1247895363192373</c:v>
                </c:pt>
                <c:pt idx="2">
                  <c:v>6.8302241701318334</c:v>
                </c:pt>
                <c:pt idx="3">
                  <c:v>5.2529261477677567</c:v>
                </c:pt>
                <c:pt idx="4">
                  <c:v>4.1146397971478219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83-44E0-8478-4513D9D0A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7316328"/>
        <c:axId val="1"/>
      </c:radarChart>
      <c:catAx>
        <c:axId val="277316328"/>
        <c:scaling>
          <c:orientation val="minMax"/>
        </c:scaling>
        <c:delete val="0"/>
        <c:axPos val="b"/>
        <c:majorGridlines>
          <c:spPr>
            <a:ln w="15875">
              <a:solidFill>
                <a:srgbClr val="CCCCCC"/>
              </a:solidFill>
              <a:prstDash val="solid"/>
            </a:ln>
            <a:extLst/>
          </c:spPr>
        </c:majorGridlines>
        <c:numFmt formatCode="General" sourceLinked="1"/>
        <c:majorTickMark val="out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mpd="sng">
              <a:solidFill>
                <a:srgbClr val="CCCCCC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15875">
            <a:solidFill>
              <a:srgbClr val="CCCCCC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277316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5.4428762442430542E-2"/>
          <c:y val="0.13452472625943784"/>
          <c:w val="0.31181012322001772"/>
          <c:h val="0.15031900748089305"/>
        </c:manualLayout>
      </c:layout>
      <c:overlay val="1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GERMANY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Germania!$A$22</c:f>
              <c:strCache>
                <c:ptCount val="1"/>
                <c:pt idx="0">
                  <c:v>Primary balance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Germania!$B$20:$F$20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Germania!$B$22:$F$22</c:f>
              <c:numCache>
                <c:formatCode>0.0</c:formatCode>
                <c:ptCount val="5"/>
                <c:pt idx="0">
                  <c:v>1.7935844000000001</c:v>
                </c:pt>
                <c:pt idx="1">
                  <c:v>2.0702273999999998</c:v>
                </c:pt>
                <c:pt idx="2">
                  <c:v>2.2486003000000001</c:v>
                </c:pt>
                <c:pt idx="3">
                  <c:v>2.1412086000000001</c:v>
                </c:pt>
                <c:pt idx="4">
                  <c:v>1.6546438000000001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9-4FC3-BE05-23B9B0E30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402481536"/>
        <c:axId val="402483888"/>
      </c:barChart>
      <c:lineChart>
        <c:grouping val="stacked"/>
        <c:varyColors val="0"/>
        <c:ser>
          <c:idx val="0"/>
          <c:order val="0"/>
          <c:tx>
            <c:strRef>
              <c:f>Germania!$A$21</c:f>
              <c:strCache>
                <c:ptCount val="1"/>
                <c:pt idx="0">
                  <c:v>GDP change (%)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Germania!$B$20:$F$20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Germania!$B$21:$F$21</c:f>
              <c:numCache>
                <c:formatCode>_-* #,##0.0_-;\-* #,##0.0_-;_-* "-"??_-;_-@_-</c:formatCode>
                <c:ptCount val="5"/>
                <c:pt idx="0">
                  <c:v>0.48957285716996202</c:v>
                </c:pt>
                <c:pt idx="1">
                  <c:v>1.59533798601677</c:v>
                </c:pt>
                <c:pt idx="2">
                  <c:v>1.7207297366443499</c:v>
                </c:pt>
                <c:pt idx="3">
                  <c:v>1.8580069785880799</c:v>
                </c:pt>
                <c:pt idx="4">
                  <c:v>1.6411721834364801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49-4FC3-BE05-23B9B0E30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481536"/>
        <c:axId val="402483888"/>
      </c:lineChart>
      <c:valAx>
        <c:axId val="402483888"/>
        <c:scaling>
          <c:orientation val="minMax"/>
          <c:max val="3.2"/>
          <c:min val="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481536"/>
        <c:crosses val="autoZero"/>
        <c:crossBetween val="between"/>
        <c:majorUnit val="3"/>
      </c:valAx>
      <c:catAx>
        <c:axId val="40248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2483888"/>
        <c:crosses val="autoZero"/>
        <c:auto val="1"/>
        <c:lblAlgn val="ctr"/>
        <c:lblOffset val="50"/>
        <c:tickLblSkip val="2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ITALY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Italia!$A$22</c:f>
              <c:strCache>
                <c:ptCount val="1"/>
                <c:pt idx="0">
                  <c:v>Primary balance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Italia!$B$20:$F$20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Italia!$B$22:$F$22</c:f>
              <c:numCache>
                <c:formatCode>0.0</c:formatCode>
                <c:ptCount val="5"/>
                <c:pt idx="0">
                  <c:v>1.9125650000000001</c:v>
                </c:pt>
                <c:pt idx="1">
                  <c:v>1.5647783</c:v>
                </c:pt>
                <c:pt idx="2">
                  <c:v>1.4506155000000001</c:v>
                </c:pt>
                <c:pt idx="3">
                  <c:v>1.5225076</c:v>
                </c:pt>
                <c:pt idx="4">
                  <c:v>1.6802899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8-4828-BA3A-E3B9CD301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24069400"/>
        <c:axId val="224068224"/>
      </c:barChart>
      <c:lineChart>
        <c:grouping val="stacked"/>
        <c:varyColors val="0"/>
        <c:ser>
          <c:idx val="0"/>
          <c:order val="0"/>
          <c:tx>
            <c:strRef>
              <c:f>Italia!$A$21</c:f>
              <c:strCache>
                <c:ptCount val="1"/>
                <c:pt idx="0">
                  <c:v>GDP change (%)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Italia!$B$20:$F$20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Italia!$B$21:$F$21</c:f>
              <c:numCache>
                <c:formatCode>_(* #,##0.00_);_(* \(#,##0.00\);_(* "-"??_);_(@_)</c:formatCode>
                <c:ptCount val="5"/>
                <c:pt idx="0">
                  <c:v>-1.72814189357216</c:v>
                </c:pt>
                <c:pt idx="1">
                  <c:v>0.113679719070938</c:v>
                </c:pt>
                <c:pt idx="2">
                  <c:v>0.78325309606954296</c:v>
                </c:pt>
                <c:pt idx="3">
                  <c:v>0.87986629016295204</c:v>
                </c:pt>
                <c:pt idx="4">
                  <c:v>0.92886361941261297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8-4828-BA3A-E3B9CD301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69400"/>
        <c:axId val="224068224"/>
      </c:lineChart>
      <c:valAx>
        <c:axId val="224068224"/>
        <c:scaling>
          <c:orientation val="minMax"/>
          <c:max val="3.2"/>
          <c:min val="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069400"/>
        <c:crosses val="autoZero"/>
        <c:crossBetween val="between"/>
        <c:majorUnit val="3"/>
      </c:valAx>
      <c:catAx>
        <c:axId val="22406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068224"/>
        <c:crosses val="autoZero"/>
        <c:auto val="1"/>
        <c:lblAlgn val="ctr"/>
        <c:lblOffset val="50"/>
        <c:tickLblSkip val="2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FRANCE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Francia!$A$22</c:f>
              <c:strCache>
                <c:ptCount val="1"/>
                <c:pt idx="0">
                  <c:v>Primary balance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Francia!$B$20:$F$20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Francia!$B$22:$F$22</c:f>
              <c:numCache>
                <c:formatCode>0.0</c:formatCode>
                <c:ptCount val="5"/>
                <c:pt idx="0">
                  <c:v>-1.7580849999999999</c:v>
                </c:pt>
                <c:pt idx="1">
                  <c:v>-1.7625648</c:v>
                </c:pt>
                <c:pt idx="2">
                  <c:v>-1.5602191999999999</c:v>
                </c:pt>
                <c:pt idx="3">
                  <c:v>-1.5155510000000001</c:v>
                </c:pt>
                <c:pt idx="4">
                  <c:v>-1.2157511000000001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0-401E-A817-ED25D5F00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24045848"/>
        <c:axId val="223970296"/>
      </c:barChart>
      <c:lineChart>
        <c:grouping val="stacked"/>
        <c:varyColors val="0"/>
        <c:ser>
          <c:idx val="0"/>
          <c:order val="0"/>
          <c:tx>
            <c:strRef>
              <c:f>Francia!$A$21</c:f>
              <c:strCache>
                <c:ptCount val="1"/>
                <c:pt idx="0">
                  <c:v>GDP change (%)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Francia!$B$20:$F$20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Francia!$B$21:$F$21</c:f>
              <c:numCache>
                <c:formatCode>_-* #,##0.0_-;\-* #,##0.0_-;_-* "-"??_-;_-@_-</c:formatCode>
                <c:ptCount val="5"/>
                <c:pt idx="0">
                  <c:v>0.57624154683449003</c:v>
                </c:pt>
                <c:pt idx="1">
                  <c:v>0.63662165330924503</c:v>
                </c:pt>
                <c:pt idx="2">
                  <c:v>1.27418032469894</c:v>
                </c:pt>
                <c:pt idx="3">
                  <c:v>1.18526078028356</c:v>
                </c:pt>
                <c:pt idx="4">
                  <c:v>1.3536099646525399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70-401E-A817-ED25D5F00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45848"/>
        <c:axId val="223970296"/>
      </c:lineChart>
      <c:valAx>
        <c:axId val="223970296"/>
        <c:scaling>
          <c:orientation val="minMax"/>
          <c:max val="3.2"/>
          <c:min val="-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045848"/>
        <c:crosses val="autoZero"/>
        <c:crossBetween val="between"/>
        <c:majorUnit val="3"/>
      </c:valAx>
      <c:catAx>
        <c:axId val="22404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3970296"/>
        <c:crosses val="autoZero"/>
        <c:auto val="1"/>
        <c:lblAlgn val="ctr"/>
        <c:lblOffset val="50"/>
        <c:tickLblSkip val="2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it-IT"/>
              <a:t>SPAIN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Spagna!$A$22</c:f>
              <c:strCache>
                <c:ptCount val="1"/>
                <c:pt idx="0">
                  <c:v>Primary balance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Spagna!$B$20:$F$20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Spagna!$B$22:$F$22</c:f>
              <c:numCache>
                <c:formatCode>0.0</c:formatCode>
                <c:ptCount val="5"/>
                <c:pt idx="0">
                  <c:v>-3.5</c:v>
                </c:pt>
                <c:pt idx="1">
                  <c:v>-2.5</c:v>
                </c:pt>
                <c:pt idx="2">
                  <c:v>-2.0040966999999998</c:v>
                </c:pt>
                <c:pt idx="3">
                  <c:v>-1.7</c:v>
                </c:pt>
                <c:pt idx="4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E-4722-B38F-135E6CB5C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24150048"/>
        <c:axId val="224149656"/>
      </c:barChart>
      <c:lineChart>
        <c:grouping val="stacked"/>
        <c:varyColors val="0"/>
        <c:ser>
          <c:idx val="0"/>
          <c:order val="0"/>
          <c:tx>
            <c:strRef>
              <c:f>Spagna!$A$21</c:f>
              <c:strCache>
                <c:ptCount val="1"/>
                <c:pt idx="0">
                  <c:v>Spain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Spagna!$B$20:$F$20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Spagna!$B$21:$F$21</c:f>
              <c:numCache>
                <c:formatCode>General</c:formatCode>
                <c:ptCount val="5"/>
                <c:pt idx="0">
                  <c:v>-1.7058948679712489</c:v>
                </c:pt>
                <c:pt idx="1">
                  <c:v>1.3789982870255806</c:v>
                </c:pt>
                <c:pt idx="2">
                  <c:v>3.2046804642207256</c:v>
                </c:pt>
                <c:pt idx="3">
                  <c:v>3.235753072921689</c:v>
                </c:pt>
                <c:pt idx="4">
                  <c:v>2.7632950990615348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EE-4722-B38F-135E6CB5C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50048"/>
        <c:axId val="224149656"/>
      </c:lineChart>
      <c:valAx>
        <c:axId val="224149656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150048"/>
        <c:crosses val="autoZero"/>
        <c:crossBetween val="between"/>
        <c:majorUnit val="2"/>
      </c:valAx>
      <c:catAx>
        <c:axId val="22415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149656"/>
        <c:crosses val="autoZero"/>
        <c:auto val="1"/>
        <c:lblAlgn val="ctr"/>
        <c:lblOffset val="50"/>
        <c:tickLblSkip val="2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2-4F27-9D2C-3B311E426B8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2-4F27-9D2C-3B311E426B8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2-4F27-9D2C-3B311E426B8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2-4F27-9D2C-3B311E426B8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F2-4F27-9D2C-3B311E426B8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F2-4F27-9D2C-3B311E426B8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F2-4F27-9D2C-3B311E426B8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F2-4F27-9D2C-3B311E426B87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F2-4F27-9D2C-3B311E426B87}"/>
              </c:ext>
            </c:extLst>
          </c:dPt>
          <c:cat>
            <c:strRef>
              <c:f>'[amecoSerieCurrent (13).xml]AmecoCurrent'!$B$23:$B$31</c:f>
              <c:strCache>
                <c:ptCount val="9"/>
                <c:pt idx="0">
                  <c:v>Germany</c:v>
                </c:pt>
                <c:pt idx="1">
                  <c:v>France</c:v>
                </c:pt>
                <c:pt idx="2">
                  <c:v>Japan</c:v>
                </c:pt>
                <c:pt idx="3">
                  <c:v>European Union</c:v>
                </c:pt>
                <c:pt idx="4">
                  <c:v>United States</c:v>
                </c:pt>
                <c:pt idx="5">
                  <c:v>Netherlands</c:v>
                </c:pt>
                <c:pt idx="6">
                  <c:v>United Kingdom</c:v>
                </c:pt>
                <c:pt idx="7">
                  <c:v>Italy</c:v>
                </c:pt>
                <c:pt idx="8">
                  <c:v>Spain</c:v>
                </c:pt>
              </c:strCache>
            </c:strRef>
          </c:cat>
          <c:val>
            <c:numRef>
              <c:f>'[amecoSerieCurrent (13).xml]AmecoCurrent'!$C$23:$C$31</c:f>
              <c:numCache>
                <c:formatCode>0.0%</c:formatCode>
                <c:ptCount val="9"/>
                <c:pt idx="0">
                  <c:v>9.5215923249486259E-2</c:v>
                </c:pt>
                <c:pt idx="1">
                  <c:v>8.6473958688106922E-2</c:v>
                </c:pt>
                <c:pt idx="2">
                  <c:v>5.7953928273780188E-2</c:v>
                </c:pt>
                <c:pt idx="3">
                  <c:v>4.0096229132987292E-2</c:v>
                </c:pt>
                <c:pt idx="4">
                  <c:v>1.2214514670651579E-2</c:v>
                </c:pt>
                <c:pt idx="5">
                  <c:v>-8.5231374623330365E-3</c:v>
                </c:pt>
                <c:pt idx="6">
                  <c:v>-1.2824756633064696E-2</c:v>
                </c:pt>
                <c:pt idx="7">
                  <c:v>-2.9621767349833128E-2</c:v>
                </c:pt>
                <c:pt idx="8">
                  <c:v>-8.3417611754334903E-2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0F2-4F27-9D2C-3B311E426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6"/>
        <c:axId val="189772624"/>
        <c:axId val="224151520"/>
      </c:barChart>
      <c:catAx>
        <c:axId val="18977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4151520"/>
        <c:crossesAt val="0"/>
        <c:auto val="1"/>
        <c:lblAlgn val="ctr"/>
        <c:lblOffset val="100"/>
        <c:noMultiLvlLbl val="0"/>
      </c:catAx>
      <c:valAx>
        <c:axId val="224151520"/>
        <c:scaling>
          <c:orientation val="minMax"/>
          <c:max val="0.1"/>
          <c:min val="-9.000000000000002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77262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06-4C02-8FCD-820D40C68DFC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06-4C02-8FCD-820D40C68DF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06-4C02-8FCD-820D40C68DF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6-4C02-8FCD-820D40C68D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6-4C02-8FCD-820D40C68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06-4C02-8FCD-820D40C68D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6-4C02-8FCD-820D40C68D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06-4C02-8FCD-820D40C68D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06-4C02-8FCD-820D40C68DF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06-4C02-8FCD-820D40C68D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06-4C02-8FCD-820D40C68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'[amecoSerieCurrent (13).xml]AmecoCurrent'!$B$23:$B$31</c:f>
              <c:strCache>
                <c:ptCount val="9"/>
                <c:pt idx="0">
                  <c:v>Germany</c:v>
                </c:pt>
                <c:pt idx="1">
                  <c:v>United States</c:v>
                </c:pt>
                <c:pt idx="2">
                  <c:v>France</c:v>
                </c:pt>
                <c:pt idx="3">
                  <c:v>European Union</c:v>
                </c:pt>
                <c:pt idx="4">
                  <c:v>United Kingdom</c:v>
                </c:pt>
                <c:pt idx="5">
                  <c:v>Spain</c:v>
                </c:pt>
                <c:pt idx="6">
                  <c:v>Italy</c:v>
                </c:pt>
                <c:pt idx="7">
                  <c:v>Netherlands</c:v>
                </c:pt>
                <c:pt idx="8">
                  <c:v>Japan</c:v>
                </c:pt>
              </c:strCache>
            </c:strRef>
          </c:cat>
          <c:val>
            <c:numRef>
              <c:f>'[amecoSerieCurrent (13).xml]AmecoCurrent'!$C$23:$C$31</c:f>
              <c:numCache>
                <c:formatCode>0.0%</c:formatCode>
                <c:ptCount val="9"/>
                <c:pt idx="0">
                  <c:v>5.7110224948798846E-2</c:v>
                </c:pt>
                <c:pt idx="1">
                  <c:v>4.5944839166182652E-2</c:v>
                </c:pt>
                <c:pt idx="2">
                  <c:v>2.9519735751899808E-2</c:v>
                </c:pt>
                <c:pt idx="3">
                  <c:v>2.4127417469762401E-2</c:v>
                </c:pt>
                <c:pt idx="4">
                  <c:v>1.6074871088764955E-2</c:v>
                </c:pt>
                <c:pt idx="5">
                  <c:v>1.5486953245166911E-2</c:v>
                </c:pt>
                <c:pt idx="6">
                  <c:v>5.0700355888895834E-3</c:v>
                </c:pt>
                <c:pt idx="7">
                  <c:v>4.2651092871515668E-3</c:v>
                </c:pt>
                <c:pt idx="8">
                  <c:v>-2.021190780248381E-2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06-4C02-8FCD-820D40C68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26"/>
        <c:axId val="395878280"/>
        <c:axId val="395881024"/>
      </c:barChart>
      <c:catAx>
        <c:axId val="395878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881024"/>
        <c:crossesAt val="0"/>
        <c:auto val="1"/>
        <c:lblAlgn val="ctr"/>
        <c:lblOffset val="100"/>
        <c:noMultiLvlLbl val="0"/>
      </c:catAx>
      <c:valAx>
        <c:axId val="395881024"/>
        <c:scaling>
          <c:orientation val="minMax"/>
          <c:max val="6.0000000000000012E-2"/>
          <c:min val="-2.0000000000000004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587828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207971415696081E-2"/>
          <c:y val="0.1918871353179368"/>
          <c:w val="0.94460584373082945"/>
          <c:h val="0.74099583623845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Fig_22_E!$B$32</c:f>
              <c:strCache>
                <c:ptCount val="1"/>
                <c:pt idx="0">
                  <c:v>Smoothed through cross-border factor income (capital markets and labour income)</c:v>
                </c:pt>
              </c:strCache>
            </c:strRef>
          </c:tx>
          <c:spPr>
            <a:solidFill>
              <a:srgbClr val="037BC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Fig_22_E!$A$33:$A$34</c:f>
              <c:strCache>
                <c:ptCount val="2"/>
                <c:pt idx="0">
                  <c:v>Euro area²</c:v>
                </c:pt>
                <c:pt idx="1">
                  <c:v>USA²</c:v>
                </c:pt>
              </c:strCache>
            </c:strRef>
          </c:cat>
          <c:val>
            <c:numRef>
              <c:f>Fig_22_E!$B$33:$B$34</c:f>
              <c:numCache>
                <c:formatCode>General</c:formatCode>
                <c:ptCount val="2"/>
                <c:pt idx="0">
                  <c:v>5.6</c:v>
                </c:pt>
                <c:pt idx="1">
                  <c:v>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3-45F6-AD35-E857C75CDA88}"/>
            </c:ext>
          </c:extLst>
        </c:ser>
        <c:ser>
          <c:idx val="1"/>
          <c:order val="1"/>
          <c:tx>
            <c:strRef>
              <c:f>Fig_22_E!$C$32</c:f>
              <c:strCache>
                <c:ptCount val="1"/>
                <c:pt idx="0">
                  <c:v>Smoothed through credit markets</c:v>
                </c:pt>
              </c:strCache>
            </c:strRef>
          </c:tx>
          <c:spPr>
            <a:solidFill>
              <a:srgbClr val="8CC841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Fig_22_E!$A$33:$A$34</c:f>
              <c:strCache>
                <c:ptCount val="2"/>
                <c:pt idx="0">
                  <c:v>Euro area²</c:v>
                </c:pt>
                <c:pt idx="1">
                  <c:v>USA²</c:v>
                </c:pt>
              </c:strCache>
            </c:strRef>
          </c:cat>
          <c:val>
            <c:numRef>
              <c:f>Fig_22_E!$C$33:$C$34</c:f>
              <c:numCache>
                <c:formatCode>General</c:formatCode>
                <c:ptCount val="2"/>
                <c:pt idx="0">
                  <c:v>18.2</c:v>
                </c:pt>
                <c:pt idx="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33-45F6-AD35-E857C75CDA88}"/>
            </c:ext>
          </c:extLst>
        </c:ser>
        <c:ser>
          <c:idx val="2"/>
          <c:order val="2"/>
          <c:tx>
            <c:strRef>
              <c:f>Fig_22_E!$D$32</c:f>
              <c:strCache>
                <c:ptCount val="1"/>
                <c:pt idx="0">
                  <c:v>Smoothed through cross-border fiscal transfers</c:v>
                </c:pt>
              </c:strCache>
            </c:strRef>
          </c:tx>
          <c:spPr>
            <a:solidFill>
              <a:srgbClr val="7F0506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Fig_22_E!$A$33:$A$34</c:f>
              <c:strCache>
                <c:ptCount val="2"/>
                <c:pt idx="0">
                  <c:v>Euro area²</c:v>
                </c:pt>
                <c:pt idx="1">
                  <c:v>USA²</c:v>
                </c:pt>
              </c:strCache>
            </c:strRef>
          </c:cat>
          <c:val>
            <c:numRef>
              <c:f>Fig_22_E!$D$33:$D$34</c:f>
              <c:numCache>
                <c:formatCode>General</c:formatCode>
                <c:ptCount val="2"/>
                <c:pt idx="0">
                  <c:v>0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33-45F6-AD35-E857C75CD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434876496"/>
        <c:axId val="1"/>
      </c:barChart>
      <c:barChart>
        <c:barDir val="col"/>
        <c:grouping val="stacked"/>
        <c:varyColors val="0"/>
        <c:ser>
          <c:idx val="4"/>
          <c:order val="3"/>
          <c:tx>
            <c:strRef>
              <c:f>Fig_22_E!$E$32</c:f>
              <c:strCache>
                <c:ptCount val="1"/>
                <c:pt idx="0">
                  <c:v>NULL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Fig_22_E!$A$33:$A$34</c:f>
              <c:strCache>
                <c:ptCount val="2"/>
                <c:pt idx="0">
                  <c:v>Euro area²</c:v>
                </c:pt>
                <c:pt idx="1">
                  <c:v>USA²</c:v>
                </c:pt>
              </c:strCache>
            </c:strRef>
          </c:cat>
          <c:val>
            <c:numRef>
              <c:f>Fig_22_E!$E$33</c:f>
              <c:numCache>
                <c:formatCode>#,##0.00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3-45F6-AD35-E857C75CD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overlap val="100"/>
        <c:axId val="3"/>
        <c:axId val="4"/>
      </c:barChart>
      <c:catAx>
        <c:axId val="4348764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1"/>
        <c:crosses val="autoZero"/>
        <c:auto val="1"/>
        <c:lblAlgn val="ctr"/>
        <c:lblOffset val="0"/>
        <c:tickLblSkip val="1"/>
        <c:noMultiLvlLbl val="0"/>
      </c:catAx>
      <c:valAx>
        <c:axId val="1"/>
        <c:scaling>
          <c:orientation val="minMax"/>
          <c:max val="90"/>
          <c:min val="0"/>
        </c:scaling>
        <c:delete val="0"/>
        <c:axPos val="l"/>
        <c:majorGridlines>
          <c:spPr>
            <a:ln w="9525" cmpd="sng">
              <a:solidFill>
                <a:srgbClr val="C8C8C8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8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fr-FR"/>
          </a:p>
        </c:txPr>
        <c:crossAx val="434876496"/>
        <c:crosses val="autoZero"/>
        <c:crossBetween val="between"/>
        <c:majorUnit val="1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90"/>
          <c:min val="0"/>
        </c:scaling>
        <c:delete val="0"/>
        <c:axPos val="r"/>
        <c:numFmt formatCode="#,##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 Narrow" panose="020B0606020202030204" pitchFamily="34" charset="0"/>
              </a:defRPr>
            </a:pPr>
            <a:endParaRPr lang="fr-FR"/>
          </a:p>
        </c:txPr>
        <c:crossAx val="3"/>
        <c:crosses val="max"/>
        <c:crossBetween val="between"/>
        <c:majorUnit val="10"/>
      </c:valAx>
      <c:spPr>
        <a:solidFill>
          <a:srgbClr val="FFFFFF"/>
        </a:solidFill>
        <a:ln w="254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8627337106017843E-2"/>
          <c:y val="6.3748188192893794E-3"/>
          <c:w val="0.85333711502185738"/>
          <c:h val="0.164346770086575"/>
        </c:manualLayout>
      </c:layout>
      <c:overlay val="1"/>
      <c:spPr>
        <a:noFill/>
        <a:ln w="25400">
          <a:noFill/>
        </a:ln>
      </c:spPr>
      <c:txPr>
        <a:bodyPr/>
        <a:lstStyle/>
        <a:p>
          <a:pPr>
            <a:defRPr sz="1800" b="0" i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fr-FR"/>
        </a:p>
      </c:txPr>
    </c:legend>
    <c:plotVisOnly val="1"/>
    <c:dispBlanksAs val="gap"/>
    <c:showDLblsOverMax val="1"/>
  </c:chart>
  <c:spPr>
    <a:noFill/>
    <a:ln w="9525"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0.01443</cdr:x>
      <cdr:y>0.00498</cdr:y>
    </cdr:from>
    <cdr:ext cx="2676514" cy="409571"/>
    <cdr:sp macro="" textlink="">
      <cdr:nvSpPr>
        <cdr:cNvPr id="2" name="TextBox 1"/>
        <cdr:cNvSpPr txBox="1"/>
      </cdr:nvSpPr>
      <cdr:spPr>
        <a:xfrm xmlns:a="http://schemas.openxmlformats.org/drawingml/2006/main">
          <a:off x="39177" y="12700"/>
          <a:ext cx="26765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000" b="1">
              <a:latin typeface="Arial Narrow" panose="020B0606020202030204" pitchFamily="34" charset="0"/>
            </a:rPr>
            <a:t>A. Profitability</a:t>
          </a:r>
          <a:endParaRPr lang="en-GB" sz="800" b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en-GB" sz="800" b="0">
              <a:latin typeface="Arial Narrow" panose="020B0606020202030204" pitchFamily="34" charset="0"/>
            </a:rPr>
            <a:t>Per cent</a:t>
          </a:r>
          <a:endParaRPr lang="en-GB" sz="1000" b="1">
            <a:latin typeface="Arial Narrow" panose="020B0606020202030204" pitchFamily="34" charset="0"/>
          </a:endParaRPr>
        </a:p>
      </cdr:txBody>
    </cdr:sp>
  </cdr:absSizeAnchor>
</c:userShapes>
</file>

<file path=ppt/drawings/drawing2.xml><?xml version="1.0" encoding="utf-8"?>
<c:userShapes xmlns:c="http://schemas.openxmlformats.org/drawingml/2006/chart">
  <cdr:absSizeAnchor xmlns:cdr="http://schemas.openxmlformats.org/drawingml/2006/chartDrawing">
    <cdr:from>
      <cdr:x>0.00701</cdr:x>
      <cdr:y>0.0056</cdr:y>
    </cdr:from>
    <cdr:ext cx="2676542" cy="409571"/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14287"/>
          <a:ext cx="26765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>
              <a:latin typeface="Arial Narrow" panose="020B0606020202030204" pitchFamily="34" charset="0"/>
            </a:rPr>
            <a:t>B. Capital adequacy ratio¹</a:t>
          </a:r>
          <a:endParaRPr lang="en-GB" sz="800" b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en-GB" sz="800" b="0">
              <a:latin typeface="Arial Narrow" panose="020B0606020202030204" pitchFamily="34" charset="0"/>
            </a:rPr>
            <a:t>Per cent</a:t>
          </a:r>
          <a:endParaRPr lang="en-GB" sz="1000" b="1">
            <a:latin typeface="Arial Narrow" panose="020B0606020202030204" pitchFamily="34" charset="0"/>
          </a:endParaRPr>
        </a:p>
      </cdr:txBody>
    </cdr:sp>
  </cdr:abs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0.91825</cdr:x>
      <cdr:y>0.20625</cdr:y>
    </cdr:from>
    <cdr:ext cx="0" cy="0"/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8B38314E-22AB-448F-8EF5-E8BD35A6139E}"/>
            </a:ext>
          </a:extLst>
        </cdr:cNvPr>
        <cdr:cNvCxnSpPr/>
      </cdr:nvCxnSpPr>
      <cdr:spPr>
        <a:xfrm xmlns:a="http://schemas.openxmlformats.org/drawingml/2006/main" flipV="1">
          <a:off x="5054617" y="557213"/>
          <a:ext cx="3158" cy="1796354"/>
        </a:xfrm>
        <a:prstGeom xmlns:a="http://schemas.openxmlformats.org/drawingml/2006/main" prst="line">
          <a:avLst/>
        </a:prstGeom>
        <a:ln xmlns:a="http://schemas.openxmlformats.org/drawingml/2006/main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</cdr:x>
      <cdr:y>0</cdr:y>
    </cdr:from>
    <cdr:ext cx="276219" cy="228591"/>
    <cdr:sp macro="" textlink="">
      <cdr:nvSpPr>
        <cdr:cNvPr id="12" name="TextBox 11"/>
        <cdr:cNvSpPr txBox="1"/>
      </cdr:nvSpPr>
      <cdr:spPr>
        <a:xfrm xmlns:a="http://schemas.openxmlformats.org/drawingml/2006/main">
          <a:off x="0" y="0"/>
          <a:ext cx="2762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rtlCol="0"/>
        <a:lstStyle xmlns:a="http://schemas.openxmlformats.org/drawingml/2006/main"/>
        <a:p xmlns:a="http://schemas.openxmlformats.org/drawingml/2006/main">
          <a:r>
            <a:rPr lang="en-GB" sz="800">
              <a:latin typeface="Arial Narrow" panose="020B0606020202030204" pitchFamily="34" charset="0"/>
            </a:rPr>
            <a:t>%</a:t>
          </a:r>
        </a:p>
      </cdr:txBody>
    </cdr:sp>
  </cdr:absSizeAnchor>
  <cdr:absSizeAnchor xmlns:cdr="http://schemas.openxmlformats.org/drawingml/2006/chartDrawing">
    <cdr:from>
      <cdr:x>0.95025</cdr:x>
      <cdr:y>0.00872</cdr:y>
    </cdr:from>
    <cdr:ext cx="276219" cy="228591"/>
    <cdr:sp macro="" textlink="">
      <cdr:nvSpPr>
        <cdr:cNvPr id="13" name="TextBox 1"/>
        <cdr:cNvSpPr txBox="1"/>
      </cdr:nvSpPr>
      <cdr:spPr>
        <a:xfrm xmlns:a="http://schemas.openxmlformats.org/drawingml/2006/main">
          <a:off x="5275913" y="22225"/>
          <a:ext cx="2762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r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800">
              <a:latin typeface="Arial Narrow" panose="020B0606020202030204" pitchFamily="34" charset="0"/>
            </a:rPr>
            <a:t>%</a:t>
          </a:r>
        </a:p>
      </cdr:txBody>
    </cdr:sp>
  </cdr:absSizeAnchor>
</c:userShapes>
</file>

<file path=ppt/drawings/drawing4.xml><?xml version="1.0" encoding="utf-8"?>
<c:userShapes xmlns:c="http://schemas.openxmlformats.org/drawingml/2006/chart">
  <cdr:absSizeAnchor xmlns:cdr="http://schemas.openxmlformats.org/drawingml/2006/chartDrawing">
    <cdr:from>
      <cdr:x>0.00709</cdr:x>
      <cdr:y>0</cdr:y>
    </cdr:from>
    <cdr:ext cx="2628897" cy="400059"/>
    <cdr:sp macro="" textlink="">
      <cdr:nvSpPr>
        <cdr:cNvPr id="14" name="TextBox 13"/>
        <cdr:cNvSpPr txBox="1"/>
      </cdr:nvSpPr>
      <cdr:spPr>
        <a:xfrm xmlns:a="http://schemas.openxmlformats.org/drawingml/2006/main">
          <a:off x="19050" y="-9525"/>
          <a:ext cx="26289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>
              <a:latin typeface="Arial Narrow" panose="020B0606020202030204" pitchFamily="34" charset="0"/>
            </a:rPr>
            <a:t>A. Reform</a:t>
          </a:r>
          <a:r>
            <a:rPr lang="en-GB" sz="1800" b="1" baseline="0" dirty="0">
              <a:latin typeface="Arial Narrow" panose="020B0606020202030204" pitchFamily="34" charset="0"/>
            </a:rPr>
            <a:t> responsiveness rate¹</a:t>
          </a:r>
          <a:endParaRPr lang="en-GB" sz="1800" b="0" baseline="0" dirty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en-GB" sz="1800" b="0" baseline="0" dirty="0">
              <a:latin typeface="Arial Narrow" panose="020B0606020202030204" pitchFamily="34" charset="0"/>
            </a:rPr>
            <a:t>Per cent</a:t>
          </a:r>
          <a:endParaRPr lang="en-GB" sz="1800" b="1" dirty="0">
            <a:latin typeface="Arial Narrow" panose="020B0606020202030204" pitchFamily="34" charset="0"/>
          </a:endParaRPr>
        </a:p>
      </cdr:txBody>
    </cdr:sp>
  </cdr:absSizeAnchor>
</c:userShapes>
</file>

<file path=ppt/drawings/drawing5.xml><?xml version="1.0" encoding="utf-8"?>
<c:userShapes xmlns:c="http://schemas.openxmlformats.org/drawingml/2006/chart">
  <cdr:absSizeAnchor xmlns:cdr="http://schemas.openxmlformats.org/drawingml/2006/chartDrawing">
    <cdr:from>
      <cdr:x>0.01052</cdr:x>
      <cdr:y>0.00934</cdr:y>
    </cdr:from>
    <cdr:ext cx="2667009" cy="428620"/>
    <cdr:sp macro="" textlink="">
      <cdr:nvSpPr>
        <cdr:cNvPr id="2" name="TextBox 1"/>
        <cdr:cNvSpPr txBox="1"/>
      </cdr:nvSpPr>
      <cdr:spPr>
        <a:xfrm xmlns:a="http://schemas.openxmlformats.org/drawingml/2006/main">
          <a:off x="28575" y="23813"/>
          <a:ext cx="26670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>
              <a:latin typeface="Arial Narrow" panose="020B0606020202030204" pitchFamily="34" charset="0"/>
            </a:rPr>
            <a:t>A. Public investment</a:t>
          </a:r>
          <a:endParaRPr lang="en-GB" sz="800" b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en-GB" sz="800" b="0">
              <a:latin typeface="Arial Narrow" panose="020B0606020202030204" pitchFamily="34" charset="0"/>
            </a:rPr>
            <a:t>Index 2007=100</a:t>
          </a:r>
        </a:p>
      </cdr:txBody>
    </cdr:sp>
  </cdr:absSizeAnchor>
  <cdr:relSizeAnchor xmlns:cdr="http://schemas.openxmlformats.org/drawingml/2006/chartDrawing">
    <cdr:from>
      <cdr:x>0.10885</cdr:x>
      <cdr:y>0.41494</cdr:y>
    </cdr:from>
    <cdr:to>
      <cdr:x>0.97775</cdr:x>
      <cdr:y>0.41494</cdr:y>
    </cdr:to>
    <cdr:cxnSp macro="">
      <cdr:nvCxnSpPr>
        <cdr:cNvPr id="5" name="xlamRefLine">
          <a:extLst xmlns:a="http://schemas.openxmlformats.org/drawingml/2006/main">
            <a:ext uri="{FF2B5EF4-FFF2-40B4-BE49-F238E27FC236}">
              <a16:creationId xmlns:a16="http://schemas.microsoft.com/office/drawing/2014/main" id="{C837807F-070B-47E8-9A14-8A69AB82D5FA}"/>
            </a:ext>
          </a:extLst>
        </cdr:cNvPr>
        <cdr:cNvCxnSpPr/>
      </cdr:nvCxnSpPr>
      <cdr:spPr>
        <a:xfrm xmlns:a="http://schemas.openxmlformats.org/drawingml/2006/main">
          <a:off x="308057" y="1058143"/>
          <a:ext cx="2458976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absSizeAnchor xmlns:cdr="http://schemas.openxmlformats.org/drawingml/2006/chartDrawing">
    <cdr:from>
      <cdr:x>0.01052</cdr:x>
      <cdr:y>0.00934</cdr:y>
    </cdr:from>
    <cdr:ext cx="2667009" cy="428620"/>
    <cdr:sp macro="" textlink="">
      <cdr:nvSpPr>
        <cdr:cNvPr id="2" name="TextBox 1"/>
        <cdr:cNvSpPr txBox="1"/>
      </cdr:nvSpPr>
      <cdr:spPr>
        <a:xfrm xmlns:a="http://schemas.openxmlformats.org/drawingml/2006/main">
          <a:off x="28575" y="23813"/>
          <a:ext cx="26670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>
              <a:latin typeface="Arial Narrow" panose="020B0606020202030204" pitchFamily="34" charset="0"/>
            </a:rPr>
            <a:t>B. Private investment³</a:t>
          </a:r>
          <a:endParaRPr lang="en-GB" sz="800" b="0"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en-GB" sz="800" b="0">
              <a:latin typeface="Arial Narrow" panose="020B0606020202030204" pitchFamily="34" charset="0"/>
            </a:rPr>
            <a:t>Index 2007=100</a:t>
          </a:r>
        </a:p>
      </cdr:txBody>
    </cdr:sp>
  </cdr:absSizeAnchor>
  <cdr:relSizeAnchor xmlns:cdr="http://schemas.openxmlformats.org/drawingml/2006/chartDrawing">
    <cdr:from>
      <cdr:x>0.10885</cdr:x>
      <cdr:y>0.41494</cdr:y>
    </cdr:from>
    <cdr:to>
      <cdr:x>0.97775</cdr:x>
      <cdr:y>0.41494</cdr:y>
    </cdr:to>
    <cdr:cxnSp macro="">
      <cdr:nvCxnSpPr>
        <cdr:cNvPr id="5" name="xlamRefLine">
          <a:extLst xmlns:a="http://schemas.openxmlformats.org/drawingml/2006/main">
            <a:ext uri="{FF2B5EF4-FFF2-40B4-BE49-F238E27FC236}">
              <a16:creationId xmlns:a16="http://schemas.microsoft.com/office/drawing/2014/main" id="{677363B1-343C-4FD3-9C54-0135A93FA1C0}"/>
            </a:ext>
          </a:extLst>
        </cdr:cNvPr>
        <cdr:cNvCxnSpPr/>
      </cdr:nvCxnSpPr>
      <cdr:spPr>
        <a:xfrm xmlns:a="http://schemas.openxmlformats.org/drawingml/2006/main">
          <a:off x="311168" y="1058143"/>
          <a:ext cx="2483804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absSizeAnchor xmlns:cdr="http://schemas.openxmlformats.org/drawingml/2006/chartDrawing">
    <cdr:from>
      <cdr:x>0.10252</cdr:x>
      <cdr:y>0.64349</cdr:y>
    </cdr:from>
    <cdr:ext cx="2383589" cy="0"/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6EF3CD4-2698-4730-905E-412875A3E92D}"/>
            </a:ext>
          </a:extLst>
        </cdr:cNvPr>
        <cdr:cNvCxnSpPr/>
      </cdr:nvCxnSpPr>
      <cdr:spPr>
        <a:xfrm xmlns:a="http://schemas.openxmlformats.org/drawingml/2006/main">
          <a:off x="275021" y="1628059"/>
          <a:ext cx="2379600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037BC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absSizeAnchor xmlns:cdr="http://schemas.openxmlformats.org/drawingml/2006/chartDrawing">
    <cdr:from>
      <cdr:x>0.083</cdr:x>
      <cdr:y>0.24325</cdr:y>
    </cdr:from>
    <cdr:ext cx="0" cy="0"/>
    <cdr:sp macro="" textlink="">
      <cdr:nvSpPr>
        <cdr:cNvPr id="6" name="TextBox 5"/>
        <cdr:cNvSpPr txBox="1"/>
      </cdr:nvSpPr>
      <cdr:spPr>
        <a:xfrm xmlns:a="http://schemas.openxmlformats.org/drawingml/2006/main">
          <a:off x="276715" y="642394"/>
          <a:ext cx="862269" cy="481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rIns="36000" rtlCol="0"/>
        <a:lstStyle xmlns:a="http://schemas.openxmlformats.org/drawingml/2006/main"/>
        <a:p xmlns:a="http://schemas.openxmlformats.org/drawingml/2006/main">
          <a:pPr algn="ctr"/>
          <a:r>
            <a:rPr lang="en-GB" sz="1400" b="0" i="0" dirty="0">
              <a:solidFill>
                <a:srgbClr val="000000"/>
              </a:solidFill>
              <a:latin typeface="Arial Narrow"/>
            </a:rPr>
            <a:t>Current</a:t>
          </a:r>
          <a:r>
            <a:rPr lang="en-GB" sz="1400" b="0" i="0" baseline="0" dirty="0">
              <a:solidFill>
                <a:srgbClr val="000000"/>
              </a:solidFill>
              <a:latin typeface="Arial Narrow"/>
            </a:rPr>
            <a:t> account         balance </a:t>
          </a:r>
          <a:r>
            <a:rPr lang="en-GB" sz="1400" b="0" i="0" dirty="0">
              <a:solidFill>
                <a:srgbClr val="000000"/>
              </a:solidFill>
              <a:latin typeface="Arial Narrow"/>
            </a:rPr>
            <a:t>EU28,¹ </a:t>
          </a:r>
        </a:p>
        <a:p xmlns:a="http://schemas.openxmlformats.org/drawingml/2006/main">
          <a:pPr algn="ctr"/>
          <a:r>
            <a:rPr lang="en-GB" sz="1400" b="0" i="0" dirty="0">
              <a:solidFill>
                <a:srgbClr val="000000"/>
              </a:solidFill>
              <a:latin typeface="Arial Narrow"/>
            </a:rPr>
            <a:t>2017</a:t>
          </a:r>
        </a:p>
      </cdr:txBody>
    </cdr:sp>
  </cdr:absSizeAnchor>
  <cdr:absSizeAnchor xmlns:cdr="http://schemas.openxmlformats.org/drawingml/2006/chartDrawing">
    <cdr:from>
      <cdr:x>0.65625</cdr:x>
      <cdr:y>0.63558</cdr:y>
    </cdr:from>
    <cdr:ext cx="674281" cy="533353"/>
    <cdr:sp macro="" textlink="">
      <cdr:nvSpPr>
        <cdr:cNvPr id="14" name="TextBox 1"/>
        <cdr:cNvSpPr txBox="1"/>
      </cdr:nvSpPr>
      <cdr:spPr>
        <a:xfrm xmlns:a="http://schemas.openxmlformats.org/drawingml/2006/main">
          <a:off x="1835494" y="1614910"/>
          <a:ext cx="701837" cy="531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r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700" b="0" i="0">
              <a:solidFill>
                <a:srgbClr val="000000"/>
              </a:solidFill>
              <a:latin typeface="Arial Narrow"/>
            </a:rPr>
            <a:t>Current account balance EU28¹, 2008</a:t>
          </a:r>
        </a:p>
      </cdr:txBody>
    </cdr:sp>
  </cdr:absSizeAnchor>
  <cdr:relSizeAnchor xmlns:cdr="http://schemas.openxmlformats.org/drawingml/2006/chartDrawing">
    <cdr:from>
      <cdr:x>0.09861</cdr:x>
      <cdr:y>0.47221</cdr:y>
    </cdr:from>
    <cdr:to>
      <cdr:x>0.98565</cdr:x>
      <cdr:y>0.47221</cdr:y>
    </cdr:to>
    <cdr:cxnSp macro="">
      <cdr:nvCxnSpPr>
        <cdr:cNvPr id="29" name="xlamRefLine">
          <a:extLst xmlns:a="http://schemas.openxmlformats.org/drawingml/2006/main">
            <a:ext uri="{FF2B5EF4-FFF2-40B4-BE49-F238E27FC236}">
              <a16:creationId xmlns:a16="http://schemas.microsoft.com/office/drawing/2014/main" id="{653AC3D7-851D-45B4-835B-1F6BC76F6281}"/>
            </a:ext>
          </a:extLst>
        </cdr:cNvPr>
        <cdr:cNvCxnSpPr/>
      </cdr:nvCxnSpPr>
      <cdr:spPr>
        <a:xfrm xmlns:a="http://schemas.openxmlformats.org/drawingml/2006/main">
          <a:off x="264528" y="1194724"/>
          <a:ext cx="2379600" cy="0"/>
        </a:xfrm>
        <a:prstGeom xmlns:a="http://schemas.openxmlformats.org/drawingml/2006/main" prst="line">
          <a:avLst/>
        </a:prstGeom>
        <a:ln xmlns:a="http://schemas.openxmlformats.org/drawingml/2006/main" w="22225" cap="flat" cmpd="sng" algn="ctr">
          <a:solidFill>
            <a:srgbClr val="8CC841"/>
          </a:solidFill>
          <a:prstDash val="sysDot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absSizeAnchor xmlns:cdr="http://schemas.openxmlformats.org/drawingml/2006/chartDrawing">
    <cdr:from>
      <cdr:x>0.00343</cdr:x>
      <cdr:y>0.00747</cdr:y>
    </cdr:from>
    <cdr:ext cx="219074" cy="228591"/>
    <cdr:sp macro="" textlink="">
      <cdr:nvSpPr>
        <cdr:cNvPr id="2" name="TextBox 1"/>
        <cdr:cNvSpPr txBox="1"/>
      </cdr:nvSpPr>
      <cdr:spPr>
        <a:xfrm xmlns:a="http://schemas.openxmlformats.org/drawingml/2006/main">
          <a:off x="19050" y="19050"/>
          <a:ext cx="2190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tlCol="0"/>
        <a:lstStyle xmlns:a="http://schemas.openxmlformats.org/drawingml/2006/main"/>
        <a:p xmlns:a="http://schemas.openxmlformats.org/drawingml/2006/main">
          <a:r>
            <a:rPr lang="en-GB" sz="800">
              <a:latin typeface="Arial Narrow" panose="020B0606020202030204" pitchFamily="34" charset="0"/>
            </a:rPr>
            <a:t>%</a:t>
          </a:r>
        </a:p>
      </cdr:txBody>
    </cdr:sp>
  </cdr:absSizeAnchor>
  <cdr:absSizeAnchor xmlns:cdr="http://schemas.openxmlformats.org/drawingml/2006/chartDrawing">
    <cdr:from>
      <cdr:x>0.96061</cdr:x>
      <cdr:y>0.00125</cdr:y>
    </cdr:from>
    <cdr:ext cx="219074" cy="228591"/>
    <cdr:sp macro="" textlink="">
      <cdr:nvSpPr>
        <cdr:cNvPr id="3" name="TextBox 1"/>
        <cdr:cNvSpPr txBox="1"/>
      </cdr:nvSpPr>
      <cdr:spPr>
        <a:xfrm xmlns:a="http://schemas.openxmlformats.org/drawingml/2006/main">
          <a:off x="5342588" y="3175"/>
          <a:ext cx="2190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46800" r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sz="800">
              <a:latin typeface="Arial Narrow" panose="020B0606020202030204" pitchFamily="34" charset="0"/>
            </a:rPr>
            <a:t>%</a:t>
          </a:r>
        </a:p>
      </cdr:txBody>
    </cdr:sp>
  </cdr:abs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0.06372</cdr:x>
      <cdr:y>0.08733</cdr:y>
    </cdr:from>
    <cdr:to>
      <cdr:x>0.80858</cdr:x>
      <cdr:y>0.15109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775" y="222250"/>
          <a:ext cx="2709472" cy="162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GB" sz="750" b="0" i="0" dirty="0">
              <a:solidFill>
                <a:srgbClr val="000000"/>
              </a:solidFill>
              <a:latin typeface="Arial Narrow"/>
            </a:rPr>
            <a:t>Theil </a:t>
          </a:r>
          <a:r>
            <a:rPr lang="en-GB" sz="1400" b="0" i="0" dirty="0">
              <a:solidFill>
                <a:srgbClr val="000000"/>
              </a:solidFill>
              <a:latin typeface="Arial Narrow"/>
            </a:rPr>
            <a:t>index</a:t>
          </a:r>
          <a:r>
            <a:rPr lang="en-GB" sz="750" b="0" i="0" dirty="0">
              <a:solidFill>
                <a:srgbClr val="000000"/>
              </a:solidFill>
              <a:latin typeface="Arial Narrow"/>
            </a:rPr>
            <a:t> for </a:t>
          </a:r>
          <a:r>
            <a:rPr lang="en-GB" sz="750" b="0" i="0" baseline="0" dirty="0">
              <a:solidFill>
                <a:srgbClr val="000000"/>
              </a:solidFill>
              <a:latin typeface="Arial Narrow"/>
            </a:rPr>
            <a:t>GDP </a:t>
          </a:r>
          <a:r>
            <a:rPr lang="en-GB" sz="2000" b="0" i="0" baseline="0" dirty="0">
              <a:solidFill>
                <a:srgbClr val="000000"/>
              </a:solidFill>
              <a:latin typeface="Arial Narrow"/>
            </a:rPr>
            <a:t>per</a:t>
          </a:r>
          <a:r>
            <a:rPr lang="en-GB" sz="750" b="0" i="0" baseline="0" dirty="0">
              <a:solidFill>
                <a:srgbClr val="000000"/>
              </a:solidFill>
              <a:latin typeface="Arial Narrow"/>
            </a:rPr>
            <a:t> capita</a:t>
          </a:r>
          <a:endParaRPr lang="en-GB" sz="750" b="0" i="0" dirty="0">
            <a:solidFill>
              <a:srgbClr val="000000"/>
            </a:solidFill>
            <a:latin typeface="Arial Narrow"/>
          </a:endParaRPr>
        </a:p>
      </cdr:txBody>
    </cdr:sp>
  </cdr:relSizeAnchor>
  <cdr:relSizeAnchor xmlns:cdr="http://schemas.openxmlformats.org/drawingml/2006/chartDrawing">
    <cdr:from>
      <cdr:x>0.02804</cdr:x>
      <cdr:y>0.04239</cdr:y>
    </cdr:from>
    <cdr:to>
      <cdr:x>0.1041</cdr:x>
      <cdr:y>0.07429</cdr:y>
    </cdr:to>
    <cdr:sp macro="" textlink="">
      <cdr:nvSpPr>
        <cdr:cNvPr id="15" name="xlamShapesMarker"/>
        <cdr:cNvSpPr/>
      </cdr:nvSpPr>
      <cdr:spPr>
        <a:xfrm xmlns:a="http://schemas.openxmlformats.org/drawingml/2006/main">
          <a:off x="75009" y="107329"/>
          <a:ext cx="203489" cy="80790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0.07857</cdr:x>
      <cdr:y>0.04034</cdr:y>
    </cdr:from>
    <cdr:to>
      <cdr:x>0.12945</cdr:x>
      <cdr:y>0.06857</cdr:y>
    </cdr:to>
    <cdr:sp macro="" textlink="">
      <cdr:nvSpPr>
        <cdr:cNvPr id="16" name="xlamShapesMarker"/>
        <cdr:cNvSpPr/>
      </cdr:nvSpPr>
      <cdr:spPr>
        <a:xfrm xmlns:a="http://schemas.openxmlformats.org/drawingml/2006/main">
          <a:off x="210188" y="102141"/>
          <a:ext cx="136124" cy="71495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3175" cap="flat" cmpd="sng" algn="ctr">
              <a:solidFill>
                <a:schemeClr val="accent1">
                  <a:shade val="50000"/>
                </a:schemeClr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0.35738</cdr:x>
      <cdr:y>0.02492</cdr:y>
    </cdr:from>
    <cdr:to>
      <cdr:x>0.45529</cdr:x>
      <cdr:y>0.07664</cdr:y>
    </cdr:to>
    <cdr:sp macro="" textlink="">
      <cdr:nvSpPr>
        <cdr:cNvPr id="17" name="xlamShapesMarker"/>
        <cdr:cNvSpPr/>
      </cdr:nvSpPr>
      <cdr:spPr>
        <a:xfrm xmlns:a="http://schemas.openxmlformats.org/drawingml/2006/main">
          <a:off x="956073" y="63104"/>
          <a:ext cx="261936" cy="130968"/>
        </a:xfrm>
        <a:prstGeom xmlns:a="http://schemas.openxmlformats.org/drawingml/2006/main" prst="rect">
          <a:avLst/>
        </a:prstGeom>
        <a:solidFill xmlns:a="http://schemas.openxmlformats.org/drawingml/2006/main">
          <a:srgbClr val="EAEAEA"/>
        </a:solidFill>
        <a:ln xmlns:a="http://schemas.openxmlformats.org/drawingml/2006/main" w="6350" cap="flat" cmpd="sng" algn="ctr">
          <a:noFill/>
          <a:prstDash val="solid"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6350" cap="flat" cmpd="sng" algn="ctr">
              <a:solidFill>
                <a:srgbClr val="EAEAEA"/>
              </a:solidFill>
              <a:prstDash val="solid"/>
            </a14:hiddenLine>
          </a:ext>
        </a:ex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0.39644</cdr:x>
      <cdr:y>0.04034</cdr:y>
    </cdr:from>
    <cdr:to>
      <cdr:x>0.44732</cdr:x>
      <cdr:y>0.06857</cdr:y>
    </cdr:to>
    <cdr:sp macro="" textlink="">
      <cdr:nvSpPr>
        <cdr:cNvPr id="18" name="xlamShapesMarker"/>
        <cdr:cNvSpPr/>
      </cdr:nvSpPr>
      <cdr:spPr>
        <a:xfrm xmlns:a="http://schemas.openxmlformats.org/drawingml/2006/main">
          <a:off x="1060557" y="102142"/>
          <a:ext cx="136125" cy="714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3175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52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3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5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5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81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4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17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5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9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06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7AF73-3264-4C70-B601-8F591C6CA8DB}" type="datetimeFigureOut">
              <a:rPr lang="it-IT" smtClean="0"/>
              <a:t>08/10/18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FF7FD-C6B4-47A1-8070-2B55466DE03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4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mef.gov.it/en/thenarrowpath/graph/tpn-issue3-g1b.png" TargetMode="External"/><Relationship Id="rId2" Type="http://schemas.openxmlformats.org/officeDocument/2006/relationships/image" Target="http://www.mef.gov.it/en/thenarrowpath/graph/tpn-issue3-g1a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mef.gov.it/en/thenarrowpath/graph/tpn-issue3-g1d.png" TargetMode="External"/><Relationship Id="rId4" Type="http://schemas.openxmlformats.org/officeDocument/2006/relationships/image" Target="http://www.mef.gov.it/en/thenarrowpath/graph/tpn-issue3-g1c.p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31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Italy’s</a:t>
            </a:r>
            <a:r>
              <a:rPr lang="it-IT" dirty="0"/>
              <a:t> </a:t>
            </a:r>
            <a:r>
              <a:rPr lang="it-IT" dirty="0" err="1"/>
              <a:t>adjustment</a:t>
            </a:r>
            <a:br>
              <a:rPr lang="it-IT" dirty="0"/>
            </a:br>
            <a:r>
              <a:rPr lang="it-IT" dirty="0"/>
              <a:t>Fiscal </a:t>
            </a:r>
            <a:r>
              <a:rPr lang="it-IT" dirty="0" err="1"/>
              <a:t>Structural</a:t>
            </a:r>
            <a:r>
              <a:rPr lang="it-IT" dirty="0"/>
              <a:t> Banking Policies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sz="3200" dirty="0"/>
              <a:t>Pier Carlo Padoan, MP Rome</a:t>
            </a:r>
          </a:p>
        </p:txBody>
      </p:sp>
    </p:spTree>
    <p:extLst>
      <p:ext uri="{BB962C8B-B14F-4D97-AF65-F5344CB8AC3E}">
        <p14:creationId xmlns:p14="http://schemas.microsoft.com/office/powerpoint/2010/main" val="252715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A0FFA-4E75-4FFF-AA88-6E18E288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Debt</a:t>
            </a:r>
            <a:r>
              <a:rPr lang="it-IT" dirty="0"/>
              <a:t>\</a:t>
            </a:r>
            <a:r>
              <a:rPr lang="it-IT" dirty="0" err="1"/>
              <a:t>gdp</a:t>
            </a:r>
            <a:r>
              <a:rPr lang="it-IT" dirty="0"/>
              <a:t> growth and </a:t>
            </a:r>
            <a:r>
              <a:rPr lang="it-IT" dirty="0" err="1"/>
              <a:t>components</a:t>
            </a:r>
            <a:r>
              <a:rPr lang="it-IT" dirty="0"/>
              <a:t> (source Ambrosetti)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408DB34C-52A2-4E66-8FF0-067C64165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33912"/>
              </p:ext>
            </p:extLst>
          </p:nvPr>
        </p:nvGraphicFramePr>
        <p:xfrm>
          <a:off x="838200" y="2002306"/>
          <a:ext cx="10515600" cy="434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85059504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95043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055075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2124604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7746677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92969625"/>
                    </a:ext>
                  </a:extLst>
                </a:gridCol>
              </a:tblGrid>
              <a:tr h="851418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Debt</a:t>
                      </a:r>
                      <a:r>
                        <a:rPr lang="it-IT" sz="2800" dirty="0"/>
                        <a:t>\</a:t>
                      </a:r>
                      <a:r>
                        <a:rPr lang="it-IT" sz="2800" dirty="0" err="1"/>
                        <a:t>gdp</a:t>
                      </a:r>
                      <a:endParaRPr lang="it-IT" sz="28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interest</a:t>
                      </a:r>
                      <a:endParaRPr lang="it-IT" sz="28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inflation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Growth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Primary</a:t>
                      </a:r>
                      <a:r>
                        <a:rPr lang="it-IT" sz="2800" dirty="0"/>
                        <a:t>  surplus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611834752"/>
                  </a:ext>
                </a:extLst>
              </a:tr>
              <a:tr h="851418">
                <a:tc>
                  <a:txBody>
                    <a:bodyPr/>
                    <a:lstStyle/>
                    <a:p>
                      <a:r>
                        <a:rPr lang="it-IT" sz="2800" dirty="0"/>
                        <a:t>80-94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+63.2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+147.3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-85.7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-22.5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+24.2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271046309"/>
                  </a:ext>
                </a:extLst>
              </a:tr>
              <a:tr h="851418">
                <a:tc>
                  <a:txBody>
                    <a:bodyPr/>
                    <a:lstStyle/>
                    <a:p>
                      <a:r>
                        <a:rPr lang="it-IT" sz="2800" dirty="0"/>
                        <a:t>95-07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-17.4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+82.9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-36.5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-23.0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-40.8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488971427"/>
                  </a:ext>
                </a:extLst>
              </a:tr>
              <a:tr h="851418">
                <a:tc>
                  <a:txBody>
                    <a:bodyPr/>
                    <a:lstStyle/>
                    <a:p>
                      <a:r>
                        <a:rPr lang="it-IT" sz="2800" dirty="0"/>
                        <a:t>08-12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+23.6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+33.4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-12.8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+7.4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-4.6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967247063"/>
                  </a:ext>
                </a:extLst>
              </a:tr>
              <a:tr h="851418">
                <a:tc>
                  <a:txBody>
                    <a:bodyPr/>
                    <a:lstStyle/>
                    <a:p>
                      <a:r>
                        <a:rPr lang="it-IT" sz="2800" dirty="0"/>
                        <a:t>13-17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+8.8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+21.8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-2.5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-2.5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-8.0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8725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38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843B0-0133-43BC-88DE-3976E04F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BANKS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661D4-7E01-47D7-B157-3FEC9C1F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CRISIS MANAGEMENT IN A NEW REGULATORY ENVIRONMENT (BANKING UNION)</a:t>
            </a:r>
          </a:p>
          <a:p>
            <a:r>
              <a:rPr lang="it-IT" dirty="0"/>
              <a:t>RECOVERY FROM THE LEGACY OF THE CRISIS </a:t>
            </a:r>
          </a:p>
        </p:txBody>
      </p:sp>
    </p:spTree>
    <p:extLst>
      <p:ext uri="{BB962C8B-B14F-4D97-AF65-F5344CB8AC3E}">
        <p14:creationId xmlns:p14="http://schemas.microsoft.com/office/powerpoint/2010/main" val="163851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"/>
            <a:ext cx="9077325" cy="67640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505201" y="1158240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Coverage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Rate of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Bad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Loans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90751" y="2312432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Coverage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Rate of Total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</a:rPr>
              <a:t>NPLs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886076" y="0"/>
            <a:ext cx="6467475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524000" y="0"/>
            <a:ext cx="9144001" cy="11582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 err="1"/>
              <a:t>NPLs</a:t>
            </a:r>
            <a:r>
              <a:rPr lang="it-IT" sz="3600" b="1" dirty="0"/>
              <a:t> </a:t>
            </a:r>
            <a:r>
              <a:rPr lang="it-IT" sz="3600" b="1" dirty="0" err="1"/>
              <a:t>as</a:t>
            </a:r>
            <a:r>
              <a:rPr lang="it-IT" sz="3600" b="1" dirty="0"/>
              <a:t> a </a:t>
            </a:r>
            <a:r>
              <a:rPr lang="it-IT" sz="3600" b="1" dirty="0" err="1"/>
              <a:t>Percentage</a:t>
            </a:r>
            <a:r>
              <a:rPr lang="it-IT" sz="3600" b="1" dirty="0"/>
              <a:t> of Total </a:t>
            </a:r>
            <a:r>
              <a:rPr lang="it-IT" sz="3600" b="1" dirty="0" err="1"/>
              <a:t>Loans</a:t>
            </a:r>
            <a:r>
              <a:rPr lang="it-IT" sz="3600" b="1" dirty="0"/>
              <a:t> </a:t>
            </a:r>
            <a:br>
              <a:rPr lang="it-IT" sz="3600" b="1" dirty="0"/>
            </a:br>
            <a:r>
              <a:rPr lang="it-IT" sz="3600" b="1" dirty="0"/>
              <a:t>(Net of </a:t>
            </a:r>
            <a:r>
              <a:rPr lang="it-IT" sz="3600" b="1" dirty="0" err="1"/>
              <a:t>Provisions</a:t>
            </a:r>
            <a:r>
              <a:rPr lang="it-IT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473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8375" r="19256" b="18609"/>
          <a:stretch/>
        </p:blipFill>
        <p:spPr>
          <a:xfrm>
            <a:off x="2333897" y="1524000"/>
            <a:ext cx="7883562" cy="51206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24000" y="0"/>
            <a:ext cx="9144001" cy="11582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/>
              <a:t>Net </a:t>
            </a:r>
            <a:r>
              <a:rPr lang="it-IT" sz="3600" b="1" dirty="0" err="1"/>
              <a:t>Bad</a:t>
            </a:r>
            <a:r>
              <a:rPr lang="it-IT" sz="3600" b="1" dirty="0"/>
              <a:t> </a:t>
            </a:r>
            <a:r>
              <a:rPr lang="it-IT" sz="3600" b="1" dirty="0" err="1"/>
              <a:t>Loans</a:t>
            </a:r>
            <a:r>
              <a:rPr lang="it-IT" sz="3600" b="1" dirty="0"/>
              <a:t> </a:t>
            </a:r>
            <a:r>
              <a:rPr lang="it-IT" sz="3600" b="1" dirty="0" err="1"/>
              <a:t>as</a:t>
            </a:r>
            <a:r>
              <a:rPr lang="it-IT" sz="3600" b="1" dirty="0"/>
              <a:t> a </a:t>
            </a:r>
            <a:r>
              <a:rPr lang="it-IT" sz="3600" b="1" dirty="0" err="1"/>
              <a:t>percentage</a:t>
            </a:r>
            <a:r>
              <a:rPr lang="it-IT" sz="3600" b="1" dirty="0"/>
              <a:t> </a:t>
            </a:r>
            <a:br>
              <a:rPr lang="it-IT" sz="3600" b="1" dirty="0"/>
            </a:br>
            <a:r>
              <a:rPr lang="it-IT" sz="3600" b="1" dirty="0"/>
              <a:t>of Total </a:t>
            </a:r>
            <a:r>
              <a:rPr lang="it-IT" sz="3600" b="1" dirty="0" err="1"/>
              <a:t>Loans</a:t>
            </a:r>
            <a:r>
              <a:rPr lang="it-IT" sz="3600" b="1" dirty="0"/>
              <a:t> and GDP </a:t>
            </a:r>
            <a:r>
              <a:rPr lang="it-IT" sz="3600" b="1" dirty="0" err="1"/>
              <a:t>growth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57551" y="1733008"/>
            <a:ext cx="3309258" cy="478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i="1" dirty="0">
                <a:solidFill>
                  <a:srgbClr val="FF0000"/>
                </a:solidFill>
              </a:rPr>
              <a:t>GDP (right scale)</a:t>
            </a:r>
          </a:p>
        </p:txBody>
      </p:sp>
      <p:sp>
        <p:nvSpPr>
          <p:cNvPr id="6" name="Rettangolo 5"/>
          <p:cNvSpPr/>
          <p:nvPr/>
        </p:nvSpPr>
        <p:spPr>
          <a:xfrm>
            <a:off x="4188823" y="1733008"/>
            <a:ext cx="2499360" cy="374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57005" y="5760721"/>
            <a:ext cx="2499360" cy="374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640180" y="5760721"/>
            <a:ext cx="3762106" cy="4789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</a:rPr>
              <a:t>Net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</a:rPr>
              <a:t>Bad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</a:rPr>
              <a:t>Loans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</a:rPr>
              <a:t> / Total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</a:rPr>
              <a:t>Loans</a:t>
            </a:r>
            <a:endParaRPr lang="it-IT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5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3C96726D-0B28-44B6-8ABF-A4AA63641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31" y="678426"/>
            <a:ext cx="8386034" cy="56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236F9-B54F-4260-A586-E61333BD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Cross </a:t>
            </a:r>
            <a:r>
              <a:rPr lang="it-IT" dirty="0" err="1"/>
              <a:t>border</a:t>
            </a:r>
            <a:r>
              <a:rPr lang="it-IT" dirty="0"/>
              <a:t> risk sharing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59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1DC-16D6-4EF4-AC21-7AEF5DF4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Risk </a:t>
            </a:r>
            <a:r>
              <a:rPr lang="it-IT" dirty="0" err="1"/>
              <a:t>reduction</a:t>
            </a:r>
            <a:r>
              <a:rPr lang="it-IT" dirty="0"/>
              <a:t>. Euro area </a:t>
            </a:r>
            <a:r>
              <a:rPr lang="it-IT" dirty="0" err="1"/>
              <a:t>banks</a:t>
            </a:r>
            <a:r>
              <a:rPr lang="it-IT" dirty="0"/>
              <a:t> </a:t>
            </a:r>
            <a:r>
              <a:rPr lang="it-IT" dirty="0" err="1"/>
              <a:t>fragility</a:t>
            </a:r>
            <a:r>
              <a:rPr lang="it-IT" dirty="0"/>
              <a:t> </a:t>
            </a:r>
            <a:r>
              <a:rPr lang="it-IT" dirty="0" err="1"/>
              <a:t>decreasing</a:t>
            </a:r>
            <a:r>
              <a:rPr lang="it-IT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541F5D-FB54-48C7-926E-87CA5941E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Bank</a:t>
            </a:r>
            <a:r>
              <a:rPr lang="it-IT" dirty="0"/>
              <a:t> </a:t>
            </a:r>
            <a:r>
              <a:rPr lang="it-IT" dirty="0" err="1"/>
              <a:t>profitability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FBDB3A-0D46-46BC-8494-FC474887E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Capital </a:t>
            </a:r>
            <a:r>
              <a:rPr lang="it-IT" dirty="0" err="1"/>
              <a:t>adequacy</a:t>
            </a:r>
            <a:r>
              <a:rPr lang="it-IT" dirty="0"/>
              <a:t> ratio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801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A1ED4-2FEA-4954-879D-81FE24C8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STRUCTURAL REFORMS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EA4FFF-987B-41D0-B2CA-6615EEF42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0" lvl="7" indent="0">
              <a:buNone/>
            </a:pPr>
            <a:endParaRPr lang="it-IT" dirty="0"/>
          </a:p>
          <a:p>
            <a:pPr marL="3200400" lvl="7" indent="0">
              <a:buNone/>
            </a:pPr>
            <a:endParaRPr lang="it-IT" sz="4400" dirty="0"/>
          </a:p>
          <a:p>
            <a:pPr marL="3200400" lvl="7" indent="0">
              <a:buNone/>
            </a:pPr>
            <a:r>
              <a:rPr lang="it-IT" sz="4400" dirty="0"/>
              <a:t>RECOVER/BOOST</a:t>
            </a:r>
          </a:p>
          <a:p>
            <a:pPr marL="3200400" lvl="7" indent="0">
              <a:buNone/>
            </a:pPr>
            <a:r>
              <a:rPr lang="it-IT" sz="4400" dirty="0"/>
              <a:t>POTENTIAL </a:t>
            </a:r>
          </a:p>
          <a:p>
            <a:pPr marL="3200400" lvl="7" indent="0">
              <a:buNone/>
            </a:pPr>
            <a:r>
              <a:rPr lang="it-IT" sz="4400" dirty="0"/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2182426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00E6B-D2AC-4464-86CD-486CECCF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impact of the </a:t>
            </a:r>
            <a:r>
              <a:rPr lang="it-IT" dirty="0" err="1"/>
              <a:t>crisis</a:t>
            </a:r>
            <a:r>
              <a:rPr lang="it-IT" dirty="0"/>
              <a:t> on EU drivers of </a:t>
            </a:r>
            <a:r>
              <a:rPr lang="it-IT" dirty="0" err="1"/>
              <a:t>growth</a:t>
            </a:r>
            <a:endParaRPr lang="it-IT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57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FFA2E-0EB4-4459-A5F3-7FD996B4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</a:t>
            </a:r>
            <a:r>
              <a:rPr lang="it-IT" dirty="0"/>
              <a:t> agenda 2012-17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0A28E9-8FA6-484A-9210-1C0F7809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it-IT" dirty="0" err="1"/>
              <a:t>Pension</a:t>
            </a:r>
            <a:r>
              <a:rPr lang="it-IT" dirty="0"/>
              <a:t> </a:t>
            </a:r>
            <a:r>
              <a:rPr lang="it-IT" dirty="0" err="1"/>
              <a:t>reform</a:t>
            </a:r>
            <a:r>
              <a:rPr lang="it-IT" dirty="0"/>
              <a:t> (Fornero, </a:t>
            </a:r>
            <a:r>
              <a:rPr lang="it-IT" dirty="0" err="1"/>
              <a:t>completed</a:t>
            </a:r>
            <a:r>
              <a:rPr lang="it-IT" dirty="0"/>
              <a:t>, </a:t>
            </a:r>
            <a:r>
              <a:rPr lang="it-IT" dirty="0" err="1"/>
              <a:t>now</a:t>
            </a:r>
            <a:r>
              <a:rPr lang="it-IT" dirty="0"/>
              <a:t> under </a:t>
            </a:r>
            <a:r>
              <a:rPr lang="it-IT" dirty="0" err="1"/>
              <a:t>attack</a:t>
            </a:r>
            <a:r>
              <a:rPr lang="it-IT" dirty="0"/>
              <a:t>)</a:t>
            </a:r>
          </a:p>
          <a:p>
            <a:r>
              <a:rPr lang="it-IT" dirty="0" err="1"/>
              <a:t>Labor</a:t>
            </a:r>
            <a:r>
              <a:rPr lang="it-IT" dirty="0"/>
              <a:t> market (Jobs Act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, </a:t>
            </a:r>
            <a:r>
              <a:rPr lang="it-IT" dirty="0" err="1"/>
              <a:t>now</a:t>
            </a:r>
            <a:r>
              <a:rPr lang="it-IT" dirty="0"/>
              <a:t> under </a:t>
            </a:r>
            <a:r>
              <a:rPr lang="it-IT" dirty="0" err="1"/>
              <a:t>attack</a:t>
            </a:r>
            <a:r>
              <a:rPr lang="it-IT" dirty="0"/>
              <a:t>))</a:t>
            </a:r>
          </a:p>
          <a:p>
            <a:r>
              <a:rPr lang="it-IT" dirty="0"/>
              <a:t>Public </a:t>
            </a:r>
            <a:r>
              <a:rPr lang="it-IT" dirty="0" err="1"/>
              <a:t>administration</a:t>
            </a:r>
            <a:r>
              <a:rPr lang="it-IT" dirty="0"/>
              <a:t> (</a:t>
            </a:r>
            <a:r>
              <a:rPr lang="it-IT" dirty="0" err="1"/>
              <a:t>half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)</a:t>
            </a:r>
          </a:p>
          <a:p>
            <a:r>
              <a:rPr lang="it-IT" dirty="0"/>
              <a:t>School system (Buona Scuola </a:t>
            </a:r>
            <a:r>
              <a:rPr lang="it-IT" dirty="0" err="1"/>
              <a:t>half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)</a:t>
            </a:r>
          </a:p>
          <a:p>
            <a:r>
              <a:rPr lang="it-IT" dirty="0" err="1"/>
              <a:t>Civil</a:t>
            </a:r>
            <a:r>
              <a:rPr lang="it-IT" dirty="0"/>
              <a:t> Justice (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)</a:t>
            </a:r>
          </a:p>
          <a:p>
            <a:r>
              <a:rPr lang="it-IT" dirty="0"/>
              <a:t>Banking sector (Popolari, Small cooperative. </a:t>
            </a:r>
            <a:r>
              <a:rPr lang="it-IT" dirty="0" err="1"/>
              <a:t>Completed</a:t>
            </a:r>
            <a:r>
              <a:rPr lang="it-IT" dirty="0"/>
              <a:t>, under </a:t>
            </a:r>
            <a:r>
              <a:rPr lang="it-IT" dirty="0" err="1"/>
              <a:t>attack</a:t>
            </a:r>
            <a:r>
              <a:rPr lang="it-IT" dirty="0"/>
              <a:t>)</a:t>
            </a:r>
          </a:p>
          <a:p>
            <a:r>
              <a:rPr lang="it-IT" dirty="0"/>
              <a:t>Tax </a:t>
            </a:r>
            <a:r>
              <a:rPr lang="it-IT" dirty="0" err="1"/>
              <a:t>administration</a:t>
            </a:r>
            <a:r>
              <a:rPr lang="it-IT" dirty="0"/>
              <a:t> (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)</a:t>
            </a:r>
          </a:p>
          <a:p>
            <a:r>
              <a:rPr lang="it-IT" dirty="0"/>
              <a:t>Institutional </a:t>
            </a:r>
            <a:r>
              <a:rPr lang="it-IT" dirty="0" err="1"/>
              <a:t>reform</a:t>
            </a:r>
            <a:r>
              <a:rPr lang="it-IT" dirty="0"/>
              <a:t> (</a:t>
            </a:r>
            <a:r>
              <a:rPr lang="it-IT" dirty="0" err="1"/>
              <a:t>rejected</a:t>
            </a:r>
            <a:r>
              <a:rPr lang="it-IT" dirty="0"/>
              <a:t> via referendum)</a:t>
            </a:r>
          </a:p>
          <a:p>
            <a:r>
              <a:rPr lang="it-IT" dirty="0" err="1"/>
              <a:t>Competition</a:t>
            </a:r>
            <a:r>
              <a:rPr lang="it-IT" dirty="0"/>
              <a:t> code (</a:t>
            </a:r>
            <a:r>
              <a:rPr lang="it-IT" dirty="0" err="1"/>
              <a:t>partially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930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AC0AAA-DAF4-452D-ABE1-0B8BA872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OUTLINE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7D669-0EB0-4430-9FB0-591132A44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PUBLIC FINANCE AND GROWTH</a:t>
            </a:r>
          </a:p>
          <a:p>
            <a:r>
              <a:rPr lang="it-IT" dirty="0"/>
              <a:t>BANKS</a:t>
            </a:r>
          </a:p>
          <a:p>
            <a:r>
              <a:rPr lang="it-IT" dirty="0"/>
              <a:t>REFORMS</a:t>
            </a:r>
          </a:p>
          <a:p>
            <a:r>
              <a:rPr lang="it-IT" dirty="0"/>
              <a:t>SCENARIOS</a:t>
            </a:r>
          </a:p>
        </p:txBody>
      </p:sp>
    </p:spTree>
    <p:extLst>
      <p:ext uri="{BB962C8B-B14F-4D97-AF65-F5344CB8AC3E}">
        <p14:creationId xmlns:p14="http://schemas.microsoft.com/office/powerpoint/2010/main" val="319486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F9295-E069-4C1F-AEDA-1426B2C8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</a:t>
            </a:r>
            <a:r>
              <a:rPr lang="it-IT" dirty="0"/>
              <a:t> agenda 2012-17 </a:t>
            </a:r>
            <a:r>
              <a:rPr lang="it-IT" dirty="0" err="1"/>
              <a:t>cont</a:t>
            </a:r>
            <a:r>
              <a:rPr lang="it-IT" dirty="0"/>
              <a:t>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A3AD2E-F7A2-4FF7-9AF3-DA469F63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Supporting  </a:t>
            </a:r>
            <a:r>
              <a:rPr lang="it-IT" dirty="0" err="1"/>
              <a:t>investment</a:t>
            </a:r>
            <a:r>
              <a:rPr lang="it-IT" dirty="0"/>
              <a:t>, innovation and </a:t>
            </a:r>
            <a:r>
              <a:rPr lang="it-IT" dirty="0" err="1"/>
              <a:t>productivity</a:t>
            </a:r>
            <a:endParaRPr lang="it-IT" dirty="0"/>
          </a:p>
          <a:p>
            <a:r>
              <a:rPr lang="it-IT" dirty="0"/>
              <a:t>Tax benefits</a:t>
            </a:r>
          </a:p>
          <a:p>
            <a:r>
              <a:rPr lang="it-IT" dirty="0" err="1"/>
              <a:t>Industry</a:t>
            </a:r>
            <a:r>
              <a:rPr lang="it-IT" dirty="0"/>
              <a:t> 4.0</a:t>
            </a:r>
          </a:p>
          <a:p>
            <a:r>
              <a:rPr lang="it-IT" dirty="0"/>
              <a:t>Finance and growth</a:t>
            </a:r>
          </a:p>
        </p:txBody>
      </p:sp>
    </p:spTree>
    <p:extLst>
      <p:ext uri="{BB962C8B-B14F-4D97-AF65-F5344CB8AC3E}">
        <p14:creationId xmlns:p14="http://schemas.microsoft.com/office/powerpoint/2010/main" val="191810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4055B-4063-4DAE-9D34-B32D438C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2273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reform</a:t>
            </a:r>
            <a:r>
              <a:rPr lang="it-IT" dirty="0"/>
              <a:t> drivers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505DC8-A195-4020-B1D2-AC7E8349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10515600" cy="4675334"/>
          </a:xfrm>
        </p:spPr>
        <p:txBody>
          <a:bodyPr>
            <a:normAutofit/>
          </a:bodyPr>
          <a:lstStyle/>
          <a:p>
            <a:r>
              <a:rPr lang="en-US" sz="3200" dirty="0"/>
              <a:t>1) </a:t>
            </a:r>
            <a:r>
              <a:rPr lang="en-US" sz="3200" b="1" dirty="0"/>
              <a:t>The structural reforms cycle</a:t>
            </a:r>
            <a:r>
              <a:rPr lang="en-US" sz="3200" dirty="0"/>
              <a:t>. Time to introduce, implement, deliver benefits</a:t>
            </a:r>
          </a:p>
          <a:p>
            <a:r>
              <a:rPr lang="en-US" sz="3200" dirty="0"/>
              <a:t>2) </a:t>
            </a:r>
            <a:r>
              <a:rPr lang="en-US" sz="3200" b="1" dirty="0"/>
              <a:t>SR impact growth through investment. </a:t>
            </a:r>
            <a:r>
              <a:rPr lang="en-US" sz="3200" dirty="0"/>
              <a:t>Investment needed to incorporate innovation and/or more investment because of reforms raising profitability </a:t>
            </a:r>
            <a:endParaRPr lang="it-IT" sz="3200" dirty="0"/>
          </a:p>
          <a:p>
            <a:r>
              <a:rPr lang="en-US" sz="3200" dirty="0"/>
              <a:t>3) </a:t>
            </a:r>
            <a:r>
              <a:rPr lang="en-US" sz="3200" b="1" dirty="0"/>
              <a:t>The macro/structural interaction. </a:t>
            </a:r>
            <a:r>
              <a:rPr lang="en-US" sz="3200" dirty="0"/>
              <a:t>A trade off between flexibility and macro (budget) integration (De </a:t>
            </a:r>
            <a:r>
              <a:rPr lang="en-US" sz="3200" dirty="0" err="1"/>
              <a:t>Grauwe</a:t>
            </a:r>
            <a:r>
              <a:rPr lang="en-US" sz="3200" dirty="0"/>
              <a:t>)? A virtuous interaction rather than a trade off.</a:t>
            </a:r>
          </a:p>
          <a:p>
            <a:r>
              <a:rPr lang="en-US" sz="3200" dirty="0"/>
              <a:t>4) </a:t>
            </a:r>
            <a:r>
              <a:rPr lang="en-US" sz="3200" b="1" dirty="0"/>
              <a:t>The fading support for EU </a:t>
            </a:r>
            <a:endParaRPr lang="en-US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09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48DD2-F3E7-43FA-B0FE-CBFEA059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Reforms</a:t>
            </a:r>
            <a:r>
              <a:rPr lang="it-IT" dirty="0"/>
              <a:t> drivers 1) the </a:t>
            </a:r>
            <a:r>
              <a:rPr lang="it-IT" dirty="0" err="1"/>
              <a:t>reform</a:t>
            </a:r>
            <a:r>
              <a:rPr lang="it-IT" dirty="0"/>
              <a:t> </a:t>
            </a:r>
            <a:r>
              <a:rPr lang="it-IT" dirty="0" err="1"/>
              <a:t>cycle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4C87B8-DFC2-43D7-BBC3-4ACE89AD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The structural reforms cycle</a:t>
            </a:r>
            <a:r>
              <a:rPr lang="en-US" dirty="0"/>
              <a:t>. </a:t>
            </a:r>
          </a:p>
          <a:p>
            <a:pPr lvl="1"/>
            <a:r>
              <a:rPr lang="en-US" sz="2800" dirty="0"/>
              <a:t>Time to introduce, implement, deliver benefits can take several years. (</a:t>
            </a:r>
            <a:r>
              <a:rPr lang="en-US" sz="2800" dirty="0" err="1"/>
              <a:t>eg.</a:t>
            </a:r>
            <a:r>
              <a:rPr lang="en-US" sz="2800" dirty="0"/>
              <a:t> longest lag in human capital accumulation)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Political costs may be very high if the reform cycle is too long </a:t>
            </a:r>
          </a:p>
          <a:p>
            <a:pPr lvl="1"/>
            <a:r>
              <a:rPr lang="en-US" sz="2800" dirty="0"/>
              <a:t>Incentives to introduce reforms decline over time </a:t>
            </a:r>
            <a:endParaRPr lang="it-IT" sz="2800" dirty="0"/>
          </a:p>
          <a:p>
            <a:r>
              <a:rPr lang="it-IT" dirty="0"/>
              <a:t>Budget </a:t>
            </a:r>
            <a:r>
              <a:rPr lang="it-IT" dirty="0" err="1"/>
              <a:t>space</a:t>
            </a:r>
            <a:r>
              <a:rPr lang="it-IT" dirty="0"/>
              <a:t> for </a:t>
            </a:r>
            <a:r>
              <a:rPr lang="it-IT" dirty="0" err="1"/>
              <a:t>supporting</a:t>
            </a:r>
            <a:r>
              <a:rPr lang="it-IT" dirty="0"/>
              <a:t>/</a:t>
            </a:r>
            <a:r>
              <a:rPr lang="it-IT" dirty="0" err="1"/>
              <a:t>compensatory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limited</a:t>
            </a:r>
            <a:endParaRPr lang="it-IT" dirty="0"/>
          </a:p>
          <a:p>
            <a:r>
              <a:rPr lang="it-IT" dirty="0"/>
              <a:t>The macro </a:t>
            </a:r>
            <a:r>
              <a:rPr lang="it-IT" dirty="0" err="1"/>
              <a:t>environment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matters</a:t>
            </a:r>
            <a:r>
              <a:rPr lang="it-IT" dirty="0"/>
              <a:t> for the </a:t>
            </a:r>
            <a:r>
              <a:rPr lang="it-IT" dirty="0" err="1"/>
              <a:t>diffusion</a:t>
            </a:r>
            <a:r>
              <a:rPr lang="it-IT" dirty="0"/>
              <a:t> of benefits</a:t>
            </a:r>
          </a:p>
        </p:txBody>
      </p:sp>
    </p:spTree>
    <p:extLst>
      <p:ext uri="{BB962C8B-B14F-4D97-AF65-F5344CB8AC3E}">
        <p14:creationId xmlns:p14="http://schemas.microsoft.com/office/powerpoint/2010/main" val="3144066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1838325" y="727696"/>
          <a:ext cx="8515350" cy="595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524000" y="0"/>
            <a:ext cx="8531157" cy="6985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/>
              <a:t>GDP GROWTH VS. EMPLOYMENT RATE</a:t>
            </a:r>
          </a:p>
        </p:txBody>
      </p:sp>
      <p:sp>
        <p:nvSpPr>
          <p:cNvPr id="4" name="Callout 10 3"/>
          <p:cNvSpPr/>
          <p:nvPr/>
        </p:nvSpPr>
        <p:spPr>
          <a:xfrm>
            <a:off x="3829835" y="923209"/>
            <a:ext cx="2677055" cy="419524"/>
          </a:xfrm>
          <a:prstGeom prst="callout2">
            <a:avLst>
              <a:gd name="adj1" fmla="val 103617"/>
              <a:gd name="adj2" fmla="val 38928"/>
              <a:gd name="adj3" fmla="val 172983"/>
              <a:gd name="adj4" fmla="val 38325"/>
              <a:gd name="adj5" fmla="val 279194"/>
              <a:gd name="adj6" fmla="val 1693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err="1">
                <a:solidFill>
                  <a:schemeClr val="accent2">
                    <a:lumMod val="75000"/>
                  </a:schemeClr>
                </a:solidFill>
              </a:rPr>
              <a:t>Employment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 rate</a:t>
            </a:r>
          </a:p>
        </p:txBody>
      </p:sp>
      <p:sp>
        <p:nvSpPr>
          <p:cNvPr id="5" name="Callout 10 4"/>
          <p:cNvSpPr/>
          <p:nvPr/>
        </p:nvSpPr>
        <p:spPr>
          <a:xfrm>
            <a:off x="2178428" y="3142928"/>
            <a:ext cx="1800952" cy="498394"/>
          </a:xfrm>
          <a:prstGeom prst="callout2">
            <a:avLst>
              <a:gd name="adj1" fmla="val 93117"/>
              <a:gd name="adj2" fmla="val 29721"/>
              <a:gd name="adj3" fmla="val 166911"/>
              <a:gd name="adj4" fmla="val 38512"/>
              <a:gd name="adj5" fmla="val 166296"/>
              <a:gd name="adj6" fmla="val 105626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accent3">
                    <a:lumMod val="75000"/>
                  </a:schemeClr>
                </a:solidFill>
              </a:rPr>
              <a:t>  GDP </a:t>
            </a:r>
            <a:r>
              <a:rPr lang="it-IT" sz="2400" b="1" dirty="0" err="1">
                <a:solidFill>
                  <a:schemeClr val="accent3">
                    <a:lumMod val="75000"/>
                  </a:schemeClr>
                </a:solidFill>
              </a:rPr>
              <a:t>change</a:t>
            </a:r>
            <a:endParaRPr lang="it-IT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4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69197-0700-461D-8BE8-24016631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reforms</a:t>
            </a:r>
            <a:r>
              <a:rPr lang="it-IT" dirty="0"/>
              <a:t>. </a:t>
            </a:r>
            <a:r>
              <a:rPr lang="it-IT" dirty="0" err="1"/>
              <a:t>Civil</a:t>
            </a:r>
            <a:r>
              <a:rPr lang="it-IT" dirty="0"/>
              <a:t> Justice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A881C-B942-4102-8DD3-442EE23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4400" dirty="0"/>
              <a:t>Some </a:t>
            </a:r>
            <a:r>
              <a:rPr lang="it-IT" sz="4400" dirty="0" err="1"/>
              <a:t>initial</a:t>
            </a:r>
            <a:r>
              <a:rPr lang="it-IT" sz="4400" dirty="0"/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417543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f.gov.it/en/thenarrowpath/graph/tpn-issue3-g1a.pn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28"/>
            <a:ext cx="4572000" cy="381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ttp://www.mef.gov.it/en/thenarrowpath/graph/tpn-issue3-g1b.pn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48" y="1"/>
            <a:ext cx="4578050" cy="382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ef.gov.it/en/thenarrowpath/graph/tpn-issue3-g1c.pn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49" y="3177229"/>
            <a:ext cx="4580466" cy="3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ef.gov.it/en/thenarrowpath/graph/tpn-issue3-g1d.pn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79242"/>
            <a:ext cx="4578053" cy="381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12267" y="1926214"/>
            <a:ext cx="770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anose="020B0606020202030204" pitchFamily="34" charset="0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552386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16A97-ACA3-4C51-990C-EFE2D263B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Reforms</a:t>
            </a:r>
            <a:r>
              <a:rPr lang="it-IT" dirty="0"/>
              <a:t> </a:t>
            </a:r>
            <a:r>
              <a:rPr lang="it-IT" dirty="0" err="1"/>
              <a:t>responsiveness</a:t>
            </a:r>
            <a:r>
              <a:rPr lang="it-IT" dirty="0"/>
              <a:t> rate </a:t>
            </a:r>
            <a:r>
              <a:rPr lang="it-IT" dirty="0" err="1"/>
              <a:t>declining</a:t>
            </a:r>
            <a:r>
              <a:rPr lang="it-IT" dirty="0"/>
              <a:t> (OECD)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3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1245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215484-AC9F-4B79-836C-400DBA19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Reforms</a:t>
            </a:r>
            <a:r>
              <a:rPr lang="it-IT" dirty="0"/>
              <a:t> drivers 2) </a:t>
            </a:r>
            <a:r>
              <a:rPr lang="it-IT" dirty="0" err="1"/>
              <a:t>investment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FFE79F-00D4-4C1A-B392-5C6FEE7DD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SR impact growth through investment </a:t>
            </a:r>
          </a:p>
          <a:p>
            <a:r>
              <a:rPr lang="en-US" dirty="0"/>
              <a:t>Investment needed to incorporate innovation </a:t>
            </a:r>
          </a:p>
          <a:p>
            <a:r>
              <a:rPr lang="en-US" dirty="0"/>
              <a:t>More investment because of reforms raising profitability </a:t>
            </a:r>
            <a:endParaRPr lang="it-IT" dirty="0"/>
          </a:p>
          <a:p>
            <a:r>
              <a:rPr lang="en-US" b="1" dirty="0"/>
              <a:t>Barriers to investment </a:t>
            </a:r>
            <a:r>
              <a:rPr lang="en-US" dirty="0"/>
              <a:t>are relevant (EIB Survey). Many require  SR action.  </a:t>
            </a:r>
            <a:endParaRPr lang="it-IT" dirty="0"/>
          </a:p>
          <a:p>
            <a:r>
              <a:rPr lang="en-US" dirty="0"/>
              <a:t>More relevant: lack of skilled personnel, </a:t>
            </a:r>
            <a:r>
              <a:rPr lang="en-US" b="1" dirty="0"/>
              <a:t>uncertainty about the future (politics?), </a:t>
            </a:r>
            <a:r>
              <a:rPr lang="en-US" dirty="0"/>
              <a:t>regulation</a:t>
            </a:r>
            <a:endParaRPr lang="it-IT" dirty="0"/>
          </a:p>
          <a:p>
            <a:r>
              <a:rPr lang="en-US" dirty="0"/>
              <a:t> Less relevant: finance, physical infrastructure, digital infrastructure   </a:t>
            </a:r>
          </a:p>
          <a:p>
            <a:r>
              <a:rPr lang="en-US" b="1" dirty="0"/>
              <a:t>Case for bundles of reforms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54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DEB2B-E504-4766-AF65-4EE33077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Public </a:t>
            </a:r>
            <a:r>
              <a:rPr lang="it-IT" dirty="0" err="1"/>
              <a:t>investment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declined</a:t>
            </a:r>
            <a:endParaRPr lang="it-IT" dirty="0"/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762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4FA935-EF67-44BC-9644-8C1CFAC7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Private </a:t>
            </a:r>
            <a:r>
              <a:rPr lang="it-IT" dirty="0" err="1"/>
              <a:t>investment</a:t>
            </a:r>
            <a:r>
              <a:rPr lang="it-IT" dirty="0"/>
              <a:t> picking up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81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EFE9F-2895-45C9-8022-1CA547CB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PUBLIC FINANCE AND GROWTH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309EF2-5848-4DBC-B4BF-3D31CB2D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400" dirty="0"/>
              <a:t>THE NARROW PATH</a:t>
            </a:r>
          </a:p>
          <a:p>
            <a:pPr marL="3657600" lvl="8" indent="0">
              <a:buNone/>
            </a:pPr>
            <a:endParaRPr lang="it-IT" sz="4000" dirty="0"/>
          </a:p>
          <a:p>
            <a:pPr marL="3657600" lvl="8" indent="0">
              <a:buNone/>
            </a:pP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294738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7B4CED-0C71-4D5A-95BB-B57AD1F1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Public </a:t>
            </a:r>
            <a:r>
              <a:rPr lang="it-IT" dirty="0" err="1"/>
              <a:t>investment</a:t>
            </a:r>
            <a:r>
              <a:rPr lang="it-IT" dirty="0"/>
              <a:t> </a:t>
            </a:r>
            <a:r>
              <a:rPr lang="it-IT" dirty="0" err="1"/>
              <a:t>matters</a:t>
            </a:r>
            <a:br>
              <a:rPr lang="it-IT" dirty="0"/>
            </a:br>
            <a:r>
              <a:rPr lang="it-IT" dirty="0"/>
              <a:t>(OECD)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426B5-46B1-48B0-9A90-FA31C6E8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027" y="4539949"/>
            <a:ext cx="10515600" cy="4351338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99C7060D-4140-40A1-AED6-1288D5FEB07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42327" y="2085674"/>
          <a:ext cx="95631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r:id="rId3" imgW="8060760" imgH="3276360" progId="">
                  <p:embed/>
                </p:oleObj>
              </mc:Choice>
              <mc:Fallback>
                <p:oleObj r:id="rId3" imgW="8060760" imgH="3276360" progId="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99C7060D-4140-40A1-AED6-1288D5FEB0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327" y="2085674"/>
                        <a:ext cx="9563100" cy="3810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358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B37722-68AE-41AC-ADF6-89D3E916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Reform</a:t>
            </a:r>
            <a:r>
              <a:rPr lang="it-IT" dirty="0"/>
              <a:t> drivers 3) Macro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interaction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C78439-3CEE-428E-A938-65B5CF9D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trade off between flexibility and macro (budget) integration?</a:t>
            </a:r>
            <a:r>
              <a:rPr lang="en-US" dirty="0"/>
              <a:t> (De </a:t>
            </a:r>
            <a:r>
              <a:rPr lang="en-US" dirty="0" err="1"/>
              <a:t>Grauwe</a:t>
            </a:r>
            <a:r>
              <a:rPr lang="en-US" dirty="0"/>
              <a:t>) For more flexibility more national level policy. For more macro support more </a:t>
            </a:r>
            <a:r>
              <a:rPr lang="en-US" dirty="0" err="1"/>
              <a:t>eu</a:t>
            </a:r>
            <a:r>
              <a:rPr lang="en-US" dirty="0"/>
              <a:t> level policy </a:t>
            </a:r>
          </a:p>
          <a:p>
            <a:pPr marL="0" indent="0">
              <a:buNone/>
            </a:pPr>
            <a:endParaRPr lang="it-IT" dirty="0"/>
          </a:p>
          <a:p>
            <a:r>
              <a:rPr lang="en-US" dirty="0"/>
              <a:t>A virtuous interaction rather than a trade off.</a:t>
            </a:r>
          </a:p>
          <a:p>
            <a:pPr marL="0" indent="0">
              <a:buNone/>
            </a:pPr>
            <a:r>
              <a:rPr lang="en-US" dirty="0"/>
              <a:t>	 More macro support makes structural reforms more effective 	(through investment). More SR make investment more attractive</a:t>
            </a:r>
          </a:p>
          <a:p>
            <a:pPr marL="0" indent="0">
              <a:buNone/>
            </a:pPr>
            <a:r>
              <a:rPr lang="en-US" dirty="0"/>
              <a:t>	But…reform fatigue is affecting the macro agenda too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819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45B945-92CE-4044-A83F-E8D0801B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Fiscal </a:t>
            </a:r>
            <a:r>
              <a:rPr lang="it-IT" dirty="0" err="1"/>
              <a:t>stance</a:t>
            </a:r>
            <a:r>
              <a:rPr lang="it-IT" dirty="0"/>
              <a:t> in the euro area (</a:t>
            </a:r>
            <a:r>
              <a:rPr lang="it-IT" sz="2800" dirty="0"/>
              <a:t>PRACTICALLY NEUTRAL?)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0" y="2029596"/>
            <a:ext cx="7312181" cy="335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829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2A8E6-49A2-4941-A964-4E04FB94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EU </a:t>
            </a:r>
            <a:r>
              <a:rPr lang="it-IT" dirty="0" err="1"/>
              <a:t>current</a:t>
            </a:r>
            <a:r>
              <a:rPr lang="it-IT" dirty="0"/>
              <a:t> account</a:t>
            </a:r>
            <a:br>
              <a:rPr lang="it-IT" dirty="0"/>
            </a:br>
            <a:r>
              <a:rPr lang="it-IT" dirty="0" err="1"/>
              <a:t>polarisation</a:t>
            </a:r>
            <a:r>
              <a:rPr lang="it-IT" dirty="0"/>
              <a:t>?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3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82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7AA3AA-DD10-4F2B-AAD6-58DD7CF0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pPr algn="ctr"/>
            <a:r>
              <a:rPr lang="it-IT" dirty="0" err="1"/>
              <a:t>Reform</a:t>
            </a:r>
            <a:r>
              <a:rPr lang="it-IT" dirty="0"/>
              <a:t> drivers 4) </a:t>
            </a:r>
            <a:r>
              <a:rPr lang="it-IT" dirty="0" err="1"/>
              <a:t>political</a:t>
            </a:r>
            <a:r>
              <a:rPr lang="it-IT" dirty="0"/>
              <a:t> support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9BDAE2-7DC7-48A2-A7B5-72724E86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Support for </a:t>
            </a:r>
            <a:r>
              <a:rPr lang="it-IT" dirty="0" err="1"/>
              <a:t>reforms</a:t>
            </a:r>
            <a:r>
              <a:rPr lang="it-IT" dirty="0"/>
              <a:t> (</a:t>
            </a:r>
            <a:r>
              <a:rPr lang="it-IT" dirty="0" err="1"/>
              <a:t>almost</a:t>
            </a:r>
            <a:r>
              <a:rPr lang="it-IT" dirty="0"/>
              <a:t>) </a:t>
            </a:r>
            <a:r>
              <a:rPr lang="it-IT" dirty="0" err="1"/>
              <a:t>equivalent</a:t>
            </a:r>
            <a:r>
              <a:rPr lang="it-IT" dirty="0"/>
              <a:t> to support for EU?</a:t>
            </a:r>
          </a:p>
          <a:p>
            <a:r>
              <a:rPr lang="it-IT" dirty="0"/>
              <a:t>The </a:t>
            </a:r>
            <a:r>
              <a:rPr lang="it-IT" dirty="0" err="1"/>
              <a:t>crisis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impacted</a:t>
            </a:r>
            <a:r>
              <a:rPr lang="it-IT" dirty="0"/>
              <a:t> on EU support in a framework of </a:t>
            </a:r>
            <a:r>
              <a:rPr lang="it-IT" dirty="0" err="1"/>
              <a:t>increasing</a:t>
            </a:r>
            <a:r>
              <a:rPr lang="it-IT" dirty="0"/>
              <a:t> </a:t>
            </a:r>
            <a:r>
              <a:rPr lang="it-IT" dirty="0" err="1"/>
              <a:t>disparities</a:t>
            </a:r>
            <a:r>
              <a:rPr lang="it-IT" dirty="0"/>
              <a:t> </a:t>
            </a:r>
          </a:p>
          <a:p>
            <a:r>
              <a:rPr lang="it-IT" dirty="0"/>
              <a:t>Support for Euro membership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diversified</a:t>
            </a:r>
            <a:endParaRPr lang="it-IT" dirty="0"/>
          </a:p>
          <a:p>
            <a:r>
              <a:rPr lang="it-IT" dirty="0" err="1"/>
              <a:t>Inequality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increased</a:t>
            </a:r>
            <a:r>
              <a:rPr lang="it-IT" dirty="0"/>
              <a:t>  </a:t>
            </a:r>
            <a:r>
              <a:rPr lang="it-IT" dirty="0" err="1"/>
              <a:t>within</a:t>
            </a:r>
            <a:r>
              <a:rPr lang="it-IT" dirty="0"/>
              <a:t> countries</a:t>
            </a:r>
          </a:p>
          <a:p>
            <a:r>
              <a:rPr lang="it-IT" dirty="0"/>
              <a:t>Welfare </a:t>
            </a:r>
            <a:r>
              <a:rPr lang="it-IT" dirty="0" err="1"/>
              <a:t>provision</a:t>
            </a:r>
            <a:r>
              <a:rPr lang="it-IT" dirty="0"/>
              <a:t> </a:t>
            </a:r>
            <a:r>
              <a:rPr lang="it-IT" dirty="0" err="1"/>
              <a:t>across</a:t>
            </a:r>
            <a:r>
              <a:rPr lang="it-IT" dirty="0"/>
              <a:t> countries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diversified</a:t>
            </a: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6215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CA3E5-CBE5-429D-8EF6-CA165820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Citizens support for EU (</a:t>
            </a:r>
            <a:r>
              <a:rPr lang="it-IT" dirty="0" err="1"/>
              <a:t>percentage</a:t>
            </a:r>
            <a:r>
              <a:rPr lang="it-IT" dirty="0"/>
              <a:t> of </a:t>
            </a:r>
            <a:r>
              <a:rPr lang="it-IT" dirty="0" err="1"/>
              <a:t>individuals</a:t>
            </a:r>
            <a:r>
              <a:rPr lang="it-IT" dirty="0"/>
              <a:t> supporting)   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607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19957-038E-4FCD-B708-F7A076AD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Support for Euro </a:t>
            </a:r>
            <a:r>
              <a:rPr lang="it-IT" dirty="0" err="1"/>
              <a:t>membership</a:t>
            </a:r>
            <a:r>
              <a:rPr lang="it-IT" dirty="0"/>
              <a:t> (a </a:t>
            </a:r>
            <a:r>
              <a:rPr lang="it-IT" dirty="0" err="1"/>
              <a:t>growing</a:t>
            </a:r>
            <a:r>
              <a:rPr lang="it-IT" dirty="0"/>
              <a:t> divide?)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104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125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B3467D-EE8E-4734-A305-B1710D8B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Inequality</a:t>
            </a:r>
            <a:r>
              <a:rPr lang="it-IT" dirty="0"/>
              <a:t> </a:t>
            </a:r>
            <a:r>
              <a:rPr lang="it-IT" dirty="0" err="1"/>
              <a:t>indexes</a:t>
            </a:r>
            <a:r>
              <a:rPr lang="it-IT" dirty="0"/>
              <a:t> OECD. </a:t>
            </a:r>
            <a:r>
              <a:rPr lang="it-IT" dirty="0" err="1"/>
              <a:t>Declining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increasing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countries</a:t>
            </a:r>
            <a:endParaRPr lang="it-IT" dirty="0"/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F4BC72AC-AA18-441A-B0C6-80819AAB074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499919" y="1690688"/>
          <a:ext cx="704675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7346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46517-0D80-464C-AB29-2EFF6DEC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Disparity</a:t>
            </a:r>
            <a:r>
              <a:rPr lang="it-IT" dirty="0"/>
              <a:t> in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being</a:t>
            </a:r>
            <a:r>
              <a:rPr lang="it-IT" dirty="0"/>
              <a:t> </a:t>
            </a:r>
            <a:r>
              <a:rPr lang="it-IT" dirty="0" err="1"/>
              <a:t>outcomes</a:t>
            </a:r>
            <a:r>
              <a:rPr lang="it-IT" dirty="0"/>
              <a:t>. Euro area, </a:t>
            </a:r>
            <a:r>
              <a:rPr lang="it-IT" dirty="0" err="1"/>
              <a:t>highest</a:t>
            </a:r>
            <a:r>
              <a:rPr lang="it-IT" dirty="0"/>
              <a:t> and </a:t>
            </a:r>
            <a:r>
              <a:rPr lang="it-IT" dirty="0" err="1"/>
              <a:t>lowest</a:t>
            </a:r>
            <a:r>
              <a:rPr lang="it-IT" dirty="0"/>
              <a:t> </a:t>
            </a:r>
            <a:r>
              <a:rPr lang="it-IT" dirty="0" err="1"/>
              <a:t>achievers</a:t>
            </a:r>
            <a:r>
              <a:rPr lang="it-IT" dirty="0"/>
              <a:t> 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390724"/>
              </p:ext>
            </p:extLst>
          </p:nvPr>
        </p:nvGraphicFramePr>
        <p:xfrm>
          <a:off x="838200" y="188642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529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06F23-5D41-4EE5-8F88-6C819992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Welfare </a:t>
            </a:r>
            <a:r>
              <a:rPr lang="it-IT" dirty="0" err="1"/>
              <a:t>disparities</a:t>
            </a:r>
            <a:r>
              <a:rPr lang="it-IT" dirty="0"/>
              <a:t> in EU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0000000-0008-0000-0000-00000404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98414"/>
              </p:ext>
            </p:extLst>
          </p:nvPr>
        </p:nvGraphicFramePr>
        <p:xfrm>
          <a:off x="569752" y="18340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65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-1"/>
            <a:ext cx="9124552" cy="6756844"/>
          </a:xfrm>
          <a:prstGeom prst="rect">
            <a:avLst/>
          </a:prstGeom>
        </p:spPr>
      </p:pic>
      <p:sp>
        <p:nvSpPr>
          <p:cNvPr id="4" name="CasellaDiTesto 2"/>
          <p:cNvSpPr txBox="1"/>
          <p:nvPr/>
        </p:nvSpPr>
        <p:spPr>
          <a:xfrm>
            <a:off x="1524000" y="0"/>
            <a:ext cx="5637893" cy="6985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/>
              <a:t>THE NARROW PATH</a:t>
            </a:r>
          </a:p>
        </p:txBody>
      </p:sp>
    </p:spTree>
    <p:extLst>
      <p:ext uri="{BB962C8B-B14F-4D97-AF65-F5344CB8AC3E}">
        <p14:creationId xmlns:p14="http://schemas.microsoft.com/office/powerpoint/2010/main" val="2120140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2127D-D284-4B0F-B462-4BBEE910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Scenarios</a:t>
            </a:r>
            <a:r>
              <a:rPr lang="it-IT" dirty="0"/>
              <a:t> (1) the </a:t>
            </a:r>
            <a:r>
              <a:rPr lang="it-IT" dirty="0" err="1"/>
              <a:t>narrow</a:t>
            </a:r>
            <a:r>
              <a:rPr lang="it-IT" dirty="0"/>
              <a:t> path </a:t>
            </a:r>
            <a:r>
              <a:rPr lang="it-IT" dirty="0" err="1"/>
              <a:t>gets</a:t>
            </a:r>
            <a:r>
              <a:rPr lang="it-IT" dirty="0"/>
              <a:t> </a:t>
            </a:r>
            <a:r>
              <a:rPr lang="it-IT" dirty="0" err="1"/>
              <a:t>larger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DE5FC4-71CF-4665-91F0-9CED930B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Public </a:t>
            </a:r>
            <a:r>
              <a:rPr lang="it-IT" dirty="0" err="1"/>
              <a:t>finance</a:t>
            </a:r>
            <a:r>
              <a:rPr lang="it-IT" dirty="0"/>
              <a:t> </a:t>
            </a:r>
            <a:r>
              <a:rPr lang="it-IT" dirty="0" err="1"/>
              <a:t>consolidation</a:t>
            </a:r>
            <a:r>
              <a:rPr lang="it-IT" dirty="0"/>
              <a:t> </a:t>
            </a:r>
            <a:r>
              <a:rPr lang="it-IT" dirty="0" err="1"/>
              <a:t>continues</a:t>
            </a:r>
            <a:endParaRPr lang="it-IT" dirty="0"/>
          </a:p>
          <a:p>
            <a:r>
              <a:rPr lang="it-IT" dirty="0"/>
              <a:t>Growth </a:t>
            </a:r>
            <a:r>
              <a:rPr lang="it-IT" dirty="0" err="1"/>
              <a:t>rises</a:t>
            </a:r>
            <a:r>
              <a:rPr lang="it-IT" dirty="0"/>
              <a:t> and </a:t>
            </a:r>
            <a:r>
              <a:rPr lang="it-IT" dirty="0" err="1"/>
              <a:t>becomes</a:t>
            </a:r>
            <a:r>
              <a:rPr lang="it-IT" dirty="0"/>
              <a:t> </a:t>
            </a:r>
            <a:r>
              <a:rPr lang="it-IT" dirty="0" err="1"/>
              <a:t>structurally</a:t>
            </a:r>
            <a:r>
              <a:rPr lang="it-IT" dirty="0"/>
              <a:t> </a:t>
            </a:r>
            <a:r>
              <a:rPr lang="it-IT" dirty="0" err="1"/>
              <a:t>higher</a:t>
            </a:r>
            <a:r>
              <a:rPr lang="it-IT" dirty="0"/>
              <a:t> (</a:t>
            </a:r>
            <a:r>
              <a:rPr lang="it-IT" dirty="0" err="1"/>
              <a:t>investment</a:t>
            </a:r>
            <a:r>
              <a:rPr lang="it-IT" dirty="0"/>
              <a:t> and SR continue/accelerate)</a:t>
            </a:r>
          </a:p>
          <a:p>
            <a:r>
              <a:rPr lang="it-IT" dirty="0"/>
              <a:t>Banking sector </a:t>
            </a:r>
            <a:r>
              <a:rPr lang="it-IT" dirty="0" err="1"/>
              <a:t>repair</a:t>
            </a:r>
            <a:r>
              <a:rPr lang="it-IT" dirty="0"/>
              <a:t> and </a:t>
            </a:r>
            <a:r>
              <a:rPr lang="it-IT" dirty="0" err="1"/>
              <a:t>consolidation</a:t>
            </a:r>
            <a:r>
              <a:rPr lang="it-IT" dirty="0"/>
              <a:t> </a:t>
            </a:r>
            <a:r>
              <a:rPr lang="it-IT" dirty="0" err="1"/>
              <a:t>continues</a:t>
            </a:r>
            <a:r>
              <a:rPr lang="it-IT" dirty="0"/>
              <a:t>. </a:t>
            </a:r>
            <a:r>
              <a:rPr lang="it-IT" dirty="0" err="1"/>
              <a:t>Facilitates</a:t>
            </a:r>
            <a:r>
              <a:rPr lang="it-IT" dirty="0"/>
              <a:t> </a:t>
            </a:r>
            <a:r>
              <a:rPr lang="it-IT" dirty="0" err="1"/>
              <a:t>investment</a:t>
            </a:r>
            <a:r>
              <a:rPr lang="it-IT" dirty="0"/>
              <a:t> spending</a:t>
            </a:r>
          </a:p>
          <a:p>
            <a:r>
              <a:rPr lang="it-IT" dirty="0"/>
              <a:t>Confidence in the future </a:t>
            </a:r>
            <a:r>
              <a:rPr lang="it-IT" dirty="0" err="1"/>
              <a:t>increases</a:t>
            </a:r>
            <a:endParaRPr lang="it-IT" dirty="0"/>
          </a:p>
          <a:p>
            <a:r>
              <a:rPr lang="it-IT" dirty="0"/>
              <a:t>Risk </a:t>
            </a:r>
            <a:r>
              <a:rPr lang="it-IT" dirty="0" err="1"/>
              <a:t>assessement</a:t>
            </a:r>
            <a:r>
              <a:rPr lang="it-IT" dirty="0"/>
              <a:t> </a:t>
            </a:r>
            <a:r>
              <a:rPr lang="it-IT" dirty="0" err="1"/>
              <a:t>improves</a:t>
            </a:r>
            <a:r>
              <a:rPr lang="it-IT" dirty="0"/>
              <a:t>. Benefits banks , budget, cost of funding</a:t>
            </a:r>
          </a:p>
          <a:p>
            <a:r>
              <a:rPr lang="it-IT" dirty="0"/>
              <a:t>Benefits of </a:t>
            </a:r>
            <a:r>
              <a:rPr lang="it-IT" dirty="0" err="1"/>
              <a:t>structral</a:t>
            </a:r>
            <a:r>
              <a:rPr lang="it-IT" dirty="0"/>
              <a:t> </a:t>
            </a:r>
            <a:r>
              <a:rPr lang="it-IT" dirty="0" err="1"/>
              <a:t>reforms</a:t>
            </a:r>
            <a:r>
              <a:rPr lang="it-IT" dirty="0"/>
              <a:t> are </a:t>
            </a:r>
            <a:r>
              <a:rPr lang="it-IT" dirty="0" err="1"/>
              <a:t>felt</a:t>
            </a:r>
            <a:r>
              <a:rPr lang="it-IT" dirty="0"/>
              <a:t> more </a:t>
            </a:r>
            <a:r>
              <a:rPr lang="it-IT" dirty="0" err="1"/>
              <a:t>strongly</a:t>
            </a:r>
            <a:r>
              <a:rPr lang="it-IT" dirty="0"/>
              <a:t>. Confidence building </a:t>
            </a:r>
            <a:r>
              <a:rPr lang="it-IT" dirty="0" err="1"/>
              <a:t>proceeds</a:t>
            </a:r>
            <a:endParaRPr lang="it-IT" dirty="0"/>
          </a:p>
          <a:p>
            <a:r>
              <a:rPr lang="it-IT" dirty="0"/>
              <a:t>Europe </a:t>
            </a:r>
            <a:r>
              <a:rPr lang="it-IT" dirty="0" err="1"/>
              <a:t>sends</a:t>
            </a:r>
            <a:r>
              <a:rPr lang="it-IT" dirty="0"/>
              <a:t> positive </a:t>
            </a:r>
            <a:r>
              <a:rPr lang="it-IT" dirty="0" err="1"/>
              <a:t>signals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589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752CD-46D9-4F92-A1C6-70289B7B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Scenarios</a:t>
            </a:r>
            <a:r>
              <a:rPr lang="it-IT" dirty="0"/>
              <a:t> (2) </a:t>
            </a:r>
            <a:r>
              <a:rPr lang="it-IT" dirty="0" err="1"/>
              <a:t>instability</a:t>
            </a:r>
            <a:r>
              <a:rPr lang="it-IT" dirty="0"/>
              <a:t> </a:t>
            </a:r>
            <a:r>
              <a:rPr lang="it-IT" dirty="0" err="1"/>
              <a:t>prevails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EB2545-12F9-4E24-A692-8D26CE60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Deficit and </a:t>
            </a:r>
            <a:r>
              <a:rPr lang="it-IT" dirty="0" err="1"/>
              <a:t>debt</a:t>
            </a:r>
            <a:r>
              <a:rPr lang="it-IT" dirty="0"/>
              <a:t> </a:t>
            </a:r>
            <a:r>
              <a:rPr lang="it-IT" dirty="0" err="1"/>
              <a:t>increase</a:t>
            </a:r>
            <a:r>
              <a:rPr lang="it-IT" dirty="0"/>
              <a:t>. Dynamics </a:t>
            </a:r>
            <a:r>
              <a:rPr lang="it-IT" dirty="0" err="1"/>
              <a:t>increasingly</a:t>
            </a:r>
            <a:r>
              <a:rPr lang="it-IT" dirty="0"/>
              <a:t> out of control</a:t>
            </a:r>
          </a:p>
          <a:p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restriction</a:t>
            </a:r>
            <a:r>
              <a:rPr lang="it-IT" dirty="0"/>
              <a:t> measures</a:t>
            </a:r>
          </a:p>
          <a:p>
            <a:r>
              <a:rPr lang="it-IT" dirty="0"/>
              <a:t>Growth and </a:t>
            </a:r>
            <a:r>
              <a:rPr lang="it-IT" dirty="0" err="1"/>
              <a:t>investment</a:t>
            </a:r>
            <a:r>
              <a:rPr lang="it-IT" dirty="0"/>
              <a:t> decelerate</a:t>
            </a:r>
          </a:p>
          <a:p>
            <a:r>
              <a:rPr lang="it-IT" dirty="0" err="1"/>
              <a:t>Reform</a:t>
            </a:r>
            <a:r>
              <a:rPr lang="it-IT" dirty="0"/>
              <a:t> effort </a:t>
            </a:r>
            <a:r>
              <a:rPr lang="it-IT" dirty="0" err="1"/>
              <a:t>wanes</a:t>
            </a:r>
            <a:r>
              <a:rPr lang="it-IT" dirty="0"/>
              <a:t> (</a:t>
            </a:r>
            <a:r>
              <a:rPr lang="it-IT" dirty="0" err="1"/>
              <a:t>never</a:t>
            </a:r>
            <a:r>
              <a:rPr lang="it-IT" dirty="0"/>
              <a:t> takes off)</a:t>
            </a:r>
          </a:p>
          <a:p>
            <a:r>
              <a:rPr lang="it-IT" dirty="0" err="1"/>
              <a:t>Inequality</a:t>
            </a:r>
            <a:r>
              <a:rPr lang="it-IT" dirty="0"/>
              <a:t> </a:t>
            </a:r>
            <a:r>
              <a:rPr lang="it-IT" dirty="0" err="1"/>
              <a:t>perceived</a:t>
            </a:r>
            <a:r>
              <a:rPr lang="it-IT" dirty="0"/>
              <a:t> 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increasing</a:t>
            </a:r>
            <a:endParaRPr lang="it-IT" dirty="0"/>
          </a:p>
          <a:p>
            <a:r>
              <a:rPr lang="it-IT" dirty="0"/>
              <a:t>Risk </a:t>
            </a:r>
            <a:r>
              <a:rPr lang="it-IT" dirty="0" err="1"/>
              <a:t>assessment</a:t>
            </a:r>
            <a:r>
              <a:rPr lang="it-IT" dirty="0"/>
              <a:t> </a:t>
            </a:r>
            <a:r>
              <a:rPr lang="it-IT" dirty="0" err="1"/>
              <a:t>deteriorates</a:t>
            </a:r>
            <a:r>
              <a:rPr lang="it-IT" dirty="0"/>
              <a:t>, </a:t>
            </a:r>
            <a:r>
              <a:rPr lang="it-IT" dirty="0" err="1"/>
              <a:t>hurting</a:t>
            </a:r>
            <a:r>
              <a:rPr lang="it-IT" dirty="0"/>
              <a:t> the budget, banks, cost of funding</a:t>
            </a:r>
          </a:p>
          <a:p>
            <a:r>
              <a:rPr lang="it-IT" dirty="0"/>
              <a:t>Confidence </a:t>
            </a:r>
            <a:r>
              <a:rPr lang="it-IT" dirty="0" err="1"/>
              <a:t>precipitates</a:t>
            </a:r>
            <a:endParaRPr lang="it-IT" dirty="0"/>
          </a:p>
          <a:p>
            <a:r>
              <a:rPr lang="it-IT" dirty="0" err="1"/>
              <a:t>Europe’s</a:t>
            </a:r>
            <a:r>
              <a:rPr lang="it-IT" dirty="0"/>
              <a:t> </a:t>
            </a:r>
            <a:r>
              <a:rPr lang="it-IT" dirty="0" err="1"/>
              <a:t>fragmentation</a:t>
            </a:r>
            <a:r>
              <a:rPr lang="it-IT" dirty="0"/>
              <a:t> </a:t>
            </a:r>
            <a:r>
              <a:rPr lang="it-IT" dirty="0" err="1"/>
              <a:t>increases</a:t>
            </a:r>
            <a:endParaRPr lang="it-IT" dirty="0"/>
          </a:p>
          <a:p>
            <a:r>
              <a:rPr lang="it-IT" dirty="0"/>
              <a:t>…………..???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642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24552" cy="67568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24000" y="0"/>
            <a:ext cx="5637893" cy="6985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1" dirty="0"/>
              <a:t>THE NARROW PATH</a:t>
            </a:r>
          </a:p>
        </p:txBody>
      </p:sp>
    </p:spTree>
    <p:extLst>
      <p:ext uri="{BB962C8B-B14F-4D97-AF65-F5344CB8AC3E}">
        <p14:creationId xmlns:p14="http://schemas.microsoft.com/office/powerpoint/2010/main" val="103300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0" y="-1"/>
            <a:ext cx="9144001" cy="12994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/>
              <a:t>PRIMARY BALANCE: </a:t>
            </a:r>
            <a:br>
              <a:rPr lang="it-IT" sz="3600" b="1" dirty="0"/>
            </a:br>
            <a:r>
              <a:rPr lang="it-IT" sz="3600" b="1" dirty="0"/>
              <a:t>ITALY vs GERMANY 1995-2016 (% of GDP)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1523999" y="1354353"/>
          <a:ext cx="9144000" cy="453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696995" y="609514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Number of years in which the balance was negative: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985687" y="6095142"/>
            <a:ext cx="222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Italy: 1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Germany: 9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32659" y="1507321"/>
            <a:ext cx="13239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ITALY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013509" y="4555321"/>
            <a:ext cx="13239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62934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/>
          </p:nvPr>
        </p:nvGraphicFramePr>
        <p:xfrm>
          <a:off x="7791201" y="4039804"/>
          <a:ext cx="2767264" cy="2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524000" y="-1"/>
            <a:ext cx="9144001" cy="12994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 err="1"/>
              <a:t>Growth</a:t>
            </a:r>
            <a:r>
              <a:rPr lang="it-IT" sz="3600" b="1" dirty="0"/>
              <a:t> and </a:t>
            </a:r>
            <a:r>
              <a:rPr lang="it-IT" sz="3600" b="1" dirty="0" err="1"/>
              <a:t>Primary</a:t>
            </a:r>
            <a:r>
              <a:rPr lang="it-IT" sz="3600" b="1" dirty="0"/>
              <a:t> Balance</a:t>
            </a: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/>
          </p:nvPr>
        </p:nvGraphicFramePr>
        <p:xfrm>
          <a:off x="4254419" y="1244428"/>
          <a:ext cx="2767264" cy="2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>
            <a:graphicFrameLocks/>
          </p:cNvGraphicFramePr>
          <p:nvPr>
            <p:extLst/>
          </p:nvPr>
        </p:nvGraphicFramePr>
        <p:xfrm>
          <a:off x="1713999" y="1244428"/>
          <a:ext cx="2767264" cy="2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/>
          </p:nvPr>
        </p:nvGraphicFramePr>
        <p:xfrm>
          <a:off x="5222707" y="4039804"/>
          <a:ext cx="2767264" cy="27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Gruppo 27"/>
          <p:cNvGrpSpPr/>
          <p:nvPr/>
        </p:nvGrpSpPr>
        <p:grpSpPr>
          <a:xfrm>
            <a:off x="7743826" y="1781175"/>
            <a:ext cx="2676371" cy="1566322"/>
            <a:chOff x="5895975" y="1776953"/>
            <a:chExt cx="2676371" cy="1566322"/>
          </a:xfrm>
        </p:grpSpPr>
        <p:sp>
          <p:nvSpPr>
            <p:cNvPr id="2" name="Rettangolo 1"/>
            <p:cNvSpPr/>
            <p:nvPr/>
          </p:nvSpPr>
          <p:spPr>
            <a:xfrm>
              <a:off x="6010275" y="2249403"/>
              <a:ext cx="385010" cy="4692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1 19"/>
            <p:cNvCxnSpPr/>
            <p:nvPr/>
          </p:nvCxnSpPr>
          <p:spPr>
            <a:xfrm>
              <a:off x="6010275" y="2866353"/>
              <a:ext cx="38501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6476846" y="2314741"/>
              <a:ext cx="2095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/>
                <a:t>Primary</a:t>
              </a:r>
              <a:r>
                <a:rPr lang="it-IT" sz="1600" dirty="0"/>
                <a:t> Balance / GDP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476846" y="2697076"/>
              <a:ext cx="2095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/>
                <a:t>GDP y-o-y </a:t>
              </a:r>
              <a:r>
                <a:rPr lang="it-IT" sz="1600" dirty="0" err="1"/>
                <a:t>change</a:t>
              </a:r>
              <a:endParaRPr lang="it-IT" sz="1600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895975" y="1933575"/>
              <a:ext cx="2676371" cy="1409700"/>
            </a:xfrm>
            <a:prstGeom prst="rect">
              <a:avLst/>
            </a:prstGeom>
            <a:noFill/>
            <a:ln cmpd="dbl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972733" y="1776953"/>
              <a:ext cx="49514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KEY</a:t>
              </a:r>
            </a:p>
          </p:txBody>
        </p:sp>
      </p:grpSp>
      <p:graphicFrame>
        <p:nvGraphicFramePr>
          <p:cNvPr id="30" name="Grafico 29"/>
          <p:cNvGraphicFramePr>
            <a:graphicFrameLocks/>
          </p:cNvGraphicFramePr>
          <p:nvPr>
            <p:extLst/>
          </p:nvPr>
        </p:nvGraphicFramePr>
        <p:xfrm>
          <a:off x="2131071" y="4042129"/>
          <a:ext cx="2755509" cy="271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478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1855119" y="1478882"/>
          <a:ext cx="89630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721059" y="6179364"/>
            <a:ext cx="883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Ameco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database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Real total expenditure excluding interest of general government, deflator GDP :- ESA 2010  (OUTGI)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188514" y="1648327"/>
            <a:ext cx="2273968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00"/>
              </a:spcAft>
            </a:pPr>
            <a:r>
              <a:rPr lang="it-IT" b="1" dirty="0"/>
              <a:t>SPAIN</a:t>
            </a:r>
          </a:p>
          <a:p>
            <a:pPr>
              <a:spcAft>
                <a:spcPts val="1100"/>
              </a:spcAft>
            </a:pPr>
            <a:r>
              <a:rPr lang="it-IT" b="1" dirty="0"/>
              <a:t>ITALY</a:t>
            </a:r>
          </a:p>
          <a:p>
            <a:pPr>
              <a:spcAft>
                <a:spcPts val="1100"/>
              </a:spcAft>
            </a:pPr>
            <a:r>
              <a:rPr lang="it-IT" b="1" dirty="0"/>
              <a:t>UK</a:t>
            </a:r>
          </a:p>
          <a:p>
            <a:pPr>
              <a:spcAft>
                <a:spcPts val="1100"/>
              </a:spcAft>
            </a:pPr>
            <a:r>
              <a:rPr lang="it-IT" b="1" dirty="0"/>
              <a:t>NETHERLANDS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737807" y="3283880"/>
            <a:ext cx="227396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100"/>
              </a:spcAft>
            </a:pPr>
            <a:r>
              <a:rPr lang="it-IT" b="1" dirty="0"/>
              <a:t>US</a:t>
            </a:r>
          </a:p>
          <a:p>
            <a:pPr algn="r">
              <a:spcAft>
                <a:spcPts val="1100"/>
              </a:spcAft>
            </a:pPr>
            <a:r>
              <a:rPr lang="it-IT" b="1" dirty="0"/>
              <a:t>EU</a:t>
            </a:r>
          </a:p>
          <a:p>
            <a:pPr algn="r">
              <a:spcAft>
                <a:spcPts val="1100"/>
              </a:spcAft>
            </a:pPr>
            <a:r>
              <a:rPr lang="it-IT" b="1" dirty="0"/>
              <a:t>JAPAN</a:t>
            </a:r>
          </a:p>
          <a:p>
            <a:pPr algn="r">
              <a:spcAft>
                <a:spcPts val="1100"/>
              </a:spcAft>
            </a:pPr>
            <a:r>
              <a:rPr lang="it-IT" b="1" dirty="0"/>
              <a:t>FRANCE</a:t>
            </a:r>
          </a:p>
          <a:p>
            <a:pPr algn="r">
              <a:spcAft>
                <a:spcPts val="1100"/>
              </a:spcAft>
            </a:pPr>
            <a:r>
              <a:rPr lang="it-IT" b="1" dirty="0"/>
              <a:t>GERMANY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24000" y="-1"/>
            <a:ext cx="9144001" cy="12994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Real Total Expenditure Excluding Interest: Change 2016/2009 </a:t>
            </a:r>
            <a:r>
              <a:rPr lang="it-IT" sz="3600" b="1" dirty="0"/>
              <a:t>(2010=100)</a:t>
            </a:r>
          </a:p>
        </p:txBody>
      </p:sp>
    </p:spTree>
    <p:extLst>
      <p:ext uri="{BB962C8B-B14F-4D97-AF65-F5344CB8AC3E}">
        <p14:creationId xmlns:p14="http://schemas.microsoft.com/office/powerpoint/2010/main" val="214214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0" y="-1"/>
            <a:ext cx="9144001" cy="129941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Real Total Expenditure Excluding Interest: Change 2016/2013 </a:t>
            </a:r>
            <a:r>
              <a:rPr lang="it-IT" sz="3600" b="1" dirty="0"/>
              <a:t>(2010=100)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21059" y="6179364"/>
            <a:ext cx="883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Source: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Ameco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database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Real total expenditure excluding interest of general government, deflator GDP :- ESA 2010  (OUTGI)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1614488" y="1442786"/>
          <a:ext cx="89630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542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995</Words>
  <Application>Microsoft Macintosh PowerPoint</Application>
  <PresentationFormat>Grand écran</PresentationFormat>
  <Paragraphs>204</Paragraphs>
  <Slides>41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Tema di Office</vt:lpstr>
      <vt:lpstr>Italy’s adjustment Fiscal Structural Banking Policies</vt:lpstr>
      <vt:lpstr>OUTLINE</vt:lpstr>
      <vt:lpstr>PUBLIC FINANCE AND GROWTH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Debt\gdp growth and components (source Ambrosetti)</vt:lpstr>
      <vt:lpstr>BANKS</vt:lpstr>
      <vt:lpstr>Présentation PowerPoint</vt:lpstr>
      <vt:lpstr>Présentation PowerPoint</vt:lpstr>
      <vt:lpstr>Présentation PowerPoint</vt:lpstr>
      <vt:lpstr>Cross border risk sharing</vt:lpstr>
      <vt:lpstr>Risk reduction. Euro area banks fragility decreasing </vt:lpstr>
      <vt:lpstr>STRUCTURAL REFORMS</vt:lpstr>
      <vt:lpstr>The impact of the crisis on EU drivers of growth</vt:lpstr>
      <vt:lpstr>Reform agenda 2012-17</vt:lpstr>
      <vt:lpstr>Reform agenda 2012-17 cont.</vt:lpstr>
      <vt:lpstr>The reform drivers </vt:lpstr>
      <vt:lpstr>Reforms drivers 1) the reform cycle</vt:lpstr>
      <vt:lpstr>Présentation PowerPoint</vt:lpstr>
      <vt:lpstr>Structural reforms. Civil Justice  </vt:lpstr>
      <vt:lpstr>Présentation PowerPoint</vt:lpstr>
      <vt:lpstr>Reforms responsiveness rate declining (OECD)</vt:lpstr>
      <vt:lpstr>Reforms drivers 2) investment</vt:lpstr>
      <vt:lpstr>Public investment has declined</vt:lpstr>
      <vt:lpstr>Private investment picking up</vt:lpstr>
      <vt:lpstr>Public investment matters (OECD) </vt:lpstr>
      <vt:lpstr>Reform drivers 3) Macro structural interaction</vt:lpstr>
      <vt:lpstr>Fiscal stance in the euro area (PRACTICALLY NEUTRAL?)</vt:lpstr>
      <vt:lpstr>EU current account polarisation?</vt:lpstr>
      <vt:lpstr>Reform drivers 4) political support</vt:lpstr>
      <vt:lpstr>Citizens support for EU (percentage of individuals supporting)   </vt:lpstr>
      <vt:lpstr>Support for Euro membership (a growing divide?)</vt:lpstr>
      <vt:lpstr>Inequality indexes OECD. Declining between increasing within countries</vt:lpstr>
      <vt:lpstr>Disparity in well being outcomes. Euro area, highest and lowest achievers </vt:lpstr>
      <vt:lpstr>Welfare disparities in EU</vt:lpstr>
      <vt:lpstr>Scenarios (1) the narrow path gets larger</vt:lpstr>
      <vt:lpstr>Scenarios (2) instability prevails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Europe’s adjustment The supply side?</dc:title>
  <dc:creator>Utente Windows</dc:creator>
  <cp:lastModifiedBy>Utilisateur Microsoft Office</cp:lastModifiedBy>
  <cp:revision>148</cp:revision>
  <dcterms:created xsi:type="dcterms:W3CDTF">2018-07-16T12:42:09Z</dcterms:created>
  <dcterms:modified xsi:type="dcterms:W3CDTF">2018-10-08T07:02:00Z</dcterms:modified>
</cp:coreProperties>
</file>