
<file path=[Content_Types].xml><?xml version="1.0" encoding="utf-8"?>
<Types xmlns="http://schemas.openxmlformats.org/package/2006/content-types">
  <Default Extension="jpg" ContentType="image/jpeg"/>
  <Default Extension="emf" ContentType="image/x-emf"/>
  <Default Extension="xlsx" ContentType="application/vnd.openxmlformats-officedocument.spreadsheetml.sheet"/>
  <Default Extension="xls" ContentType="application/vnd.ms-excel"/>
  <Default Extension="jpeg" ContentType="image/jpeg"/>
  <Default Extension="xml" ContentType="application/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Default Extension="docx" ContentType="application/vnd.openxmlformats-officedocument.wordprocessingml.documen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embeddings/oleObject1.bin" ContentType="application/vnd.openxmlformats-officedocument.oleObject"/>
  <Override PartName="/ppt/theme/theme3.xml" ContentType="application/vnd.openxmlformats-officedocument.theme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embeddings/oleObject2.bin" ContentType="application/vnd.openxmlformats-officedocument.oleObject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embeddings/oleObject3.bin" ContentType="application/vnd.openxmlformats-officedocument.oleObject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8882" r:id="rId4"/>
    <p:sldMasterId id="2147488888" r:id="rId5"/>
  </p:sldMasterIdLst>
  <p:notesMasterIdLst>
    <p:notesMasterId r:id="rId22"/>
  </p:notesMasterIdLst>
  <p:handoutMasterIdLst>
    <p:handoutMasterId r:id="rId23"/>
  </p:handoutMasterIdLst>
  <p:sldIdLst>
    <p:sldId id="689" r:id="rId6"/>
    <p:sldId id="690" r:id="rId7"/>
    <p:sldId id="691" r:id="rId8"/>
    <p:sldId id="692" r:id="rId9"/>
    <p:sldId id="693" r:id="rId10"/>
    <p:sldId id="694" r:id="rId11"/>
    <p:sldId id="695" r:id="rId12"/>
    <p:sldId id="687" r:id="rId13"/>
    <p:sldId id="699" r:id="rId14"/>
    <p:sldId id="700" r:id="rId15"/>
    <p:sldId id="688" r:id="rId16"/>
    <p:sldId id="683" r:id="rId17"/>
    <p:sldId id="682" r:id="rId18"/>
    <p:sldId id="703" r:id="rId19"/>
    <p:sldId id="701" r:id="rId20"/>
    <p:sldId id="702" r:id="rId21"/>
  </p:sldIdLst>
  <p:sldSz cx="10688638" cy="7562850"/>
  <p:notesSz cx="6858000" cy="9926638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100" b="1" kern="1200">
        <a:solidFill>
          <a:srgbClr val="003399"/>
        </a:solidFill>
        <a:latin typeface="Arial" pitchFamily="34" charset="0"/>
        <a:ea typeface="LF_Kai" charset="0"/>
        <a:cs typeface="LF_Kai" charset="0"/>
      </a:defRPr>
    </a:lvl1pPr>
    <a:lvl2pPr marL="455613" indent="1588" algn="l" rtl="0" fontAlgn="base">
      <a:spcBef>
        <a:spcPct val="0"/>
      </a:spcBef>
      <a:spcAft>
        <a:spcPct val="0"/>
      </a:spcAft>
      <a:defRPr sz="1100" b="1" kern="1200">
        <a:solidFill>
          <a:srgbClr val="003399"/>
        </a:solidFill>
        <a:latin typeface="Arial" pitchFamily="34" charset="0"/>
        <a:ea typeface="LF_Kai" charset="0"/>
        <a:cs typeface="LF_Kai" charset="0"/>
      </a:defRPr>
    </a:lvl2pPr>
    <a:lvl3pPr marL="912813" indent="1588" algn="l" rtl="0" fontAlgn="base">
      <a:spcBef>
        <a:spcPct val="0"/>
      </a:spcBef>
      <a:spcAft>
        <a:spcPct val="0"/>
      </a:spcAft>
      <a:defRPr sz="1100" b="1" kern="1200">
        <a:solidFill>
          <a:srgbClr val="003399"/>
        </a:solidFill>
        <a:latin typeface="Arial" pitchFamily="34" charset="0"/>
        <a:ea typeface="LF_Kai" charset="0"/>
        <a:cs typeface="LF_Kai" charset="0"/>
      </a:defRPr>
    </a:lvl3pPr>
    <a:lvl4pPr marL="1370013" indent="1588" algn="l" rtl="0" fontAlgn="base">
      <a:spcBef>
        <a:spcPct val="0"/>
      </a:spcBef>
      <a:spcAft>
        <a:spcPct val="0"/>
      </a:spcAft>
      <a:defRPr sz="1100" b="1" kern="1200">
        <a:solidFill>
          <a:srgbClr val="003399"/>
        </a:solidFill>
        <a:latin typeface="Arial" pitchFamily="34" charset="0"/>
        <a:ea typeface="LF_Kai" charset="0"/>
        <a:cs typeface="LF_Kai" charset="0"/>
      </a:defRPr>
    </a:lvl4pPr>
    <a:lvl5pPr marL="1827213" indent="1588" algn="l" rtl="0" fontAlgn="base">
      <a:spcBef>
        <a:spcPct val="0"/>
      </a:spcBef>
      <a:spcAft>
        <a:spcPct val="0"/>
      </a:spcAft>
      <a:defRPr sz="1100" b="1" kern="1200">
        <a:solidFill>
          <a:srgbClr val="003399"/>
        </a:solidFill>
        <a:latin typeface="Arial" pitchFamily="34" charset="0"/>
        <a:ea typeface="LF_Kai" charset="0"/>
        <a:cs typeface="LF_Kai" charset="0"/>
      </a:defRPr>
    </a:lvl5pPr>
    <a:lvl6pPr marL="2286000" algn="l" defTabSz="914400" rtl="0" eaLnBrk="1" latinLnBrk="0" hangingPunct="1">
      <a:defRPr sz="1100" b="1" kern="1200">
        <a:solidFill>
          <a:srgbClr val="003399"/>
        </a:solidFill>
        <a:latin typeface="Arial" pitchFamily="34" charset="0"/>
        <a:ea typeface="LF_Kai" charset="0"/>
        <a:cs typeface="LF_Kai" charset="0"/>
      </a:defRPr>
    </a:lvl6pPr>
    <a:lvl7pPr marL="2743200" algn="l" defTabSz="914400" rtl="0" eaLnBrk="1" latinLnBrk="0" hangingPunct="1">
      <a:defRPr sz="1100" b="1" kern="1200">
        <a:solidFill>
          <a:srgbClr val="003399"/>
        </a:solidFill>
        <a:latin typeface="Arial" pitchFamily="34" charset="0"/>
        <a:ea typeface="LF_Kai" charset="0"/>
        <a:cs typeface="LF_Kai" charset="0"/>
      </a:defRPr>
    </a:lvl7pPr>
    <a:lvl8pPr marL="3200400" algn="l" defTabSz="914400" rtl="0" eaLnBrk="1" latinLnBrk="0" hangingPunct="1">
      <a:defRPr sz="1100" b="1" kern="1200">
        <a:solidFill>
          <a:srgbClr val="003399"/>
        </a:solidFill>
        <a:latin typeface="Arial" pitchFamily="34" charset="0"/>
        <a:ea typeface="LF_Kai" charset="0"/>
        <a:cs typeface="LF_Kai" charset="0"/>
      </a:defRPr>
    </a:lvl8pPr>
    <a:lvl9pPr marL="3657600" algn="l" defTabSz="914400" rtl="0" eaLnBrk="1" latinLnBrk="0" hangingPunct="1">
      <a:defRPr sz="1100" b="1" kern="1200">
        <a:solidFill>
          <a:srgbClr val="003399"/>
        </a:solidFill>
        <a:latin typeface="Arial" pitchFamily="34" charset="0"/>
        <a:ea typeface="LF_Kai" charset="0"/>
        <a:cs typeface="LF_Kai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8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2718">
          <p15:clr>
            <a:srgbClr val="A4A3A4"/>
          </p15:clr>
        </p15:guide>
        <p15:guide id="4" orient="horz" pos="702">
          <p15:clr>
            <a:srgbClr val="A4A3A4"/>
          </p15:clr>
        </p15:guide>
        <p15:guide id="5" orient="horz" pos="4398">
          <p15:clr>
            <a:srgbClr val="A4A3A4"/>
          </p15:clr>
        </p15:guide>
        <p15:guide id="6" pos="918">
          <p15:clr>
            <a:srgbClr val="A4A3A4"/>
          </p15:clr>
        </p15:guide>
        <p15:guide id="7" pos="3462">
          <p15:clr>
            <a:srgbClr val="A4A3A4"/>
          </p15:clr>
        </p15:guide>
        <p15:guide id="8" pos="3558">
          <p15:clr>
            <a:srgbClr val="A4A3A4"/>
          </p15:clr>
        </p15:guide>
        <p15:guide id="9" pos="61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94"/>
    <a:srgbClr val="009900"/>
    <a:srgbClr val="000000"/>
    <a:srgbClr val="9A57CD"/>
    <a:srgbClr val="0A108A"/>
    <a:srgbClr val="3969AA"/>
    <a:srgbClr val="CCECFF"/>
    <a:srgbClr val="6699FF"/>
    <a:srgbClr val="3366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7" autoAdjust="0"/>
    <p:restoredTop sz="95779" autoAdjust="0"/>
  </p:normalViewPr>
  <p:slideViewPr>
    <p:cSldViewPr>
      <p:cViewPr varScale="1">
        <p:scale>
          <a:sx n="114" d="100"/>
          <a:sy n="114" d="100"/>
        </p:scale>
        <p:origin x="-1792" y="-112"/>
      </p:cViewPr>
      <p:guideLst>
        <p:guide orient="horz" pos="1086"/>
        <p:guide orient="horz" pos="1278"/>
        <p:guide orient="horz" pos="2718"/>
        <p:guide orient="horz" pos="702"/>
        <p:guide orient="horz" pos="4398"/>
        <p:guide pos="918"/>
        <p:guide pos="3462"/>
        <p:guide pos="3558"/>
        <p:guide pos="61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716"/>
    </p:cViewPr>
  </p:sorterViewPr>
  <p:notesViewPr>
    <p:cSldViewPr>
      <p:cViewPr varScale="1">
        <p:scale>
          <a:sx n="94" d="100"/>
          <a:sy n="94" d="100"/>
        </p:scale>
        <p:origin x="-3654" y="-108"/>
      </p:cViewPr>
      <p:guideLst>
        <p:guide orient="horz" pos="3127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tags" Target="tags/tag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3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4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5.xlsx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6.xlsx"/><Relationship Id="rId2" Type="http://schemas.microsoft.com/office/2011/relationships/chartStyle" Target="style2.xml"/><Relationship Id="rId3" Type="http://schemas.microsoft.com/office/2011/relationships/chartColorStyle" Target="colors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09004779516962"/>
          <c:y val="0.031345082802736"/>
          <c:w val="0.889303363652543"/>
          <c:h val="0.87093909882936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Germany</c:v>
                </c:pt>
              </c:strCache>
            </c:strRef>
          </c:tx>
          <c:spPr>
            <a:ln>
              <a:solidFill>
                <a:srgbClr val="000099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>
                <a:solidFill>
                  <a:srgbClr val="000099"/>
                </a:solidFill>
                <a:prstDash val="solid"/>
              </a:ln>
            </c:spPr>
          </c:dPt>
          <c:dPt>
            <c:idx val="2"/>
            <c:bubble3D val="0"/>
            <c:spPr>
              <a:ln>
                <a:solidFill>
                  <a:srgbClr val="000099"/>
                </a:solidFill>
                <a:prstDash val="solid"/>
              </a:ln>
            </c:spPr>
          </c:dPt>
          <c:dPt>
            <c:idx val="3"/>
            <c:bubble3D val="0"/>
            <c:spPr>
              <a:ln>
                <a:solidFill>
                  <a:srgbClr val="000099"/>
                </a:solidFill>
                <a:prstDash val="solid"/>
              </a:ln>
            </c:spPr>
          </c:dPt>
          <c:dPt>
            <c:idx val="4"/>
            <c:bubble3D val="0"/>
            <c:spPr>
              <a:ln>
                <a:solidFill>
                  <a:srgbClr val="000099"/>
                </a:solidFill>
                <a:prstDash val="solid"/>
              </a:ln>
            </c:spPr>
          </c:dPt>
          <c:dPt>
            <c:idx val="5"/>
            <c:bubble3D val="0"/>
            <c:spPr>
              <a:ln>
                <a:solidFill>
                  <a:srgbClr val="000099"/>
                </a:solidFill>
                <a:prstDash val="solid"/>
              </a:ln>
            </c:spPr>
          </c:dPt>
          <c:dPt>
            <c:idx val="8"/>
            <c:bubble3D val="0"/>
            <c:spPr>
              <a:ln>
                <a:solidFill>
                  <a:srgbClr val="000099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7.5</c:v>
                </c:pt>
                <c:pt idx="1">
                  <c:v>6.2</c:v>
                </c:pt>
                <c:pt idx="2">
                  <c:v>6.1</c:v>
                </c:pt>
                <c:pt idx="3">
                  <c:v>6.4</c:v>
                </c:pt>
                <c:pt idx="4">
                  <c:v>6.3</c:v>
                </c:pt>
                <c:pt idx="5">
                  <c:v>7.0</c:v>
                </c:pt>
                <c:pt idx="6" formatCode="0.0">
                  <c:v>7.0</c:v>
                </c:pt>
                <c:pt idx="7">
                  <c:v>6.7</c:v>
                </c:pt>
                <c:pt idx="8">
                  <c:v>6.4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Ireland</c:v>
                </c:pt>
              </c:strCache>
            </c:strRef>
          </c:tx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dPt>
            <c:idx val="5"/>
            <c:bubble3D val="0"/>
            <c:spPr>
              <a:ln>
                <a:solidFill>
                  <a:schemeClr val="bg1">
                    <a:lumMod val="65000"/>
                  </a:schemeClr>
                </a:solidFill>
                <a:prstDash val="solid"/>
              </a:ln>
            </c:spPr>
          </c:dPt>
          <c:dPt>
            <c:idx val="6"/>
            <c:bubble3D val="0"/>
            <c:spPr>
              <a:ln>
                <a:solidFill>
                  <a:schemeClr val="bg1">
                    <a:lumMod val="65000"/>
                  </a:schemeClr>
                </a:solidFill>
                <a:prstDash val="solid"/>
              </a:ln>
            </c:spPr>
          </c:dPt>
          <c:dPt>
            <c:idx val="7"/>
            <c:bubble3D val="0"/>
            <c:spPr>
              <a:ln>
                <a:solidFill>
                  <a:schemeClr val="bg1">
                    <a:lumMod val="65000"/>
                  </a:schemeClr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chemeClr val="bg1">
                    <a:lumMod val="65000"/>
                  </a:schemeClr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-5.0</c:v>
                </c:pt>
                <c:pt idx="1">
                  <c:v>-5.7</c:v>
                </c:pt>
                <c:pt idx="2">
                  <c:v>-2.3</c:v>
                </c:pt>
                <c:pt idx="3">
                  <c:v>1.1</c:v>
                </c:pt>
                <c:pt idx="4">
                  <c:v>1.2</c:v>
                </c:pt>
                <c:pt idx="5">
                  <c:v>4.4</c:v>
                </c:pt>
                <c:pt idx="6">
                  <c:v>7.0</c:v>
                </c:pt>
                <c:pt idx="7">
                  <c:v>6.8</c:v>
                </c:pt>
                <c:pt idx="8">
                  <c:v>7.2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Greece</c:v>
                </c:pt>
              </c:strCache>
            </c:strRef>
          </c:tx>
          <c:spPr>
            <a:ln>
              <a:solidFill>
                <a:srgbClr val="0099FF"/>
              </a:solidFill>
            </a:ln>
          </c:spPr>
          <c:marker>
            <c:symbol val="none"/>
          </c:marker>
          <c:dPt>
            <c:idx val="6"/>
            <c:bubble3D val="0"/>
            <c:spPr>
              <a:ln>
                <a:solidFill>
                  <a:srgbClr val="0099FF"/>
                </a:solidFill>
                <a:prstDash val="solid"/>
              </a:ln>
            </c:spPr>
          </c:dPt>
          <c:dPt>
            <c:idx val="7"/>
            <c:bubble3D val="0"/>
            <c:spPr>
              <a:ln>
                <a:solidFill>
                  <a:srgbClr val="0099FF"/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rgbClr val="0099FF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Sheet1!$D$2:$D$10</c:f>
              <c:numCache>
                <c:formatCode>0.0</c:formatCode>
                <c:ptCount val="9"/>
                <c:pt idx="0" formatCode="General">
                  <c:v>-16.9</c:v>
                </c:pt>
                <c:pt idx="1">
                  <c:v>-18.0</c:v>
                </c:pt>
                <c:pt idx="2" formatCode="General">
                  <c:v>-14.4</c:v>
                </c:pt>
                <c:pt idx="3" formatCode="General">
                  <c:v>-12.8</c:v>
                </c:pt>
                <c:pt idx="4" formatCode="General">
                  <c:v>-11.7</c:v>
                </c:pt>
                <c:pt idx="5" formatCode="General">
                  <c:v>-5.3</c:v>
                </c:pt>
                <c:pt idx="6" formatCode="General">
                  <c:v>-2.3</c:v>
                </c:pt>
                <c:pt idx="7" formatCode="General">
                  <c:v>-1.8</c:v>
                </c:pt>
                <c:pt idx="8" formatCode="General">
                  <c:v>-1.6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Portugal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dPt>
            <c:idx val="6"/>
            <c:bubble3D val="0"/>
            <c:spPr>
              <a:ln>
                <a:solidFill>
                  <a:schemeClr val="accent2"/>
                </a:solidFill>
                <a:prstDash val="solid"/>
              </a:ln>
            </c:spPr>
          </c:dPt>
          <c:dPt>
            <c:idx val="7"/>
            <c:bubble3D val="0"/>
            <c:spPr>
              <a:ln>
                <a:solidFill>
                  <a:schemeClr val="accent2"/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chemeClr val="accent2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Sheet1!$E$2:$E$10</c:f>
              <c:numCache>
                <c:formatCode>General</c:formatCode>
                <c:ptCount val="9"/>
                <c:pt idx="0">
                  <c:v>-10.2</c:v>
                </c:pt>
                <c:pt idx="1">
                  <c:v>-12.6</c:v>
                </c:pt>
                <c:pt idx="2">
                  <c:v>-10.8</c:v>
                </c:pt>
                <c:pt idx="3">
                  <c:v>-10.4</c:v>
                </c:pt>
                <c:pt idx="4">
                  <c:v>-7.2</c:v>
                </c:pt>
                <c:pt idx="5" formatCode="0.0">
                  <c:v>-2.2</c:v>
                </c:pt>
                <c:pt idx="6">
                  <c:v>0.4</c:v>
                </c:pt>
                <c:pt idx="7">
                  <c:v>0.8</c:v>
                </c:pt>
                <c:pt idx="8">
                  <c:v>1.1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Spain</c:v>
                </c:pt>
              </c:strCache>
            </c:strRef>
          </c:tx>
          <c:spPr>
            <a:ln>
              <a:solidFill>
                <a:srgbClr val="CC66FF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>
                <a:solidFill>
                  <a:srgbClr val="CC66FF"/>
                </a:solidFill>
                <a:prstDash val="solid"/>
              </a:ln>
            </c:spPr>
          </c:dPt>
          <c:dPt>
            <c:idx val="2"/>
            <c:bubble3D val="0"/>
            <c:spPr>
              <a:ln>
                <a:solidFill>
                  <a:srgbClr val="CC66FF"/>
                </a:solidFill>
                <a:prstDash val="solid"/>
              </a:ln>
            </c:spPr>
          </c:dPt>
          <c:dPt>
            <c:idx val="3"/>
            <c:bubble3D val="0"/>
            <c:spPr>
              <a:ln>
                <a:solidFill>
                  <a:srgbClr val="CC66FF"/>
                </a:solidFill>
                <a:prstDash val="solid"/>
              </a:ln>
            </c:spPr>
          </c:dPt>
          <c:dPt>
            <c:idx val="4"/>
            <c:bubble3D val="0"/>
            <c:spPr>
              <a:ln>
                <a:solidFill>
                  <a:srgbClr val="CC66FF"/>
                </a:solidFill>
                <a:prstDash val="solid"/>
              </a:ln>
            </c:spPr>
          </c:dPt>
          <c:dPt>
            <c:idx val="5"/>
            <c:bubble3D val="0"/>
            <c:spPr>
              <a:ln>
                <a:solidFill>
                  <a:srgbClr val="CC66FF"/>
                </a:solidFill>
                <a:prstDash val="solid"/>
              </a:ln>
            </c:spPr>
          </c:dPt>
          <c:dPt>
            <c:idx val="6"/>
            <c:bubble3D val="0"/>
            <c:spPr>
              <a:ln>
                <a:solidFill>
                  <a:srgbClr val="CC66FF"/>
                </a:solidFill>
                <a:prstDash val="solid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Sheet1!$F$2:$F$10</c:f>
              <c:numCache>
                <c:formatCode>General</c:formatCode>
                <c:ptCount val="9"/>
                <c:pt idx="0">
                  <c:v>-10.0</c:v>
                </c:pt>
                <c:pt idx="1">
                  <c:v>-9.6</c:v>
                </c:pt>
                <c:pt idx="2">
                  <c:v>-4.8</c:v>
                </c:pt>
                <c:pt idx="3">
                  <c:v>-3.7</c:v>
                </c:pt>
                <c:pt idx="4">
                  <c:v>-4.0</c:v>
                </c:pt>
                <c:pt idx="5">
                  <c:v>-1.2</c:v>
                </c:pt>
                <c:pt idx="6">
                  <c:v>1.1</c:v>
                </c:pt>
                <c:pt idx="7">
                  <c:v>1.6</c:v>
                </c:pt>
                <c:pt idx="8">
                  <c:v>1.8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Latvia</c:v>
                </c:pt>
              </c:strCache>
            </c:strRef>
          </c:tx>
          <c:spPr>
            <a:ln>
              <a:solidFill>
                <a:srgbClr val="FFC000"/>
              </a:solidFill>
              <a:prstDash val="solid"/>
            </a:ln>
          </c:spPr>
          <c:marker>
            <c:symbol val="none"/>
          </c:marker>
          <c:dPt>
            <c:idx val="6"/>
            <c:bubble3D val="0"/>
            <c:spPr>
              <a:ln>
                <a:solidFill>
                  <a:srgbClr val="FFC000"/>
                </a:solidFill>
                <a:prstDash val="sysDash"/>
              </a:ln>
            </c:spPr>
          </c:dPt>
          <c:dPt>
            <c:idx val="7"/>
            <c:bubble3D val="0"/>
            <c:spPr>
              <a:ln>
                <a:solidFill>
                  <a:srgbClr val="FFC000"/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rgbClr val="FFC000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Sheet1!$G$2:$G$10</c:f>
              <c:numCache>
                <c:formatCode>General</c:formatCode>
                <c:ptCount val="9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5462936"/>
        <c:axId val="2115466264"/>
      </c:lineChart>
      <c:catAx>
        <c:axId val="2115462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anchor="t" anchorCtr="0"/>
          <a:lstStyle/>
          <a:p>
            <a:pPr>
              <a:defRPr sz="1082"/>
            </a:pPr>
            <a:endParaRPr lang="fr-FR"/>
          </a:p>
        </c:txPr>
        <c:crossAx val="2115466264"/>
        <c:crosses val="autoZero"/>
        <c:auto val="1"/>
        <c:lblAlgn val="ctr"/>
        <c:lblOffset val="100"/>
        <c:noMultiLvlLbl val="0"/>
      </c:catAx>
      <c:valAx>
        <c:axId val="2115466264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82"/>
            </a:pPr>
            <a:endParaRPr lang="fr-FR"/>
          </a:p>
        </c:txPr>
        <c:crossAx val="2115462936"/>
        <c:crosses val="autoZero"/>
        <c:crossBetween val="between"/>
      </c:valAx>
      <c:spPr>
        <a:noFill/>
        <a:ln w="25348">
          <a:noFill/>
        </a:ln>
      </c:spPr>
    </c:plotArea>
    <c:plotVisOnly val="1"/>
    <c:dispBlanksAs val="gap"/>
    <c:showDLblsOverMax val="0"/>
  </c:chart>
  <c:txPr>
    <a:bodyPr/>
    <a:lstStyle/>
    <a:p>
      <a:pPr>
        <a:defRPr sz="1623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33808274017748"/>
          <c:y val="0.0520786664800233"/>
          <c:w val="0.895096751055397"/>
          <c:h val="0.792534093498717"/>
        </c:manualLayout>
      </c:layout>
      <c:lineChart>
        <c:grouping val="standard"/>
        <c:varyColors val="0"/>
        <c:ser>
          <c:idx val="0"/>
          <c:order val="0"/>
          <c:tx>
            <c:strRef>
              <c:f>Data!$A$39</c:f>
              <c:strCache>
                <c:ptCount val="1"/>
                <c:pt idx="0">
                  <c:v>DE</c:v>
                </c:pt>
              </c:strCache>
            </c:strRef>
          </c:tx>
          <c:spPr>
            <a:ln>
              <a:solidFill>
                <a:srgbClr val="0A108A"/>
              </a:solidFill>
            </a:ln>
          </c:spPr>
          <c:marker>
            <c:symbol val="none"/>
          </c:marker>
          <c:dPt>
            <c:idx val="12"/>
            <c:bubble3D val="0"/>
            <c:spPr>
              <a:ln>
                <a:solidFill>
                  <a:srgbClr val="0A108A"/>
                </a:solidFill>
                <a:prstDash val="solid"/>
              </a:ln>
            </c:spPr>
          </c:dPt>
          <c:dPt>
            <c:idx val="13"/>
            <c:bubble3D val="0"/>
            <c:spPr>
              <a:ln>
                <a:solidFill>
                  <a:srgbClr val="0A108A"/>
                </a:solidFill>
                <a:prstDash val="solid"/>
              </a:ln>
            </c:spPr>
          </c:dPt>
          <c:dPt>
            <c:idx val="14"/>
            <c:bubble3D val="0"/>
            <c:spPr>
              <a:ln>
                <a:solidFill>
                  <a:srgbClr val="0A108A"/>
                </a:solidFill>
                <a:prstDash val="sysDash"/>
              </a:ln>
            </c:spPr>
          </c:dPt>
          <c:dPt>
            <c:idx val="15"/>
            <c:bubble3D val="0"/>
            <c:spPr>
              <a:ln>
                <a:solidFill>
                  <a:srgbClr val="0A108A"/>
                </a:solidFill>
                <a:prstDash val="dash"/>
              </a:ln>
            </c:spPr>
          </c:dPt>
          <c:cat>
            <c:numRef>
              <c:f>Data!$B$38:$Q$38</c:f>
              <c:numCache>
                <c:formatCode>m/d/yyyy</c:formatCode>
                <c:ptCount val="16"/>
                <c:pt idx="0">
                  <c:v>36526.0</c:v>
                </c:pt>
                <c:pt idx="1">
                  <c:v>36892.0</c:v>
                </c:pt>
                <c:pt idx="2">
                  <c:v>37257.0</c:v>
                </c:pt>
                <c:pt idx="3">
                  <c:v>37622.0</c:v>
                </c:pt>
                <c:pt idx="4">
                  <c:v>37987.0</c:v>
                </c:pt>
                <c:pt idx="5">
                  <c:v>38353.0</c:v>
                </c:pt>
                <c:pt idx="6">
                  <c:v>38718.0</c:v>
                </c:pt>
                <c:pt idx="7">
                  <c:v>39083.0</c:v>
                </c:pt>
                <c:pt idx="8">
                  <c:v>39448.0</c:v>
                </c:pt>
                <c:pt idx="9">
                  <c:v>39814.0</c:v>
                </c:pt>
                <c:pt idx="10">
                  <c:v>40179.0</c:v>
                </c:pt>
                <c:pt idx="11">
                  <c:v>40544.0</c:v>
                </c:pt>
                <c:pt idx="12">
                  <c:v>40909.0</c:v>
                </c:pt>
                <c:pt idx="13">
                  <c:v>41275.0</c:v>
                </c:pt>
                <c:pt idx="14">
                  <c:v>41640.0</c:v>
                </c:pt>
                <c:pt idx="15">
                  <c:v>42005.0</c:v>
                </c:pt>
              </c:numCache>
            </c:numRef>
          </c:cat>
          <c:val>
            <c:numRef>
              <c:f>Data!$B$39:$Q$39</c:f>
              <c:numCache>
                <c:formatCode>General</c:formatCode>
                <c:ptCount val="16"/>
                <c:pt idx="0">
                  <c:v>100.0</c:v>
                </c:pt>
                <c:pt idx="1">
                  <c:v>100.4079965632554</c:v>
                </c:pt>
                <c:pt idx="2">
                  <c:v>101.1279622392724</c:v>
                </c:pt>
                <c:pt idx="3">
                  <c:v>102.0422191410212</c:v>
                </c:pt>
                <c:pt idx="4">
                  <c:v>101.5252044629166</c:v>
                </c:pt>
                <c:pt idx="5">
                  <c:v>100.6084552885134</c:v>
                </c:pt>
                <c:pt idx="6">
                  <c:v>98.55427048207936</c:v>
                </c:pt>
                <c:pt idx="7">
                  <c:v>97.81351608094614</c:v>
                </c:pt>
                <c:pt idx="8">
                  <c:v>100.0209295769537</c:v>
                </c:pt>
                <c:pt idx="9">
                  <c:v>105.6542190314184</c:v>
                </c:pt>
                <c:pt idx="10">
                  <c:v>104.5262369722803</c:v>
                </c:pt>
                <c:pt idx="11">
                  <c:v>105.5996663099242</c:v>
                </c:pt>
                <c:pt idx="12">
                  <c:v>108.8370584645141</c:v>
                </c:pt>
                <c:pt idx="13">
                  <c:v>111.191226194172</c:v>
                </c:pt>
                <c:pt idx="14">
                  <c:v>112.9446202920946</c:v>
                </c:pt>
                <c:pt idx="15">
                  <c:v>114.8551296848271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Data!$A$40</c:f>
              <c:strCache>
                <c:ptCount val="1"/>
                <c:pt idx="0">
                  <c:v>IE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dPt>
            <c:idx val="12"/>
            <c:bubble3D val="0"/>
            <c:spPr>
              <a:ln>
                <a:solidFill>
                  <a:schemeClr val="bg1">
                    <a:lumMod val="75000"/>
                  </a:schemeClr>
                </a:solidFill>
                <a:prstDash val="solid"/>
              </a:ln>
            </c:spPr>
          </c:dPt>
          <c:dPt>
            <c:idx val="13"/>
            <c:bubble3D val="0"/>
            <c:spPr>
              <a:ln>
                <a:solidFill>
                  <a:schemeClr val="bg1">
                    <a:lumMod val="75000"/>
                  </a:schemeClr>
                </a:solidFill>
                <a:prstDash val="solid"/>
              </a:ln>
            </c:spPr>
          </c:dPt>
          <c:dPt>
            <c:idx val="14"/>
            <c:bubble3D val="0"/>
            <c:spPr>
              <a:ln>
                <a:solidFill>
                  <a:schemeClr val="bg1">
                    <a:lumMod val="75000"/>
                  </a:schemeClr>
                </a:solidFill>
                <a:prstDash val="sysDash"/>
              </a:ln>
            </c:spPr>
          </c:dPt>
          <c:dPt>
            <c:idx val="15"/>
            <c:bubble3D val="0"/>
            <c:spPr>
              <a:ln>
                <a:solidFill>
                  <a:schemeClr val="bg1">
                    <a:lumMod val="75000"/>
                  </a:schemeClr>
                </a:solidFill>
                <a:prstDash val="sysDash"/>
              </a:ln>
            </c:spPr>
          </c:dPt>
          <c:cat>
            <c:numRef>
              <c:f>Data!$B$38:$Q$38</c:f>
              <c:numCache>
                <c:formatCode>m/d/yyyy</c:formatCode>
                <c:ptCount val="16"/>
                <c:pt idx="0">
                  <c:v>36526.0</c:v>
                </c:pt>
                <c:pt idx="1">
                  <c:v>36892.0</c:v>
                </c:pt>
                <c:pt idx="2">
                  <c:v>37257.0</c:v>
                </c:pt>
                <c:pt idx="3">
                  <c:v>37622.0</c:v>
                </c:pt>
                <c:pt idx="4">
                  <c:v>37987.0</c:v>
                </c:pt>
                <c:pt idx="5">
                  <c:v>38353.0</c:v>
                </c:pt>
                <c:pt idx="6">
                  <c:v>38718.0</c:v>
                </c:pt>
                <c:pt idx="7">
                  <c:v>39083.0</c:v>
                </c:pt>
                <c:pt idx="8">
                  <c:v>39448.0</c:v>
                </c:pt>
                <c:pt idx="9">
                  <c:v>39814.0</c:v>
                </c:pt>
                <c:pt idx="10">
                  <c:v>40179.0</c:v>
                </c:pt>
                <c:pt idx="11">
                  <c:v>40544.0</c:v>
                </c:pt>
                <c:pt idx="12">
                  <c:v>40909.0</c:v>
                </c:pt>
                <c:pt idx="13">
                  <c:v>41275.0</c:v>
                </c:pt>
                <c:pt idx="14">
                  <c:v>41640.0</c:v>
                </c:pt>
                <c:pt idx="15">
                  <c:v>42005.0</c:v>
                </c:pt>
              </c:numCache>
            </c:numRef>
          </c:cat>
          <c:val>
            <c:numRef>
              <c:f>Data!$B$40:$Q$40</c:f>
              <c:numCache>
                <c:formatCode>General</c:formatCode>
                <c:ptCount val="16"/>
                <c:pt idx="0">
                  <c:v>100.0</c:v>
                </c:pt>
                <c:pt idx="1">
                  <c:v>105.9481770635586</c:v>
                </c:pt>
                <c:pt idx="2">
                  <c:v>107.568848965875</c:v>
                </c:pt>
                <c:pt idx="3">
                  <c:v>112.4291116104025</c:v>
                </c:pt>
                <c:pt idx="4">
                  <c:v>117.3347109143216</c:v>
                </c:pt>
                <c:pt idx="5">
                  <c:v>122.5232332720721</c:v>
                </c:pt>
                <c:pt idx="6">
                  <c:v>126.8473860751287</c:v>
                </c:pt>
                <c:pt idx="7">
                  <c:v>133.1412456556815</c:v>
                </c:pt>
                <c:pt idx="8">
                  <c:v>142.2463428701726</c:v>
                </c:pt>
                <c:pt idx="9">
                  <c:v>138.5518869523804</c:v>
                </c:pt>
                <c:pt idx="10">
                  <c:v>129.2412870322674</c:v>
                </c:pt>
                <c:pt idx="11">
                  <c:v>124.1169692992162</c:v>
                </c:pt>
                <c:pt idx="12">
                  <c:v>124.1492269710256</c:v>
                </c:pt>
                <c:pt idx="13">
                  <c:v>126.1143494192257</c:v>
                </c:pt>
                <c:pt idx="14">
                  <c:v>125.0681744999805</c:v>
                </c:pt>
                <c:pt idx="15">
                  <c:v>124.0388601253891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Data!$A$41</c:f>
              <c:strCache>
                <c:ptCount val="1"/>
                <c:pt idx="0">
                  <c:v>GR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dPt>
            <c:idx val="12"/>
            <c:bubble3D val="0"/>
            <c:spPr>
              <a:ln>
                <a:solidFill>
                  <a:srgbClr val="00B0F0"/>
                </a:solidFill>
                <a:prstDash val="solid"/>
              </a:ln>
            </c:spPr>
          </c:dPt>
          <c:dPt>
            <c:idx val="13"/>
            <c:bubble3D val="0"/>
            <c:spPr>
              <a:ln>
                <a:solidFill>
                  <a:srgbClr val="00B0F0"/>
                </a:solidFill>
                <a:prstDash val="solid"/>
              </a:ln>
            </c:spPr>
          </c:dPt>
          <c:dPt>
            <c:idx val="14"/>
            <c:bubble3D val="0"/>
            <c:spPr>
              <a:ln>
                <a:solidFill>
                  <a:srgbClr val="00B0F0"/>
                </a:solidFill>
                <a:prstDash val="sysDash"/>
              </a:ln>
            </c:spPr>
          </c:dPt>
          <c:dPt>
            <c:idx val="15"/>
            <c:bubble3D val="0"/>
            <c:spPr>
              <a:ln>
                <a:solidFill>
                  <a:srgbClr val="00B0F0"/>
                </a:solidFill>
                <a:prstDash val="dash"/>
              </a:ln>
            </c:spPr>
          </c:dPt>
          <c:cat>
            <c:numRef>
              <c:f>Data!$B$38:$Q$38</c:f>
              <c:numCache>
                <c:formatCode>m/d/yyyy</c:formatCode>
                <c:ptCount val="16"/>
                <c:pt idx="0">
                  <c:v>36526.0</c:v>
                </c:pt>
                <c:pt idx="1">
                  <c:v>36892.0</c:v>
                </c:pt>
                <c:pt idx="2">
                  <c:v>37257.0</c:v>
                </c:pt>
                <c:pt idx="3">
                  <c:v>37622.0</c:v>
                </c:pt>
                <c:pt idx="4">
                  <c:v>37987.0</c:v>
                </c:pt>
                <c:pt idx="5">
                  <c:v>38353.0</c:v>
                </c:pt>
                <c:pt idx="6">
                  <c:v>38718.0</c:v>
                </c:pt>
                <c:pt idx="7">
                  <c:v>39083.0</c:v>
                </c:pt>
                <c:pt idx="8">
                  <c:v>39448.0</c:v>
                </c:pt>
                <c:pt idx="9">
                  <c:v>39814.0</c:v>
                </c:pt>
                <c:pt idx="10">
                  <c:v>40179.0</c:v>
                </c:pt>
                <c:pt idx="11">
                  <c:v>40544.0</c:v>
                </c:pt>
                <c:pt idx="12">
                  <c:v>40909.0</c:v>
                </c:pt>
                <c:pt idx="13">
                  <c:v>41275.0</c:v>
                </c:pt>
                <c:pt idx="14">
                  <c:v>41640.0</c:v>
                </c:pt>
                <c:pt idx="15">
                  <c:v>42005.0</c:v>
                </c:pt>
              </c:numCache>
            </c:numRef>
          </c:cat>
          <c:val>
            <c:numRef>
              <c:f>Data!$B$41:$Q$41</c:f>
              <c:numCache>
                <c:formatCode>General</c:formatCode>
                <c:ptCount val="16"/>
                <c:pt idx="0">
                  <c:v>100.0</c:v>
                </c:pt>
                <c:pt idx="1">
                  <c:v>99.65232497327065</c:v>
                </c:pt>
                <c:pt idx="2">
                  <c:v>109.7745590869073</c:v>
                </c:pt>
                <c:pt idx="3">
                  <c:v>111.4261221260794</c:v>
                </c:pt>
                <c:pt idx="4">
                  <c:v>113.9016473676198</c:v>
                </c:pt>
                <c:pt idx="5">
                  <c:v>117.6637704011975</c:v>
                </c:pt>
                <c:pt idx="6">
                  <c:v>116.3591427542939</c:v>
                </c:pt>
                <c:pt idx="7">
                  <c:v>119.3584578005406</c:v>
                </c:pt>
                <c:pt idx="8">
                  <c:v>125.4158136455136</c:v>
                </c:pt>
                <c:pt idx="9">
                  <c:v>133.2374696003295</c:v>
                </c:pt>
                <c:pt idx="10">
                  <c:v>133.0406980061483</c:v>
                </c:pt>
                <c:pt idx="11">
                  <c:v>130.6003521140101</c:v>
                </c:pt>
                <c:pt idx="12">
                  <c:v>122.4945155622314</c:v>
                </c:pt>
                <c:pt idx="13">
                  <c:v>112.9754858265304</c:v>
                </c:pt>
                <c:pt idx="14">
                  <c:v>111.2969743716871</c:v>
                </c:pt>
                <c:pt idx="15">
                  <c:v>110.9457601364079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Data!$A$42</c:f>
              <c:strCache>
                <c:ptCount val="1"/>
                <c:pt idx="0">
                  <c:v>PT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dPt>
            <c:idx val="12"/>
            <c:bubble3D val="0"/>
            <c:spPr>
              <a:ln>
                <a:solidFill>
                  <a:srgbClr val="00B050"/>
                </a:solidFill>
                <a:prstDash val="solid"/>
              </a:ln>
            </c:spPr>
          </c:dPt>
          <c:dPt>
            <c:idx val="13"/>
            <c:bubble3D val="0"/>
            <c:spPr>
              <a:ln>
                <a:solidFill>
                  <a:srgbClr val="00B050"/>
                </a:solidFill>
                <a:prstDash val="solid"/>
              </a:ln>
            </c:spPr>
          </c:dPt>
          <c:dPt>
            <c:idx val="14"/>
            <c:bubble3D val="0"/>
            <c:spPr>
              <a:ln>
                <a:solidFill>
                  <a:srgbClr val="00B050"/>
                </a:solidFill>
                <a:prstDash val="sysDash"/>
              </a:ln>
            </c:spPr>
          </c:dPt>
          <c:dPt>
            <c:idx val="15"/>
            <c:bubble3D val="0"/>
            <c:spPr>
              <a:ln>
                <a:solidFill>
                  <a:srgbClr val="00B050"/>
                </a:solidFill>
                <a:prstDash val="dash"/>
              </a:ln>
            </c:spPr>
          </c:dPt>
          <c:cat>
            <c:numRef>
              <c:f>Data!$B$38:$Q$38</c:f>
              <c:numCache>
                <c:formatCode>m/d/yyyy</c:formatCode>
                <c:ptCount val="16"/>
                <c:pt idx="0">
                  <c:v>36526.0</c:v>
                </c:pt>
                <c:pt idx="1">
                  <c:v>36892.0</c:v>
                </c:pt>
                <c:pt idx="2">
                  <c:v>37257.0</c:v>
                </c:pt>
                <c:pt idx="3">
                  <c:v>37622.0</c:v>
                </c:pt>
                <c:pt idx="4">
                  <c:v>37987.0</c:v>
                </c:pt>
                <c:pt idx="5">
                  <c:v>38353.0</c:v>
                </c:pt>
                <c:pt idx="6">
                  <c:v>38718.0</c:v>
                </c:pt>
                <c:pt idx="7">
                  <c:v>39083.0</c:v>
                </c:pt>
                <c:pt idx="8">
                  <c:v>39448.0</c:v>
                </c:pt>
                <c:pt idx="9">
                  <c:v>39814.0</c:v>
                </c:pt>
                <c:pt idx="10">
                  <c:v>40179.0</c:v>
                </c:pt>
                <c:pt idx="11">
                  <c:v>40544.0</c:v>
                </c:pt>
                <c:pt idx="12">
                  <c:v>40909.0</c:v>
                </c:pt>
                <c:pt idx="13">
                  <c:v>41275.0</c:v>
                </c:pt>
                <c:pt idx="14">
                  <c:v>41640.0</c:v>
                </c:pt>
                <c:pt idx="15">
                  <c:v>42005.0</c:v>
                </c:pt>
              </c:numCache>
            </c:numRef>
          </c:cat>
          <c:val>
            <c:numRef>
              <c:f>Data!$B$42:$Q$42</c:f>
              <c:numCache>
                <c:formatCode>General</c:formatCode>
                <c:ptCount val="16"/>
                <c:pt idx="0">
                  <c:v>100.0</c:v>
                </c:pt>
                <c:pt idx="1">
                  <c:v>103.8849316566437</c:v>
                </c:pt>
                <c:pt idx="2">
                  <c:v>107.1886676794795</c:v>
                </c:pt>
                <c:pt idx="3">
                  <c:v>111.2993992648093</c:v>
                </c:pt>
                <c:pt idx="4">
                  <c:v>112.3967931944594</c:v>
                </c:pt>
                <c:pt idx="5">
                  <c:v>116.3990357569061</c:v>
                </c:pt>
                <c:pt idx="6">
                  <c:v>117.4538533636562</c:v>
                </c:pt>
                <c:pt idx="7">
                  <c:v>118.8036696602535</c:v>
                </c:pt>
                <c:pt idx="8">
                  <c:v>122.9571067714131</c:v>
                </c:pt>
                <c:pt idx="9">
                  <c:v>126.8165334205389</c:v>
                </c:pt>
                <c:pt idx="10">
                  <c:v>124.9827820800323</c:v>
                </c:pt>
                <c:pt idx="11">
                  <c:v>123.9159016920097</c:v>
                </c:pt>
                <c:pt idx="12">
                  <c:v>120.1562928031991</c:v>
                </c:pt>
                <c:pt idx="13">
                  <c:v>121.3950002838158</c:v>
                </c:pt>
                <c:pt idx="14">
                  <c:v>119.1410307315733</c:v>
                </c:pt>
                <c:pt idx="15">
                  <c:v>119.0174801390595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Data!$A$43</c:f>
              <c:strCache>
                <c:ptCount val="1"/>
                <c:pt idx="0">
                  <c:v>ES</c:v>
                </c:pt>
              </c:strCache>
            </c:strRef>
          </c:tx>
          <c:spPr>
            <a:ln>
              <a:solidFill>
                <a:srgbClr val="9A57CD"/>
              </a:solidFill>
            </a:ln>
          </c:spPr>
          <c:marker>
            <c:symbol val="none"/>
          </c:marker>
          <c:dPt>
            <c:idx val="12"/>
            <c:bubble3D val="0"/>
            <c:spPr>
              <a:ln>
                <a:solidFill>
                  <a:srgbClr val="9A57CD"/>
                </a:solidFill>
                <a:prstDash val="solid"/>
              </a:ln>
            </c:spPr>
          </c:dPt>
          <c:dPt>
            <c:idx val="13"/>
            <c:bubble3D val="0"/>
            <c:spPr>
              <a:ln>
                <a:solidFill>
                  <a:srgbClr val="9A57CD"/>
                </a:solidFill>
                <a:prstDash val="solid"/>
              </a:ln>
            </c:spPr>
          </c:dPt>
          <c:dPt>
            <c:idx val="14"/>
            <c:bubble3D val="0"/>
            <c:spPr>
              <a:ln>
                <a:solidFill>
                  <a:srgbClr val="9A57CD"/>
                </a:solidFill>
                <a:prstDash val="sysDash"/>
              </a:ln>
            </c:spPr>
          </c:dPt>
          <c:dPt>
            <c:idx val="15"/>
            <c:bubble3D val="0"/>
            <c:spPr>
              <a:ln>
                <a:solidFill>
                  <a:srgbClr val="9A57CD"/>
                </a:solidFill>
                <a:prstDash val="dash"/>
              </a:ln>
            </c:spPr>
          </c:dPt>
          <c:cat>
            <c:numRef>
              <c:f>Data!$B$38:$Q$38</c:f>
              <c:numCache>
                <c:formatCode>m/d/yyyy</c:formatCode>
                <c:ptCount val="16"/>
                <c:pt idx="0">
                  <c:v>36526.0</c:v>
                </c:pt>
                <c:pt idx="1">
                  <c:v>36892.0</c:v>
                </c:pt>
                <c:pt idx="2">
                  <c:v>37257.0</c:v>
                </c:pt>
                <c:pt idx="3">
                  <c:v>37622.0</c:v>
                </c:pt>
                <c:pt idx="4">
                  <c:v>37987.0</c:v>
                </c:pt>
                <c:pt idx="5">
                  <c:v>38353.0</c:v>
                </c:pt>
                <c:pt idx="6">
                  <c:v>38718.0</c:v>
                </c:pt>
                <c:pt idx="7">
                  <c:v>39083.0</c:v>
                </c:pt>
                <c:pt idx="8">
                  <c:v>39448.0</c:v>
                </c:pt>
                <c:pt idx="9">
                  <c:v>39814.0</c:v>
                </c:pt>
                <c:pt idx="10">
                  <c:v>40179.0</c:v>
                </c:pt>
                <c:pt idx="11">
                  <c:v>40544.0</c:v>
                </c:pt>
                <c:pt idx="12">
                  <c:v>40909.0</c:v>
                </c:pt>
                <c:pt idx="13">
                  <c:v>41275.0</c:v>
                </c:pt>
                <c:pt idx="14">
                  <c:v>41640.0</c:v>
                </c:pt>
                <c:pt idx="15">
                  <c:v>42005.0</c:v>
                </c:pt>
              </c:numCache>
            </c:numRef>
          </c:cat>
          <c:val>
            <c:numRef>
              <c:f>Data!$B$43:$Q$43</c:f>
              <c:numCache>
                <c:formatCode>General</c:formatCode>
                <c:ptCount val="16"/>
                <c:pt idx="0">
                  <c:v>100.0</c:v>
                </c:pt>
                <c:pt idx="1">
                  <c:v>103.2010351853446</c:v>
                </c:pt>
                <c:pt idx="2">
                  <c:v>106.3060318851695</c:v>
                </c:pt>
                <c:pt idx="3">
                  <c:v>109.4195026576772</c:v>
                </c:pt>
                <c:pt idx="4">
                  <c:v>112.1472182437503</c:v>
                </c:pt>
                <c:pt idx="5">
                  <c:v>115.9481792802343</c:v>
                </c:pt>
                <c:pt idx="6">
                  <c:v>119.7367902123504</c:v>
                </c:pt>
                <c:pt idx="7">
                  <c:v>124.7332593004209</c:v>
                </c:pt>
                <c:pt idx="8">
                  <c:v>131.8717470520901</c:v>
                </c:pt>
                <c:pt idx="9">
                  <c:v>133.9481101751194</c:v>
                </c:pt>
                <c:pt idx="10">
                  <c:v>131.653251520298</c:v>
                </c:pt>
                <c:pt idx="11">
                  <c:v>130.3674983339697</c:v>
                </c:pt>
                <c:pt idx="12">
                  <c:v>126.5064745173439</c:v>
                </c:pt>
                <c:pt idx="13">
                  <c:v>124.4334977768386</c:v>
                </c:pt>
                <c:pt idx="14">
                  <c:v>123.9263106419848</c:v>
                </c:pt>
                <c:pt idx="15">
                  <c:v>123.9591579495376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Data!$A$44</c:f>
              <c:strCache>
                <c:ptCount val="1"/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dPt>
            <c:idx val="12"/>
            <c:bubble3D val="0"/>
            <c:spPr>
              <a:ln>
                <a:solidFill>
                  <a:srgbClr val="FFC000"/>
                </a:solidFill>
                <a:prstDash val="solid"/>
              </a:ln>
            </c:spPr>
          </c:dPt>
          <c:dPt>
            <c:idx val="13"/>
            <c:bubble3D val="0"/>
            <c:spPr>
              <a:ln>
                <a:solidFill>
                  <a:srgbClr val="FFC000"/>
                </a:solidFill>
                <a:prstDash val="solid"/>
              </a:ln>
            </c:spPr>
          </c:dPt>
          <c:dPt>
            <c:idx val="14"/>
            <c:bubble3D val="0"/>
            <c:spPr>
              <a:ln>
                <a:solidFill>
                  <a:srgbClr val="FFC000"/>
                </a:solidFill>
                <a:prstDash val="sysDash"/>
              </a:ln>
            </c:spPr>
          </c:dPt>
          <c:dPt>
            <c:idx val="15"/>
            <c:bubble3D val="0"/>
            <c:spPr>
              <a:ln>
                <a:solidFill>
                  <a:srgbClr val="FFC000"/>
                </a:solidFill>
                <a:prstDash val="dash"/>
              </a:ln>
            </c:spPr>
          </c:dPt>
          <c:cat>
            <c:numRef>
              <c:f>Data!$B$38:$Q$38</c:f>
              <c:numCache>
                <c:formatCode>m/d/yyyy</c:formatCode>
                <c:ptCount val="16"/>
                <c:pt idx="0">
                  <c:v>36526.0</c:v>
                </c:pt>
                <c:pt idx="1">
                  <c:v>36892.0</c:v>
                </c:pt>
                <c:pt idx="2">
                  <c:v>37257.0</c:v>
                </c:pt>
                <c:pt idx="3">
                  <c:v>37622.0</c:v>
                </c:pt>
                <c:pt idx="4">
                  <c:v>37987.0</c:v>
                </c:pt>
                <c:pt idx="5">
                  <c:v>38353.0</c:v>
                </c:pt>
                <c:pt idx="6">
                  <c:v>38718.0</c:v>
                </c:pt>
                <c:pt idx="7">
                  <c:v>39083.0</c:v>
                </c:pt>
                <c:pt idx="8">
                  <c:v>39448.0</c:v>
                </c:pt>
                <c:pt idx="9">
                  <c:v>39814.0</c:v>
                </c:pt>
                <c:pt idx="10">
                  <c:v>40179.0</c:v>
                </c:pt>
                <c:pt idx="11">
                  <c:v>40544.0</c:v>
                </c:pt>
                <c:pt idx="12">
                  <c:v>40909.0</c:v>
                </c:pt>
                <c:pt idx="13">
                  <c:v>41275.0</c:v>
                </c:pt>
                <c:pt idx="14">
                  <c:v>41640.0</c:v>
                </c:pt>
                <c:pt idx="15">
                  <c:v>42005.0</c:v>
                </c:pt>
              </c:numCache>
            </c:numRef>
          </c:cat>
          <c:val>
            <c:numRef>
              <c:f>Data!$B$44:$Q$44</c:f>
              <c:numCache>
                <c:formatCode>General</c:formatCode>
                <c:ptCount val="16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9177832"/>
        <c:axId val="2119174072"/>
      </c:lineChart>
      <c:dateAx>
        <c:axId val="211917783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txPr>
          <a:bodyPr rot="-2700000" vert="horz"/>
          <a:lstStyle/>
          <a:p>
            <a:pPr>
              <a:defRPr sz="999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2119174072"/>
        <c:crosses val="autoZero"/>
        <c:auto val="1"/>
        <c:lblOffset val="100"/>
        <c:baseTimeUnit val="years"/>
      </c:dateAx>
      <c:valAx>
        <c:axId val="2119174072"/>
        <c:scaling>
          <c:orientation val="minMax"/>
          <c:min val="9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99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2119177832"/>
        <c:crosses val="autoZero"/>
        <c:crossBetween val="between"/>
        <c:majorUnit val="10.0"/>
      </c:valAx>
      <c:spPr>
        <a:noFill/>
        <a:ln w="25369">
          <a:noFill/>
        </a:ln>
      </c:spPr>
    </c:plotArea>
    <c:plotVisOnly val="1"/>
    <c:dispBlanksAs val="gap"/>
    <c:showDLblsOverMax val="0"/>
  </c:chart>
  <c:txPr>
    <a:bodyPr/>
    <a:lstStyle/>
    <a:p>
      <a:pPr>
        <a:defRPr sz="999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Germany</c:v>
                </c:pt>
              </c:strCache>
            </c:strRef>
          </c:tx>
          <c:spPr>
            <a:ln>
              <a:solidFill>
                <a:srgbClr val="333399"/>
              </a:solidFill>
            </a:ln>
          </c:spPr>
          <c:marker>
            <c:symbol val="none"/>
          </c:marker>
          <c:dPt>
            <c:idx val="4"/>
            <c:bubble3D val="0"/>
            <c:spPr>
              <a:ln>
                <a:solidFill>
                  <a:srgbClr val="333399"/>
                </a:solidFill>
                <a:prstDash val="solid"/>
              </a:ln>
            </c:spPr>
          </c:dPt>
          <c:dPt>
            <c:idx val="5"/>
            <c:bubble3D val="0"/>
            <c:spPr>
              <a:ln>
                <a:solidFill>
                  <a:srgbClr val="333399"/>
                </a:solidFill>
                <a:prstDash val="solid"/>
              </a:ln>
            </c:spPr>
          </c:dPt>
          <c:dPt>
            <c:idx val="6"/>
            <c:bubble3D val="0"/>
            <c:spPr>
              <a:ln>
                <a:solidFill>
                  <a:srgbClr val="333399"/>
                </a:solidFill>
                <a:prstDash val="sysDash"/>
              </a:ln>
            </c:spPr>
          </c:dPt>
          <c:dPt>
            <c:idx val="7"/>
            <c:bubble3D val="0"/>
            <c:spPr>
              <a:ln>
                <a:solidFill>
                  <a:srgbClr val="333399"/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rgbClr val="333399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0.2</c:v>
                </c:pt>
                <c:pt idx="1">
                  <c:v>-0.1</c:v>
                </c:pt>
                <c:pt idx="2">
                  <c:v>-3.1</c:v>
                </c:pt>
                <c:pt idx="3">
                  <c:v>-4.2</c:v>
                </c:pt>
                <c:pt idx="4">
                  <c:v>-0.8</c:v>
                </c:pt>
                <c:pt idx="5">
                  <c:v>0.1</c:v>
                </c:pt>
                <c:pt idx="6">
                  <c:v>-0.1</c:v>
                </c:pt>
                <c:pt idx="7" formatCode="0.0">
                  <c:v>0.0</c:v>
                </c:pt>
                <c:pt idx="8">
                  <c:v>0.0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Ireland</c:v>
                </c:pt>
              </c:strCache>
            </c:strRef>
          </c:tx>
          <c:spPr>
            <a:ln>
              <a:solidFill>
                <a:srgbClr val="969696"/>
              </a:solidFill>
            </a:ln>
          </c:spPr>
          <c:marker>
            <c:symbol val="none"/>
          </c:marker>
          <c:dPt>
            <c:idx val="4"/>
            <c:bubble3D val="0"/>
            <c:spPr>
              <a:ln>
                <a:solidFill>
                  <a:srgbClr val="969696"/>
                </a:solidFill>
                <a:prstDash val="solid"/>
              </a:ln>
            </c:spPr>
          </c:dPt>
          <c:dPt>
            <c:idx val="5"/>
            <c:bubble3D val="0"/>
            <c:spPr>
              <a:ln>
                <a:solidFill>
                  <a:srgbClr val="969696"/>
                </a:solidFill>
                <a:prstDash val="solid"/>
              </a:ln>
            </c:spPr>
          </c:dPt>
          <c:dPt>
            <c:idx val="6"/>
            <c:bubble3D val="0"/>
            <c:spPr>
              <a:ln>
                <a:solidFill>
                  <a:srgbClr val="969696"/>
                </a:solidFill>
                <a:prstDash val="sysDash"/>
              </a:ln>
            </c:spPr>
          </c:dPt>
          <c:dPt>
            <c:idx val="7"/>
            <c:bubble3D val="0"/>
            <c:spPr>
              <a:ln>
                <a:solidFill>
                  <a:srgbClr val="969696"/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rgbClr val="969696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0.1</c:v>
                </c:pt>
                <c:pt idx="1">
                  <c:v>-7.4</c:v>
                </c:pt>
                <c:pt idx="2">
                  <c:v>-13.7</c:v>
                </c:pt>
                <c:pt idx="3">
                  <c:v>-30.6</c:v>
                </c:pt>
                <c:pt idx="4">
                  <c:v>-13.1</c:v>
                </c:pt>
                <c:pt idx="5">
                  <c:v>-8.200000000000001</c:v>
                </c:pt>
                <c:pt idx="6">
                  <c:v>-7.2</c:v>
                </c:pt>
                <c:pt idx="7" formatCode="0.0">
                  <c:v>-4.8</c:v>
                </c:pt>
                <c:pt idx="8">
                  <c:v>-4.3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Greece</c:v>
                </c:pt>
              </c:strCache>
            </c:strRef>
          </c:tx>
          <c:spPr>
            <a:ln>
              <a:solidFill>
                <a:srgbClr val="0099FF"/>
              </a:solidFill>
            </a:ln>
          </c:spPr>
          <c:marker>
            <c:symbol val="none"/>
          </c:marker>
          <c:dPt>
            <c:idx val="5"/>
            <c:bubble3D val="0"/>
            <c:spPr>
              <a:ln>
                <a:solidFill>
                  <a:srgbClr val="0099FF"/>
                </a:solidFill>
                <a:prstDash val="solid"/>
              </a:ln>
            </c:spPr>
          </c:dPt>
          <c:dPt>
            <c:idx val="6"/>
            <c:bubble3D val="0"/>
            <c:spPr>
              <a:ln>
                <a:solidFill>
                  <a:srgbClr val="0099FF"/>
                </a:solidFill>
                <a:prstDash val="sysDash"/>
              </a:ln>
            </c:spPr>
          </c:dPt>
          <c:dPt>
            <c:idx val="7"/>
            <c:bubble3D val="0"/>
            <c:spPr>
              <a:ln>
                <a:solidFill>
                  <a:srgbClr val="0099FF"/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rgbClr val="0099FF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  <c:pt idx="0">
                  <c:v>-6.5</c:v>
                </c:pt>
                <c:pt idx="1">
                  <c:v>-9.8</c:v>
                </c:pt>
                <c:pt idx="2">
                  <c:v>-15.7</c:v>
                </c:pt>
                <c:pt idx="3">
                  <c:v>-10.7</c:v>
                </c:pt>
                <c:pt idx="4">
                  <c:v>-9.5</c:v>
                </c:pt>
                <c:pt idx="5">
                  <c:v>-9.0</c:v>
                </c:pt>
                <c:pt idx="6">
                  <c:v>-13.1</c:v>
                </c:pt>
                <c:pt idx="7">
                  <c:v>-2.2</c:v>
                </c:pt>
                <c:pt idx="8">
                  <c:v>-1.0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Portugal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dPt>
            <c:idx val="4"/>
            <c:bubble3D val="0"/>
            <c:spPr>
              <a:ln>
                <a:solidFill>
                  <a:schemeClr val="accent2"/>
                </a:solidFill>
                <a:prstDash val="solid"/>
              </a:ln>
            </c:spPr>
          </c:dPt>
          <c:dPt>
            <c:idx val="5"/>
            <c:bubble3D val="0"/>
            <c:spPr>
              <a:ln>
                <a:solidFill>
                  <a:schemeClr val="accent2"/>
                </a:solidFill>
                <a:prstDash val="solid"/>
              </a:ln>
            </c:spPr>
          </c:dPt>
          <c:dPt>
            <c:idx val="6"/>
            <c:bubble3D val="0"/>
            <c:spPr>
              <a:ln>
                <a:solidFill>
                  <a:schemeClr val="accent2"/>
                </a:solidFill>
                <a:prstDash val="sysDash"/>
              </a:ln>
            </c:spPr>
          </c:dPt>
          <c:dPt>
            <c:idx val="7"/>
            <c:bubble3D val="0"/>
            <c:spPr>
              <a:ln>
                <a:solidFill>
                  <a:schemeClr val="accent2"/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chemeClr val="accent2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Sheet1!$E$2:$E$10</c:f>
              <c:numCache>
                <c:formatCode>General</c:formatCode>
                <c:ptCount val="9"/>
                <c:pt idx="0">
                  <c:v>-3.1</c:v>
                </c:pt>
                <c:pt idx="1">
                  <c:v>-3.6</c:v>
                </c:pt>
                <c:pt idx="2">
                  <c:v>-10.2</c:v>
                </c:pt>
                <c:pt idx="3">
                  <c:v>-9.8</c:v>
                </c:pt>
                <c:pt idx="4">
                  <c:v>-4.3</c:v>
                </c:pt>
                <c:pt idx="5" formatCode="0.0">
                  <c:v>-6.4</c:v>
                </c:pt>
                <c:pt idx="6">
                  <c:v>-5.9</c:v>
                </c:pt>
                <c:pt idx="7">
                  <c:v>-4.0</c:v>
                </c:pt>
                <c:pt idx="8">
                  <c:v>-2.5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Spain</c:v>
                </c:pt>
              </c:strCache>
            </c:strRef>
          </c:tx>
          <c:spPr>
            <a:ln>
              <a:solidFill>
                <a:srgbClr val="CC66FF"/>
              </a:solidFill>
            </a:ln>
          </c:spPr>
          <c:marker>
            <c:symbol val="none"/>
          </c:marker>
          <c:dPt>
            <c:idx val="5"/>
            <c:bubble3D val="0"/>
            <c:spPr>
              <a:ln>
                <a:solidFill>
                  <a:srgbClr val="CC66FF"/>
                </a:solidFill>
                <a:prstDash val="solid"/>
              </a:ln>
            </c:spPr>
          </c:dPt>
          <c:dPt>
            <c:idx val="6"/>
            <c:bubble3D val="0"/>
            <c:spPr>
              <a:ln>
                <a:solidFill>
                  <a:srgbClr val="CC66FF"/>
                </a:solidFill>
                <a:prstDash val="sysDash"/>
              </a:ln>
            </c:spPr>
          </c:dPt>
          <c:dPt>
            <c:idx val="7"/>
            <c:bubble3D val="0"/>
            <c:spPr>
              <a:ln>
                <a:solidFill>
                  <a:srgbClr val="CC66FF"/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rgbClr val="CC66FF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Sheet1!$F$2:$F$10</c:f>
              <c:numCache>
                <c:formatCode>General</c:formatCode>
                <c:ptCount val="9"/>
                <c:pt idx="0">
                  <c:v>1.9</c:v>
                </c:pt>
                <c:pt idx="1">
                  <c:v>-4.5</c:v>
                </c:pt>
                <c:pt idx="2">
                  <c:v>-11.1</c:v>
                </c:pt>
                <c:pt idx="3">
                  <c:v>-9.6</c:v>
                </c:pt>
                <c:pt idx="4">
                  <c:v>-9.6</c:v>
                </c:pt>
                <c:pt idx="5" formatCode="0.0">
                  <c:v>-10.6</c:v>
                </c:pt>
                <c:pt idx="6" formatCode="0.0">
                  <c:v>-7.2</c:v>
                </c:pt>
                <c:pt idx="7">
                  <c:v>-5.8</c:v>
                </c:pt>
                <c:pt idx="8">
                  <c:v>-6.5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dPt>
            <c:idx val="5"/>
            <c:bubble3D val="0"/>
            <c:spPr>
              <a:ln>
                <a:solidFill>
                  <a:srgbClr val="FFC000"/>
                </a:solidFill>
                <a:prstDash val="solid"/>
              </a:ln>
            </c:spPr>
          </c:dPt>
          <c:dPt>
            <c:idx val="6"/>
            <c:bubble3D val="0"/>
            <c:spPr>
              <a:ln>
                <a:solidFill>
                  <a:srgbClr val="FFC000"/>
                </a:solidFill>
                <a:prstDash val="sysDash"/>
              </a:ln>
            </c:spPr>
          </c:dPt>
          <c:dPt>
            <c:idx val="7"/>
            <c:bubble3D val="0"/>
            <c:spPr>
              <a:ln>
                <a:solidFill>
                  <a:srgbClr val="FFC000"/>
                </a:solidFill>
                <a:prstDash val="sysDash"/>
              </a:ln>
            </c:spPr>
          </c:dPt>
          <c:dPt>
            <c:idx val="8"/>
            <c:bubble3D val="0"/>
            <c:spPr>
              <a:ln>
                <a:solidFill>
                  <a:srgbClr val="FFC000"/>
                </a:solidFill>
                <a:prstDash val="sysDash"/>
              </a:ln>
            </c:spPr>
          </c:dPt>
          <c:cat>
            <c:numRef>
              <c:f>Sheet1!$A$2:$A$10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Sheet1!$G$2:$G$10</c:f>
              <c:numCache>
                <c:formatCode>General</c:formatCode>
                <c:ptCount val="9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15832520"/>
        <c:axId val="-2115829352"/>
      </c:lineChart>
      <c:catAx>
        <c:axId val="-2115832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high"/>
        <c:txPr>
          <a:bodyPr/>
          <a:lstStyle/>
          <a:p>
            <a:pPr>
              <a:defRPr sz="950"/>
            </a:pPr>
            <a:endParaRPr lang="fr-FR"/>
          </a:p>
        </c:txPr>
        <c:crossAx val="-2115829352"/>
        <c:crosses val="autoZero"/>
        <c:auto val="1"/>
        <c:lblAlgn val="ctr"/>
        <c:lblOffset val="100"/>
        <c:noMultiLvlLbl val="0"/>
      </c:catAx>
      <c:valAx>
        <c:axId val="-2115829352"/>
        <c:scaling>
          <c:orientation val="minMax"/>
          <c:min val="-25.0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50"/>
            </a:pPr>
            <a:endParaRPr lang="fr-FR"/>
          </a:p>
        </c:txPr>
        <c:crossAx val="-2115832520"/>
        <c:crosses val="autoZero"/>
        <c:crossBetween val="between"/>
      </c:valAx>
      <c:spPr>
        <a:noFill/>
        <a:ln w="25366">
          <a:noFill/>
        </a:ln>
      </c:spPr>
    </c:plotArea>
    <c:legend>
      <c:legendPos val="b"/>
      <c:legendEntry>
        <c:idx val="5"/>
        <c:delete val="1"/>
      </c:legendEntry>
      <c:layout/>
      <c:overlay val="0"/>
      <c:txPr>
        <a:bodyPr/>
        <a:lstStyle/>
        <a:p>
          <a:pPr>
            <a:defRPr sz="1138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712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Baseline scenario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Sheet1!$B$1:$K$1</c:f>
              <c:numCache>
                <c:formatCode>General</c:formatCode>
                <c:ptCount val="10"/>
                <c:pt idx="0">
                  <c:v>2011.0</c:v>
                </c:pt>
                <c:pt idx="1">
                  <c:v>2012.0</c:v>
                </c:pt>
                <c:pt idx="2">
                  <c:v>2013.0</c:v>
                </c:pt>
                <c:pt idx="3">
                  <c:v>2014.0</c:v>
                </c:pt>
                <c:pt idx="4">
                  <c:v>2015.0</c:v>
                </c:pt>
                <c:pt idx="5">
                  <c:v>2016.0</c:v>
                </c:pt>
                <c:pt idx="6">
                  <c:v>2017.0</c:v>
                </c:pt>
                <c:pt idx="7">
                  <c:v>2018.0</c:v>
                </c:pt>
                <c:pt idx="8">
                  <c:v>2019.0</c:v>
                </c:pt>
                <c:pt idx="9">
                  <c:v>2020.0</c:v>
                </c:pt>
              </c:numCache>
            </c:numRef>
          </c:cat>
          <c:val>
            <c:numRef>
              <c:f>Sheet1!$B$2:$K$2</c:f>
              <c:numCache>
                <c:formatCode>0.0</c:formatCode>
                <c:ptCount val="10"/>
                <c:pt idx="0">
                  <c:v>121.384859540697</c:v>
                </c:pt>
                <c:pt idx="1">
                  <c:v>122.384859540697</c:v>
                </c:pt>
                <c:pt idx="2">
                  <c:v>123.384859540697</c:v>
                </c:pt>
                <c:pt idx="3">
                  <c:v>124.384859540697</c:v>
                </c:pt>
                <c:pt idx="4">
                  <c:v>125.3848595406966</c:v>
                </c:pt>
                <c:pt idx="5">
                  <c:v>122.6583172926805</c:v>
                </c:pt>
                <c:pt idx="6">
                  <c:v>119.5299124995568</c:v>
                </c:pt>
                <c:pt idx="7">
                  <c:v>116.0768790151675</c:v>
                </c:pt>
                <c:pt idx="8">
                  <c:v>112.7622216899849</c:v>
                </c:pt>
                <c:pt idx="9">
                  <c:v>108.910287034053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positive growth shock (+1 pp)</c:v>
                </c:pt>
              </c:strCache>
            </c:strRef>
          </c:tx>
          <c:spPr>
            <a:ln w="31750" cap="rnd">
              <a:solidFill>
                <a:srgbClr val="00FF00"/>
              </a:solidFill>
              <a:round/>
            </a:ln>
            <a:effectLst/>
          </c:spPr>
          <c:marker>
            <c:symbol val="none"/>
          </c:marker>
          <c:cat>
            <c:numRef>
              <c:f>Sheet1!$B$1:$K$1</c:f>
              <c:numCache>
                <c:formatCode>General</c:formatCode>
                <c:ptCount val="10"/>
                <c:pt idx="0">
                  <c:v>2011.0</c:v>
                </c:pt>
                <c:pt idx="1">
                  <c:v>2012.0</c:v>
                </c:pt>
                <c:pt idx="2">
                  <c:v>2013.0</c:v>
                </c:pt>
                <c:pt idx="3">
                  <c:v>2014.0</c:v>
                </c:pt>
                <c:pt idx="4">
                  <c:v>2015.0</c:v>
                </c:pt>
                <c:pt idx="5">
                  <c:v>2016.0</c:v>
                </c:pt>
                <c:pt idx="6">
                  <c:v>2017.0</c:v>
                </c:pt>
                <c:pt idx="7">
                  <c:v>2018.0</c:v>
                </c:pt>
                <c:pt idx="8">
                  <c:v>2019.0</c:v>
                </c:pt>
                <c:pt idx="9">
                  <c:v>2020.0</c:v>
                </c:pt>
              </c:numCache>
            </c:numRef>
          </c:cat>
          <c:val>
            <c:numRef>
              <c:f>Sheet1!$B$3:$K$3</c:f>
              <c:numCache>
                <c:formatCode>0.0</c:formatCode>
                <c:ptCount val="10"/>
                <c:pt idx="0">
                  <c:v>121.384859540697</c:v>
                </c:pt>
                <c:pt idx="1">
                  <c:v>122.384859540697</c:v>
                </c:pt>
                <c:pt idx="2">
                  <c:v>123.384859540697</c:v>
                </c:pt>
                <c:pt idx="3">
                  <c:v>124.384859540697</c:v>
                </c:pt>
                <c:pt idx="4">
                  <c:v>125.3848595406966</c:v>
                </c:pt>
                <c:pt idx="5">
                  <c:v>119.4520709591289</c:v>
                </c:pt>
                <c:pt idx="6">
                  <c:v>115.6790682256754</c:v>
                </c:pt>
                <c:pt idx="7">
                  <c:v>111.9834772299415</c:v>
                </c:pt>
                <c:pt idx="8">
                  <c:v>108.4366949111255</c:v>
                </c:pt>
                <c:pt idx="9">
                  <c:v>105.0219228209683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negative growth shock (-1pp )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Sheet1!$B$1:$K$1</c:f>
              <c:numCache>
                <c:formatCode>General</c:formatCode>
                <c:ptCount val="10"/>
                <c:pt idx="0">
                  <c:v>2011.0</c:v>
                </c:pt>
                <c:pt idx="1">
                  <c:v>2012.0</c:v>
                </c:pt>
                <c:pt idx="2">
                  <c:v>2013.0</c:v>
                </c:pt>
                <c:pt idx="3">
                  <c:v>2014.0</c:v>
                </c:pt>
                <c:pt idx="4">
                  <c:v>2015.0</c:v>
                </c:pt>
                <c:pt idx="5">
                  <c:v>2016.0</c:v>
                </c:pt>
                <c:pt idx="6">
                  <c:v>2017.0</c:v>
                </c:pt>
                <c:pt idx="7">
                  <c:v>2018.0</c:v>
                </c:pt>
                <c:pt idx="8">
                  <c:v>2019.0</c:v>
                </c:pt>
                <c:pt idx="9">
                  <c:v>2020.0</c:v>
                </c:pt>
              </c:numCache>
            </c:numRef>
          </c:cat>
          <c:val>
            <c:numRef>
              <c:f>Sheet1!$B$4:$K$4</c:f>
              <c:numCache>
                <c:formatCode>0.0</c:formatCode>
                <c:ptCount val="10"/>
                <c:pt idx="0">
                  <c:v>121.384859540697</c:v>
                </c:pt>
                <c:pt idx="1">
                  <c:v>122.384859540697</c:v>
                </c:pt>
                <c:pt idx="2">
                  <c:v>123.384859540697</c:v>
                </c:pt>
                <c:pt idx="3">
                  <c:v>124.384859540697</c:v>
                </c:pt>
                <c:pt idx="4">
                  <c:v>125.3848595406966</c:v>
                </c:pt>
                <c:pt idx="5">
                  <c:v>121.8305159194233</c:v>
                </c:pt>
                <c:pt idx="6">
                  <c:v>120.385794908562</c:v>
                </c:pt>
                <c:pt idx="7">
                  <c:v>118.9795230573592</c:v>
                </c:pt>
                <c:pt idx="8">
                  <c:v>117.6889320662616</c:v>
                </c:pt>
                <c:pt idx="9">
                  <c:v>116.5038145637233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interest rate shock (+1 pp)</c:v>
                </c:pt>
              </c:strCache>
            </c:strRef>
          </c:tx>
          <c:spPr>
            <a:ln w="31750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Sheet1!$B$1:$K$1</c:f>
              <c:numCache>
                <c:formatCode>General</c:formatCode>
                <c:ptCount val="10"/>
                <c:pt idx="0">
                  <c:v>2011.0</c:v>
                </c:pt>
                <c:pt idx="1">
                  <c:v>2012.0</c:v>
                </c:pt>
                <c:pt idx="2">
                  <c:v>2013.0</c:v>
                </c:pt>
                <c:pt idx="3">
                  <c:v>2014.0</c:v>
                </c:pt>
                <c:pt idx="4">
                  <c:v>2015.0</c:v>
                </c:pt>
                <c:pt idx="5">
                  <c:v>2016.0</c:v>
                </c:pt>
                <c:pt idx="6">
                  <c:v>2017.0</c:v>
                </c:pt>
                <c:pt idx="7">
                  <c:v>2018.0</c:v>
                </c:pt>
                <c:pt idx="8">
                  <c:v>2019.0</c:v>
                </c:pt>
                <c:pt idx="9">
                  <c:v>2020.0</c:v>
                </c:pt>
              </c:numCache>
            </c:numRef>
          </c:cat>
          <c:val>
            <c:numRef>
              <c:f>Sheet1!$B$5:$K$5</c:f>
              <c:numCache>
                <c:formatCode>0.0</c:formatCode>
                <c:ptCount val="10"/>
                <c:pt idx="0">
                  <c:v>121.384859540697</c:v>
                </c:pt>
                <c:pt idx="1">
                  <c:v>122.384859540697</c:v>
                </c:pt>
                <c:pt idx="2">
                  <c:v>123.384859540697</c:v>
                </c:pt>
                <c:pt idx="3">
                  <c:v>124.384859540697</c:v>
                </c:pt>
                <c:pt idx="4">
                  <c:v>125.3848595406966</c:v>
                </c:pt>
                <c:pt idx="5">
                  <c:v>122.7299959790589</c:v>
                </c:pt>
                <c:pt idx="6">
                  <c:v>120.3142940168492</c:v>
                </c:pt>
                <c:pt idx="7">
                  <c:v>117.3038456644953</c:v>
                </c:pt>
                <c:pt idx="8">
                  <c:v>114.0342965979313</c:v>
                </c:pt>
                <c:pt idx="9">
                  <c:v>110.8838999581405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15603528"/>
        <c:axId val="-2115600280"/>
      </c:lineChart>
      <c:catAx>
        <c:axId val="-2115603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r-FR"/>
          </a:p>
        </c:txPr>
        <c:crossAx val="-2115600280"/>
        <c:crosses val="autoZero"/>
        <c:auto val="1"/>
        <c:lblAlgn val="ctr"/>
        <c:lblOffset val="100"/>
        <c:noMultiLvlLbl val="0"/>
      </c:catAx>
      <c:valAx>
        <c:axId val="-2115600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r-FR"/>
          </a:p>
        </c:txPr>
        <c:crossAx val="-2115603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5939905370788"/>
          <c:y val="0.389543030363012"/>
          <c:w val="0.523811988084016"/>
          <c:h val="0.3159733158355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Ireland!$A$2</c:f>
              <c:strCache>
                <c:ptCount val="1"/>
                <c:pt idx="0">
                  <c:v>Baseline scenario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Ireland!$B$1:$K$1</c:f>
              <c:numCache>
                <c:formatCode>General</c:formatCode>
                <c:ptCount val="10"/>
                <c:pt idx="0">
                  <c:v>2011.0</c:v>
                </c:pt>
                <c:pt idx="1">
                  <c:v>2012.0</c:v>
                </c:pt>
                <c:pt idx="2">
                  <c:v>2013.0</c:v>
                </c:pt>
                <c:pt idx="3">
                  <c:v>2014.0</c:v>
                </c:pt>
                <c:pt idx="4">
                  <c:v>2015.0</c:v>
                </c:pt>
                <c:pt idx="5">
                  <c:v>2016.0</c:v>
                </c:pt>
                <c:pt idx="6">
                  <c:v>2017.0</c:v>
                </c:pt>
                <c:pt idx="7">
                  <c:v>2018.0</c:v>
                </c:pt>
                <c:pt idx="8">
                  <c:v>2019.0</c:v>
                </c:pt>
                <c:pt idx="9">
                  <c:v>2020.0</c:v>
                </c:pt>
              </c:numCache>
            </c:numRef>
          </c:cat>
          <c:val>
            <c:numRef>
              <c:f>Ireland!$B$2:$K$2</c:f>
              <c:numCache>
                <c:formatCode>General</c:formatCode>
                <c:ptCount val="10"/>
                <c:pt idx="0">
                  <c:v>104.1</c:v>
                </c:pt>
                <c:pt idx="1">
                  <c:v>117.4</c:v>
                </c:pt>
                <c:pt idx="2">
                  <c:v>124.4</c:v>
                </c:pt>
                <c:pt idx="3">
                  <c:v>120.8</c:v>
                </c:pt>
                <c:pt idx="4">
                  <c:v>119.1</c:v>
                </c:pt>
                <c:pt idx="5">
                  <c:v>115.9</c:v>
                </c:pt>
                <c:pt idx="6" formatCode="0.0">
                  <c:v>112.025</c:v>
                </c:pt>
                <c:pt idx="7" formatCode="0.0">
                  <c:v>108.15</c:v>
                </c:pt>
                <c:pt idx="8" formatCode="0.0">
                  <c:v>104.275</c:v>
                </c:pt>
                <c:pt idx="9" formatCode="0.0">
                  <c:v>100.4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Ireland!$A$3</c:f>
              <c:strCache>
                <c:ptCount val="1"/>
                <c:pt idx="0">
                  <c:v>positive growth shock (+1 pp)</c:v>
                </c:pt>
              </c:strCache>
            </c:strRef>
          </c:tx>
          <c:spPr>
            <a:ln w="31750" cap="rnd">
              <a:solidFill>
                <a:srgbClr val="00FF00"/>
              </a:solidFill>
              <a:round/>
            </a:ln>
            <a:effectLst/>
          </c:spPr>
          <c:marker>
            <c:symbol val="none"/>
          </c:marker>
          <c:cat>
            <c:numRef>
              <c:f>Ireland!$B$1:$K$1</c:f>
              <c:numCache>
                <c:formatCode>General</c:formatCode>
                <c:ptCount val="10"/>
                <c:pt idx="0">
                  <c:v>2011.0</c:v>
                </c:pt>
                <c:pt idx="1">
                  <c:v>2012.0</c:v>
                </c:pt>
                <c:pt idx="2">
                  <c:v>2013.0</c:v>
                </c:pt>
                <c:pt idx="3">
                  <c:v>2014.0</c:v>
                </c:pt>
                <c:pt idx="4">
                  <c:v>2015.0</c:v>
                </c:pt>
                <c:pt idx="5">
                  <c:v>2016.0</c:v>
                </c:pt>
                <c:pt idx="6">
                  <c:v>2017.0</c:v>
                </c:pt>
                <c:pt idx="7">
                  <c:v>2018.0</c:v>
                </c:pt>
                <c:pt idx="8">
                  <c:v>2019.0</c:v>
                </c:pt>
                <c:pt idx="9">
                  <c:v>2020.0</c:v>
                </c:pt>
              </c:numCache>
            </c:numRef>
          </c:cat>
          <c:val>
            <c:numRef>
              <c:f>Ireland!$B$3:$K$3</c:f>
              <c:numCache>
                <c:formatCode>General</c:formatCode>
                <c:ptCount val="10"/>
                <c:pt idx="0">
                  <c:v>104.1</c:v>
                </c:pt>
                <c:pt idx="1">
                  <c:v>117.4</c:v>
                </c:pt>
                <c:pt idx="2">
                  <c:v>123.2</c:v>
                </c:pt>
                <c:pt idx="3" formatCode="0.0">
                  <c:v>118.3</c:v>
                </c:pt>
                <c:pt idx="4" formatCode="0.0">
                  <c:v>112.6</c:v>
                </c:pt>
                <c:pt idx="5" formatCode="0.0">
                  <c:v>108.2</c:v>
                </c:pt>
                <c:pt idx="6" formatCode="0.0">
                  <c:v>103.1</c:v>
                </c:pt>
                <c:pt idx="7" formatCode="0.0">
                  <c:v>97.8</c:v>
                </c:pt>
                <c:pt idx="8" formatCode="0.0">
                  <c:v>92.17142857142851</c:v>
                </c:pt>
                <c:pt idx="9" formatCode="0.0">
                  <c:v>87.3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Ireland!$A$4</c:f>
              <c:strCache>
                <c:ptCount val="1"/>
                <c:pt idx="0">
                  <c:v>negative growth shock (-1 pp)</c:v>
                </c:pt>
              </c:strCache>
            </c:strRef>
          </c:tx>
          <c:spPr>
            <a:ln w="317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Ireland!$B$1:$K$1</c:f>
              <c:numCache>
                <c:formatCode>General</c:formatCode>
                <c:ptCount val="10"/>
                <c:pt idx="0">
                  <c:v>2011.0</c:v>
                </c:pt>
                <c:pt idx="1">
                  <c:v>2012.0</c:v>
                </c:pt>
                <c:pt idx="2">
                  <c:v>2013.0</c:v>
                </c:pt>
                <c:pt idx="3">
                  <c:v>2014.0</c:v>
                </c:pt>
                <c:pt idx="4">
                  <c:v>2015.0</c:v>
                </c:pt>
                <c:pt idx="5">
                  <c:v>2016.0</c:v>
                </c:pt>
                <c:pt idx="6">
                  <c:v>2017.0</c:v>
                </c:pt>
                <c:pt idx="7">
                  <c:v>2018.0</c:v>
                </c:pt>
                <c:pt idx="8">
                  <c:v>2019.0</c:v>
                </c:pt>
                <c:pt idx="9">
                  <c:v>2020.0</c:v>
                </c:pt>
              </c:numCache>
            </c:numRef>
          </c:cat>
          <c:val>
            <c:numRef>
              <c:f>Ireland!$B$4:$K$4</c:f>
              <c:numCache>
                <c:formatCode>General</c:formatCode>
                <c:ptCount val="10"/>
                <c:pt idx="0">
                  <c:v>104.1</c:v>
                </c:pt>
                <c:pt idx="1">
                  <c:v>117.4</c:v>
                </c:pt>
                <c:pt idx="2">
                  <c:v>124.4</c:v>
                </c:pt>
                <c:pt idx="3" formatCode="0.0">
                  <c:v>123.4142857142857</c:v>
                </c:pt>
                <c:pt idx="4">
                  <c:v>124.2</c:v>
                </c:pt>
                <c:pt idx="5">
                  <c:v>124.1</c:v>
                </c:pt>
                <c:pt idx="6">
                  <c:v>124.2</c:v>
                </c:pt>
                <c:pt idx="7">
                  <c:v>124.0</c:v>
                </c:pt>
                <c:pt idx="8">
                  <c:v>122.2</c:v>
                </c:pt>
                <c:pt idx="9">
                  <c:v>121.0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Ireland!$A$5</c:f>
              <c:strCache>
                <c:ptCount val="1"/>
                <c:pt idx="0">
                  <c:v>lower growth and additional fiscal effort</c:v>
                </c:pt>
              </c:strCache>
            </c:strRef>
          </c:tx>
          <c:spPr>
            <a:ln w="31750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Ireland!$B$1:$K$1</c:f>
              <c:numCache>
                <c:formatCode>General</c:formatCode>
                <c:ptCount val="10"/>
                <c:pt idx="0">
                  <c:v>2011.0</c:v>
                </c:pt>
                <c:pt idx="1">
                  <c:v>2012.0</c:v>
                </c:pt>
                <c:pt idx="2">
                  <c:v>2013.0</c:v>
                </c:pt>
                <c:pt idx="3">
                  <c:v>2014.0</c:v>
                </c:pt>
                <c:pt idx="4">
                  <c:v>2015.0</c:v>
                </c:pt>
                <c:pt idx="5">
                  <c:v>2016.0</c:v>
                </c:pt>
                <c:pt idx="6">
                  <c:v>2017.0</c:v>
                </c:pt>
                <c:pt idx="7">
                  <c:v>2018.0</c:v>
                </c:pt>
                <c:pt idx="8">
                  <c:v>2019.0</c:v>
                </c:pt>
                <c:pt idx="9">
                  <c:v>2020.0</c:v>
                </c:pt>
              </c:numCache>
            </c:numRef>
          </c:cat>
          <c:val>
            <c:numRef>
              <c:f>Ireland!$B$5:$K$5</c:f>
              <c:numCache>
                <c:formatCode>General</c:formatCode>
                <c:ptCount val="10"/>
                <c:pt idx="0">
                  <c:v>104.1</c:v>
                </c:pt>
                <c:pt idx="1">
                  <c:v>117.4</c:v>
                </c:pt>
                <c:pt idx="2">
                  <c:v>124.4</c:v>
                </c:pt>
                <c:pt idx="3" formatCode="0.0">
                  <c:v>123.1142857142857</c:v>
                </c:pt>
                <c:pt idx="4" formatCode="0.0">
                  <c:v>121.8285714285714</c:v>
                </c:pt>
                <c:pt idx="5" formatCode="0.0">
                  <c:v>120.5428571428571</c:v>
                </c:pt>
                <c:pt idx="6" formatCode="0.0">
                  <c:v>119.2571428571428</c:v>
                </c:pt>
                <c:pt idx="7" formatCode="0.0">
                  <c:v>117.9714285714285</c:v>
                </c:pt>
                <c:pt idx="8" formatCode="0.0">
                  <c:v>115.5</c:v>
                </c:pt>
                <c:pt idx="9" formatCode="0.0">
                  <c:v>112.9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15560328"/>
        <c:axId val="-2115557080"/>
      </c:lineChart>
      <c:catAx>
        <c:axId val="-2115560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r-FR"/>
          </a:p>
        </c:txPr>
        <c:crossAx val="-2115557080"/>
        <c:crosses val="autoZero"/>
        <c:auto val="1"/>
        <c:lblAlgn val="ctr"/>
        <c:lblOffset val="100"/>
        <c:noMultiLvlLbl val="0"/>
      </c:catAx>
      <c:valAx>
        <c:axId val="-2115557080"/>
        <c:scaling>
          <c:orientation val="minMax"/>
          <c:min val="80.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r-FR"/>
          </a:p>
        </c:txPr>
        <c:crossAx val="-2115560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2562708605491"/>
          <c:y val="0.447693934091572"/>
          <c:w val="0.535336631912218"/>
          <c:h val="0.3671208807232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95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47711" tIns="47711" rIns="47711" bIns="47711" numCol="1" anchor="t" anchorCtr="0" compatLnSpc="1">
            <a:prstTxWarp prst="textNoShape">
              <a:avLst/>
            </a:prstTxWarp>
          </a:bodyPr>
          <a:lstStyle>
            <a:lvl1pPr algn="l" defTabSz="952621" eaLnBrk="0" hangingPunct="0">
              <a:defRPr sz="1300" b="0">
                <a:solidFill>
                  <a:schemeClr val="tx1"/>
                </a:solidFill>
                <a:latin typeface="Trebuchet MS" pitchFamily="34" charset="0"/>
                <a:ea typeface="LF_Kai"/>
                <a:cs typeface="LF_Kai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1" y="1"/>
            <a:ext cx="2971800" cy="495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47711" tIns="47711" rIns="47711" bIns="47711" numCol="1" anchor="t" anchorCtr="0" compatLnSpc="1">
            <a:prstTxWarp prst="textNoShape">
              <a:avLst/>
            </a:prstTxWarp>
          </a:bodyPr>
          <a:lstStyle>
            <a:lvl1pPr algn="r" defTabSz="952621" eaLnBrk="0" hangingPunct="0">
              <a:defRPr sz="1300" b="0">
                <a:solidFill>
                  <a:schemeClr val="tx1"/>
                </a:solidFill>
                <a:latin typeface="Trebuchet MS" pitchFamily="34" charset="0"/>
                <a:ea typeface="LF_Kai"/>
                <a:cs typeface="LF_Kai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71800" cy="495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47711" tIns="47711" rIns="47711" bIns="47711" numCol="1" anchor="b" anchorCtr="0" compatLnSpc="1">
            <a:prstTxWarp prst="textNoShape">
              <a:avLst/>
            </a:prstTxWarp>
          </a:bodyPr>
          <a:lstStyle>
            <a:lvl1pPr algn="l" defTabSz="952621" eaLnBrk="0" hangingPunct="0">
              <a:defRPr sz="1300" b="0">
                <a:solidFill>
                  <a:schemeClr val="tx1"/>
                </a:solidFill>
                <a:latin typeface="Trebuchet MS" pitchFamily="34" charset="0"/>
                <a:ea typeface="LF_Kai"/>
                <a:cs typeface="LF_Kai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1" y="9431338"/>
            <a:ext cx="2971800" cy="495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47711" tIns="47711" rIns="47711" bIns="47711" numCol="1" anchor="b" anchorCtr="0" compatLnSpc="1">
            <a:prstTxWarp prst="textNoShape">
              <a:avLst/>
            </a:prstTxWarp>
          </a:bodyPr>
          <a:lstStyle>
            <a:lvl1pPr algn="r" defTabSz="952621" eaLnBrk="0" hangingPunct="0">
              <a:defRPr sz="1300" b="0">
                <a:solidFill>
                  <a:schemeClr val="tx1"/>
                </a:solidFill>
                <a:latin typeface="Trebuchet MS" pitchFamily="34" charset="0"/>
                <a:ea typeface="LF_Kai"/>
                <a:cs typeface="LF_Kai"/>
              </a:defRPr>
            </a:lvl1pPr>
          </a:lstStyle>
          <a:p>
            <a:pPr>
              <a:defRPr/>
            </a:pPr>
            <a:fld id="{20EFABDF-515E-442F-BF46-9BA5CD8C75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7651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01688" y="746125"/>
            <a:ext cx="525780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914400" y="4714875"/>
            <a:ext cx="5029200" cy="44656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Bullet one</a:t>
            </a:r>
          </a:p>
          <a:p>
            <a:pPr lvl="2"/>
            <a:r>
              <a:rPr lang="en-US" noProof="0" smtClean="0"/>
              <a:t>bullet two</a:t>
            </a:r>
          </a:p>
          <a:p>
            <a:pPr lvl="3"/>
            <a:r>
              <a:rPr lang="en-US" noProof="0" smtClean="0"/>
              <a:t>bullet three</a:t>
            </a:r>
          </a:p>
          <a:p>
            <a:pPr lvl="4"/>
            <a:r>
              <a:rPr lang="en-US" noProof="0" smtClean="0"/>
              <a:t>bullet four</a:t>
            </a:r>
          </a:p>
        </p:txBody>
      </p:sp>
    </p:spTree>
    <p:extLst>
      <p:ext uri="{BB962C8B-B14F-4D97-AF65-F5344CB8AC3E}">
        <p14:creationId xmlns:p14="http://schemas.microsoft.com/office/powerpoint/2010/main" val="28697007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1017588" rtl="0" eaLnBrk="0" fontAlgn="base" hangingPunct="0">
      <a:lnSpc>
        <a:spcPts val="1500"/>
      </a:lnSpc>
      <a:spcBef>
        <a:spcPts val="700"/>
      </a:spcBef>
      <a:spcAft>
        <a:spcPct val="0"/>
      </a:spcAft>
      <a:buClr>
        <a:schemeClr val="bg2"/>
      </a:buClr>
      <a:buSzPct val="92000"/>
      <a:buFont typeface="Wingdings" pitchFamily="2" charset="2"/>
      <a:defRPr sz="11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160338" indent="-158750" algn="l" defTabSz="1017588" rtl="0" eaLnBrk="0" fontAlgn="base" hangingPunct="0">
      <a:lnSpc>
        <a:spcPts val="1500"/>
      </a:lnSpc>
      <a:spcBef>
        <a:spcPts val="1500"/>
      </a:spcBef>
      <a:spcAft>
        <a:spcPct val="0"/>
      </a:spcAft>
      <a:buClr>
        <a:schemeClr val="bg2"/>
      </a:buClr>
      <a:buSzPct val="92000"/>
      <a:buFont typeface="Wingdings" pitchFamily="2" charset="2"/>
      <a:buChar char="n"/>
      <a:defRPr sz="11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327025" indent="-163513" algn="l" defTabSz="1017588" rtl="0" eaLnBrk="0" fontAlgn="base" hangingPunct="0">
      <a:lnSpc>
        <a:spcPts val="1500"/>
      </a:lnSpc>
      <a:spcBef>
        <a:spcPts val="700"/>
      </a:spcBef>
      <a:spcAft>
        <a:spcPct val="0"/>
      </a:spcAft>
      <a:buClr>
        <a:srgbClr val="7D7D7D"/>
      </a:buClr>
      <a:buSzPct val="92000"/>
      <a:buFont typeface="Wingdings" pitchFamily="2" charset="2"/>
      <a:buChar char="n"/>
      <a:defRPr sz="11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487363" indent="-157163" algn="l" defTabSz="1017588" rtl="0" eaLnBrk="0" fontAlgn="base" hangingPunct="0">
      <a:lnSpc>
        <a:spcPts val="1500"/>
      </a:lnSpc>
      <a:spcBef>
        <a:spcPts val="500"/>
      </a:spcBef>
      <a:spcAft>
        <a:spcPct val="0"/>
      </a:spcAft>
      <a:buClr>
        <a:schemeClr val="bg2"/>
      </a:buClr>
      <a:buSzPct val="92000"/>
      <a:buChar char="—"/>
      <a:defRPr sz="11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655638" indent="-165100" algn="l" defTabSz="1017588" rtl="0" eaLnBrk="0" fontAlgn="base" hangingPunct="0">
      <a:lnSpc>
        <a:spcPts val="1500"/>
      </a:lnSpc>
      <a:spcBef>
        <a:spcPts val="500"/>
      </a:spcBef>
      <a:spcAft>
        <a:spcPct val="0"/>
      </a:spcAft>
      <a:buClr>
        <a:srgbClr val="7D7D7D"/>
      </a:buClr>
      <a:buSzPct val="92000"/>
      <a:buChar char="—"/>
      <a:defRPr sz="11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4021" algn="l" defTabSz="9136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0825" algn="l" defTabSz="9136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7631" algn="l" defTabSz="9136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4435" algn="l" defTabSz="9136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48802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133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8253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01648" y="2349386"/>
            <a:ext cx="9085342" cy="1621111"/>
          </a:xfrm>
        </p:spPr>
        <p:txBody>
          <a:bodyPr>
            <a:normAutofit/>
          </a:bodyPr>
          <a:lstStyle>
            <a:lvl1pPr>
              <a:defRPr sz="2867" b="1" i="0" baseline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GB" dirty="0" smtClean="0"/>
              <a:t>Click here to edit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296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4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1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5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9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‹#›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60190" y="7009642"/>
            <a:ext cx="2494016" cy="402652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z="1985" b="0" smtClean="0">
                <a:solidFill>
                  <a:prstClr val="black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sz="1985" b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623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82A64-B94A-45B7-AABA-EFACB52B5B1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8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30E68-A76B-40D2-B955-EE352988BE5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417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33"/>
            <a:ext cx="3516312" cy="1281113"/>
          </a:xfrm>
        </p:spPr>
        <p:txBody>
          <a:bodyPr/>
          <a:lstStyle>
            <a:lvl1pPr algn="l">
              <a:defRPr sz="21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300" y="301627"/>
            <a:ext cx="5975350" cy="6454774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6312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6801" indent="0">
              <a:buNone/>
              <a:defRPr sz="1300"/>
            </a:lvl2pPr>
            <a:lvl3pPr marL="913608" indent="0">
              <a:buNone/>
              <a:defRPr sz="1000"/>
            </a:lvl3pPr>
            <a:lvl4pPr marL="1370412" indent="0">
              <a:buNone/>
              <a:defRPr sz="900"/>
            </a:lvl4pPr>
            <a:lvl5pPr marL="1827217" indent="0">
              <a:buNone/>
              <a:defRPr sz="900"/>
            </a:lvl5pPr>
            <a:lvl6pPr marL="2284021" indent="0">
              <a:buNone/>
              <a:defRPr sz="900"/>
            </a:lvl6pPr>
            <a:lvl7pPr marL="2740825" indent="0">
              <a:buNone/>
              <a:defRPr sz="900"/>
            </a:lvl7pPr>
            <a:lvl8pPr marL="3197631" indent="0">
              <a:buNone/>
              <a:defRPr sz="900"/>
            </a:lvl8pPr>
            <a:lvl9pPr marL="36544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4866A-A0C9-40E1-8A83-228A099CF9C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0271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4" y="5294321"/>
            <a:ext cx="6413500" cy="623887"/>
          </a:xfrm>
        </p:spPr>
        <p:txBody>
          <a:bodyPr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4" y="676275"/>
            <a:ext cx="6413500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6801" indent="0">
              <a:buNone/>
              <a:defRPr sz="2900"/>
            </a:lvl2pPr>
            <a:lvl3pPr marL="913608" indent="0">
              <a:buNone/>
              <a:defRPr sz="2400"/>
            </a:lvl3pPr>
            <a:lvl4pPr marL="1370412" indent="0">
              <a:buNone/>
              <a:defRPr sz="2100"/>
            </a:lvl4pPr>
            <a:lvl5pPr marL="1827217" indent="0">
              <a:buNone/>
              <a:defRPr sz="2100"/>
            </a:lvl5pPr>
            <a:lvl6pPr marL="2284021" indent="0">
              <a:buNone/>
              <a:defRPr sz="2100"/>
            </a:lvl6pPr>
            <a:lvl7pPr marL="2740825" indent="0">
              <a:buNone/>
              <a:defRPr sz="2100"/>
            </a:lvl7pPr>
            <a:lvl8pPr marL="3197631" indent="0">
              <a:buNone/>
              <a:defRPr sz="2100"/>
            </a:lvl8pPr>
            <a:lvl9pPr marL="3654435" indent="0">
              <a:buNone/>
              <a:defRPr sz="21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4" y="5918200"/>
            <a:ext cx="6413500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6801" indent="0">
              <a:buNone/>
              <a:defRPr sz="1300"/>
            </a:lvl2pPr>
            <a:lvl3pPr marL="913608" indent="0">
              <a:buNone/>
              <a:defRPr sz="1000"/>
            </a:lvl3pPr>
            <a:lvl4pPr marL="1370412" indent="0">
              <a:buNone/>
              <a:defRPr sz="900"/>
            </a:lvl4pPr>
            <a:lvl5pPr marL="1827217" indent="0">
              <a:buNone/>
              <a:defRPr sz="900"/>
            </a:lvl5pPr>
            <a:lvl6pPr marL="2284021" indent="0">
              <a:buNone/>
              <a:defRPr sz="900"/>
            </a:lvl6pPr>
            <a:lvl7pPr marL="2740825" indent="0">
              <a:buNone/>
              <a:defRPr sz="900"/>
            </a:lvl7pPr>
            <a:lvl8pPr marL="3197631" indent="0">
              <a:buNone/>
              <a:defRPr sz="900"/>
            </a:lvl8pPr>
            <a:lvl9pPr marL="36544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54A5A-3065-4D1D-BAAC-91313E46E8F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760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73E89-67EF-4FAA-9A48-4E05788F7C2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887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1726" y="455621"/>
            <a:ext cx="2144713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4413" y="455621"/>
            <a:ext cx="6284912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D2E96-50BB-4040-A6C4-886A2D72CE0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227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67" b="1" i="0" baseline="0">
                <a:solidFill>
                  <a:srgbClr val="6D6E71"/>
                </a:solidFill>
                <a:latin typeface="+mn-lt"/>
              </a:defRPr>
            </a:lvl1pPr>
          </a:lstStyle>
          <a:p>
            <a:r>
              <a:rPr lang="en-GB" dirty="0" smtClean="0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418428" y="6957778"/>
            <a:ext cx="2494016" cy="402652"/>
          </a:xfrm>
          <a:prstGeom prst="rect">
            <a:avLst/>
          </a:prstGeom>
        </p:spPr>
        <p:txBody>
          <a:bodyPr/>
          <a:lstStyle>
            <a:lvl1pPr algn="ctr">
              <a:defRPr sz="1103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mtClean="0">
                <a:solidFill>
                  <a:prstClr val="white">
                    <a:lumMod val="50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prstClr val="white">
                  <a:lumMod val="50000"/>
                </a:prst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980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329" y="4859832"/>
            <a:ext cx="9085342" cy="1502066"/>
          </a:xfrm>
        </p:spPr>
        <p:txBody>
          <a:bodyPr anchor="t">
            <a:normAutofit/>
          </a:bodyPr>
          <a:lstStyle>
            <a:lvl1pPr algn="l">
              <a:defRPr sz="2867" b="1" i="0" cap="none" baseline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329" y="3205459"/>
            <a:ext cx="9085342" cy="1654373"/>
          </a:xfrm>
        </p:spPr>
        <p:txBody>
          <a:bodyPr anchor="b">
            <a:normAutofit/>
          </a:bodyPr>
          <a:lstStyle>
            <a:lvl1pPr marL="0" indent="0">
              <a:buNone/>
              <a:defRPr sz="2867" b="1">
                <a:solidFill>
                  <a:schemeClr val="bg1">
                    <a:lumMod val="50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432" y="7009642"/>
            <a:ext cx="2494016" cy="402652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985" b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‹#›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60190" y="7009642"/>
            <a:ext cx="2494016" cy="402652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z="1985" b="0" smtClean="0">
                <a:solidFill>
                  <a:prstClr val="black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sz="1985" b="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592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67" b="1" i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34432" y="7009642"/>
            <a:ext cx="2494016" cy="402652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985" b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‹#›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60190" y="7009642"/>
            <a:ext cx="2494016" cy="402652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z="1985" b="0" smtClean="0">
                <a:solidFill>
                  <a:prstClr val="black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sz="1985" b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219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432" y="7009642"/>
            <a:ext cx="2494016" cy="402652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sz="1985" b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‹#›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60190" y="7009642"/>
            <a:ext cx="2494016" cy="402652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z="1985" b="0" smtClean="0">
                <a:solidFill>
                  <a:prstClr val="black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sz="1985" b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22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09308-8391-4175-B58C-0B50CBB0F9E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694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2" y="4859346"/>
            <a:ext cx="9085263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2" y="3205163"/>
            <a:ext cx="9085263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6801" indent="0">
              <a:buNone/>
              <a:defRPr sz="1800"/>
            </a:lvl2pPr>
            <a:lvl3pPr marL="913608" indent="0">
              <a:buNone/>
              <a:defRPr sz="1600"/>
            </a:lvl3pPr>
            <a:lvl4pPr marL="1370412" indent="0">
              <a:buNone/>
              <a:defRPr sz="1400"/>
            </a:lvl4pPr>
            <a:lvl5pPr marL="1827217" indent="0">
              <a:buNone/>
              <a:defRPr sz="1400"/>
            </a:lvl5pPr>
            <a:lvl6pPr marL="2284021" indent="0">
              <a:buNone/>
              <a:defRPr sz="1400"/>
            </a:lvl6pPr>
            <a:lvl7pPr marL="2740825" indent="0">
              <a:buNone/>
              <a:defRPr sz="1400"/>
            </a:lvl7pPr>
            <a:lvl8pPr marL="3197631" indent="0">
              <a:buNone/>
              <a:defRPr sz="1400"/>
            </a:lvl8pPr>
            <a:lvl9pPr marL="3654435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7F52D-7008-4C90-B5FD-C381F3EACFF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844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6071" y="1525591"/>
            <a:ext cx="3963987" cy="479901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2450" y="1525591"/>
            <a:ext cx="3963988" cy="479901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18C59-0649-434E-8518-9001148315F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3722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96" y="303213"/>
            <a:ext cx="9618663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6"/>
            <a:ext cx="4722812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01" indent="0">
              <a:buNone/>
              <a:defRPr sz="2100" b="1"/>
            </a:lvl2pPr>
            <a:lvl3pPr marL="913608" indent="0">
              <a:buNone/>
              <a:defRPr sz="1800" b="1"/>
            </a:lvl3pPr>
            <a:lvl4pPr marL="1370412" indent="0">
              <a:buNone/>
              <a:defRPr sz="1600" b="1"/>
            </a:lvl4pPr>
            <a:lvl5pPr marL="1827217" indent="0">
              <a:buNone/>
              <a:defRPr sz="1600" b="1"/>
            </a:lvl5pPr>
            <a:lvl6pPr marL="2284021" indent="0">
              <a:buNone/>
              <a:defRPr sz="1600" b="1"/>
            </a:lvl6pPr>
            <a:lvl7pPr marL="2740825" indent="0">
              <a:buNone/>
              <a:defRPr sz="1600" b="1"/>
            </a:lvl7pPr>
            <a:lvl8pPr marL="3197631" indent="0">
              <a:buNone/>
              <a:defRPr sz="1600" b="1"/>
            </a:lvl8pPr>
            <a:lvl9pPr marL="36544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8721"/>
            <a:ext cx="4722812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250" y="1692276"/>
            <a:ext cx="4724400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01" indent="0">
              <a:buNone/>
              <a:defRPr sz="2100" b="1"/>
            </a:lvl2pPr>
            <a:lvl3pPr marL="913608" indent="0">
              <a:buNone/>
              <a:defRPr sz="1800" b="1"/>
            </a:lvl3pPr>
            <a:lvl4pPr marL="1370412" indent="0">
              <a:buNone/>
              <a:defRPr sz="1600" b="1"/>
            </a:lvl4pPr>
            <a:lvl5pPr marL="1827217" indent="0">
              <a:buNone/>
              <a:defRPr sz="1600" b="1"/>
            </a:lvl5pPr>
            <a:lvl6pPr marL="2284021" indent="0">
              <a:buNone/>
              <a:defRPr sz="1600" b="1"/>
            </a:lvl6pPr>
            <a:lvl7pPr marL="2740825" indent="0">
              <a:buNone/>
              <a:defRPr sz="1600" b="1"/>
            </a:lvl7pPr>
            <a:lvl8pPr marL="3197631" indent="0">
              <a:buNone/>
              <a:defRPr sz="1600" b="1"/>
            </a:lvl8pPr>
            <a:lvl9pPr marL="36544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250" y="2398721"/>
            <a:ext cx="4724400" cy="435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8D211-DD1C-45D4-867A-8CC8287EF14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408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theme" Target="../theme/theme2.xml"/><Relationship Id="rId12" Type="http://schemas.openxmlformats.org/officeDocument/2006/relationships/vmlDrawing" Target="../drawings/vmlDrawing1.vml"/><Relationship Id="rId13" Type="http://schemas.openxmlformats.org/officeDocument/2006/relationships/tags" Target="../tags/tag2.xml"/><Relationship Id="rId14" Type="http://schemas.openxmlformats.org/officeDocument/2006/relationships/oleObject" Target="../embeddings/oleObject1.bin"/><Relationship Id="rId15" Type="http://schemas.openxmlformats.org/officeDocument/2006/relationships/package" Target="../embeddings/Document_Microsoft_Word1.docx"/><Relationship Id="rId16" Type="http://schemas.openxmlformats.org/officeDocument/2006/relationships/image" Target="../media/image3.wmf"/><Relationship Id="rId17" Type="http://schemas.openxmlformats.org/officeDocument/2006/relationships/image" Target="../media/image1.png"/><Relationship Id="rId18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8312" y="302865"/>
            <a:ext cx="9691855" cy="674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Edit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8313" y="1240343"/>
            <a:ext cx="9619774" cy="4991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24133" y="7065859"/>
            <a:ext cx="841270" cy="3447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b="0" smtClean="0">
                <a:solidFill>
                  <a:prstClr val="black">
                    <a:tint val="75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b="0" dirty="0">
              <a:solidFill>
                <a:prstClr val="black">
                  <a:tint val="75000"/>
                </a:prstClr>
              </a:solidFill>
              <a:latin typeface="Arial"/>
            </a:endParaRPr>
          </a:p>
        </p:txBody>
      </p:sp>
      <p:pic>
        <p:nvPicPr>
          <p:cNvPr id="7" name="Picture 7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13" y="901281"/>
            <a:ext cx="9697974" cy="5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"/>
          <p:cNvPicPr>
            <a:picLocks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60743" y="6805761"/>
            <a:ext cx="1242000" cy="4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570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883" r:id="rId1"/>
    <p:sldLayoutId id="2147488884" r:id="rId2"/>
    <p:sldLayoutId id="2147488885" r:id="rId3"/>
    <p:sldLayoutId id="2147488886" r:id="rId4"/>
    <p:sldLayoutId id="2147488887" r:id="rId5"/>
  </p:sldLayoutIdLst>
  <p:hf hdr="0" ftr="0" dt="0"/>
  <p:txStyles>
    <p:titleStyle>
      <a:lvl1pPr algn="l" defTabSz="1008400" rtl="0" eaLnBrk="1" latinLnBrk="0" hangingPunct="1">
        <a:spcBef>
          <a:spcPct val="0"/>
        </a:spcBef>
        <a:buNone/>
        <a:defRPr sz="2867" b="1" i="0" kern="1200" baseline="0">
          <a:solidFill>
            <a:schemeClr val="bg1">
              <a:lumMod val="50000"/>
            </a:schemeClr>
          </a:solidFill>
          <a:latin typeface="+mn-lt"/>
          <a:ea typeface="+mj-ea"/>
          <a:cs typeface="Times New Roman" panose="02020603050405020304" pitchFamily="18" charset="0"/>
        </a:defRPr>
      </a:lvl1pPr>
    </p:titleStyle>
    <p:bodyStyle>
      <a:lvl1pPr marL="399158" indent="-399158" algn="l" defTabSz="1008400" rtl="0" eaLnBrk="1" latinLnBrk="0" hangingPunct="1">
        <a:spcBef>
          <a:spcPct val="20000"/>
        </a:spcBef>
        <a:spcAft>
          <a:spcPts val="662"/>
        </a:spcAft>
        <a:buSzPct val="80000"/>
        <a:buFont typeface="Wingdings" panose="05000000000000000000" pitchFamily="2" charset="2"/>
        <a:buChar char=""/>
        <a:defRPr sz="2206" kern="1200">
          <a:solidFill>
            <a:srgbClr val="00449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87813" indent="-294117" algn="l" defTabSz="1008400" rtl="0" eaLnBrk="1" latinLnBrk="0" hangingPunct="1">
        <a:spcBef>
          <a:spcPct val="20000"/>
        </a:spcBef>
        <a:buSzPct val="125000"/>
        <a:buFont typeface="Arial" panose="020B0604020202020204" pitchFamily="34" charset="0"/>
        <a:buChar char="•"/>
        <a:defRPr sz="1985" kern="1200">
          <a:solidFill>
            <a:srgbClr val="00449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86971" indent="-294117" algn="l" defTabSz="1008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985" kern="1200">
          <a:solidFill>
            <a:srgbClr val="00449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586130" indent="-304621" algn="l" defTabSz="1008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985" kern="1200">
          <a:solidFill>
            <a:srgbClr val="00449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785709" indent="-301120" algn="l" defTabSz="1008400" rtl="0" eaLnBrk="1" latinLnBrk="0" hangingPunct="1">
        <a:spcBef>
          <a:spcPct val="20000"/>
        </a:spcBef>
        <a:buFont typeface="Arial" panose="020B0604020202020204" pitchFamily="34" charset="0"/>
        <a:buChar char="◦"/>
        <a:defRPr sz="1985" kern="1200">
          <a:solidFill>
            <a:srgbClr val="00449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773101" indent="-252100" algn="l" defTabSz="1008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6" kern="1200">
          <a:solidFill>
            <a:schemeClr val="tx1"/>
          </a:solidFill>
          <a:latin typeface="+mn-lt"/>
          <a:ea typeface="+mn-ea"/>
          <a:cs typeface="+mn-cs"/>
        </a:defRPr>
      </a:lvl6pPr>
      <a:lvl7pPr marL="3277301" indent="-252100" algn="l" defTabSz="1008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6" kern="1200">
          <a:solidFill>
            <a:schemeClr val="tx1"/>
          </a:solidFill>
          <a:latin typeface="+mn-lt"/>
          <a:ea typeface="+mn-ea"/>
          <a:cs typeface="+mn-cs"/>
        </a:defRPr>
      </a:lvl7pPr>
      <a:lvl8pPr marL="3781501" indent="-252100" algn="l" defTabSz="1008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6" kern="1200">
          <a:solidFill>
            <a:schemeClr val="tx1"/>
          </a:solidFill>
          <a:latin typeface="+mn-lt"/>
          <a:ea typeface="+mn-ea"/>
          <a:cs typeface="+mn-cs"/>
        </a:defRPr>
      </a:lvl8pPr>
      <a:lvl9pPr marL="4285701" indent="-252100" algn="l" defTabSz="1008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4413" y="455613"/>
            <a:ext cx="8226425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1516063" y="1525588"/>
            <a:ext cx="8080375" cy="479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51" tIns="36540" rIns="36540" bIns="365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Body Text</a:t>
            </a:r>
          </a:p>
          <a:p>
            <a:pPr lvl="1"/>
            <a:r>
              <a:rPr lang="en-GB" altLang="en-US" smtClean="0"/>
              <a:t>Bullet one</a:t>
            </a:r>
          </a:p>
          <a:p>
            <a:pPr lvl="2"/>
            <a:r>
              <a:rPr lang="en-GB" altLang="en-US" smtClean="0"/>
              <a:t>Bullet two</a:t>
            </a:r>
          </a:p>
          <a:p>
            <a:pPr lvl="3"/>
            <a:r>
              <a:rPr lang="en-GB" altLang="en-US" smtClean="0"/>
              <a:t>Bullet three</a:t>
            </a:r>
          </a:p>
          <a:p>
            <a:pPr lvl="4"/>
            <a:r>
              <a:rPr lang="en-GB" altLang="en-US" smtClean="0"/>
              <a:t>Bullet four</a:t>
            </a:r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195263" y="-2003425"/>
          <a:ext cx="4151312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Document" r:id="rId15" imgW="4167554" imgH="1907931" progId="Word.Document.12">
                  <p:embed/>
                </p:oleObj>
              </mc:Choice>
              <mc:Fallback>
                <p:oleObj name="Document" r:id="rId15" imgW="4167554" imgH="190793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-2003425"/>
                        <a:ext cx="4151312" cy="1778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5116513" y="7065963"/>
            <a:ext cx="893762" cy="144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6D6E71"/>
                </a:solidFill>
                <a:latin typeface="Arial" pitchFamily="34" charset="0"/>
                <a:ea typeface="LF_Kai"/>
                <a:cs typeface="LF_Kai"/>
              </a:defRPr>
            </a:lvl1pPr>
          </a:lstStyle>
          <a:p>
            <a:pPr>
              <a:defRPr/>
            </a:pPr>
            <a:fld id="{541D15C3-30ED-4980-882F-67BC5E64DB8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030" name="Picture 7"/>
          <p:cNvPicPr>
            <a:picLocks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111250"/>
            <a:ext cx="9144000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"/>
          <p:cNvPicPr>
            <a:picLocks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60743" y="6840000"/>
            <a:ext cx="1242000" cy="4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885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889" r:id="rId1"/>
    <p:sldLayoutId id="2147488890" r:id="rId2"/>
    <p:sldLayoutId id="2147488891" r:id="rId3"/>
    <p:sldLayoutId id="2147488892" r:id="rId4"/>
    <p:sldLayoutId id="2147488893" r:id="rId5"/>
    <p:sldLayoutId id="2147488894" r:id="rId6"/>
    <p:sldLayoutId id="2147488895" r:id="rId7"/>
    <p:sldLayoutId id="2147488896" r:id="rId8"/>
    <p:sldLayoutId id="2147488897" r:id="rId9"/>
    <p:sldLayoutId id="2147488898" r:id="rId10"/>
  </p:sldLayoutIdLst>
  <p:hf hdr="0" ftr="0" dt="0"/>
  <p:txStyles>
    <p:titleStyle>
      <a:lvl1pPr algn="l" defTabSz="1017588" rtl="0" eaLnBrk="0" fontAlgn="base" hangingPunct="0">
        <a:lnSpc>
          <a:spcPts val="2788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LF_Kai"/>
        </a:defRPr>
      </a:lvl1pPr>
      <a:lvl2pPr algn="l" defTabSz="1017588" rtl="0" eaLnBrk="0" fontAlgn="base" hangingPunct="0">
        <a:lnSpc>
          <a:spcPts val="2788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LF_Kai" pitchFamily="65" charset="-120"/>
          <a:cs typeface="LF_Kai"/>
        </a:defRPr>
      </a:lvl2pPr>
      <a:lvl3pPr algn="l" defTabSz="1017588" rtl="0" eaLnBrk="0" fontAlgn="base" hangingPunct="0">
        <a:lnSpc>
          <a:spcPts val="2788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LF_Kai" pitchFamily="65" charset="-120"/>
          <a:cs typeface="LF_Kai"/>
        </a:defRPr>
      </a:lvl3pPr>
      <a:lvl4pPr algn="l" defTabSz="1017588" rtl="0" eaLnBrk="0" fontAlgn="base" hangingPunct="0">
        <a:lnSpc>
          <a:spcPts val="2788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LF_Kai" pitchFamily="65" charset="-120"/>
          <a:cs typeface="LF_Kai"/>
        </a:defRPr>
      </a:lvl4pPr>
      <a:lvl5pPr algn="l" defTabSz="1017588" rtl="0" eaLnBrk="0" fontAlgn="base" hangingPunct="0">
        <a:lnSpc>
          <a:spcPts val="2788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LF_Kai" pitchFamily="65" charset="-120"/>
          <a:cs typeface="LF_Kai"/>
        </a:defRPr>
      </a:lvl5pPr>
      <a:lvl6pPr marL="456801" algn="l" defTabSz="1018293" rtl="0" eaLnBrk="1" fontAlgn="base" hangingPunct="1">
        <a:lnSpc>
          <a:spcPts val="2785"/>
        </a:lnSpc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  <a:ea typeface="LF_Kai" pitchFamily="65" charset="-120"/>
        </a:defRPr>
      </a:lvl6pPr>
      <a:lvl7pPr marL="913608" algn="l" defTabSz="1018293" rtl="0" eaLnBrk="1" fontAlgn="base" hangingPunct="1">
        <a:lnSpc>
          <a:spcPts val="2785"/>
        </a:lnSpc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  <a:ea typeface="LF_Kai" pitchFamily="65" charset="-120"/>
        </a:defRPr>
      </a:lvl7pPr>
      <a:lvl8pPr marL="1370412" algn="l" defTabSz="1018293" rtl="0" eaLnBrk="1" fontAlgn="base" hangingPunct="1">
        <a:lnSpc>
          <a:spcPts val="2785"/>
        </a:lnSpc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  <a:ea typeface="LF_Kai" pitchFamily="65" charset="-120"/>
        </a:defRPr>
      </a:lvl8pPr>
      <a:lvl9pPr marL="1827217" algn="l" defTabSz="1018293" rtl="0" eaLnBrk="1" fontAlgn="base" hangingPunct="1">
        <a:lnSpc>
          <a:spcPts val="2785"/>
        </a:lnSpc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  <a:ea typeface="LF_Kai" pitchFamily="65" charset="-120"/>
        </a:defRPr>
      </a:lvl9pPr>
    </p:titleStyle>
    <p:bodyStyle>
      <a:lvl1pPr marL="341313" indent="-341313" algn="l" defTabSz="1017588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rgbClr val="C0C0C0"/>
        </a:buClr>
        <a:buSzPct val="92000"/>
        <a:buFont typeface="Wingdings" pitchFamily="2" charset="2"/>
        <a:buChar char="•"/>
        <a:defRPr sz="1100">
          <a:solidFill>
            <a:srgbClr val="000000"/>
          </a:solidFill>
          <a:latin typeface="+mn-lt"/>
          <a:ea typeface="+mn-ea"/>
          <a:cs typeface="LF_Kai"/>
        </a:defRPr>
      </a:lvl1pPr>
      <a:lvl2pPr marL="206375" indent="-204788" algn="l" defTabSz="1017588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rgbClr val="7397BC"/>
        </a:buClr>
        <a:buSzPct val="92000"/>
        <a:buFont typeface="Wingdings" pitchFamily="2" charset="2"/>
        <a:buChar char="n"/>
        <a:defRPr sz="1100">
          <a:solidFill>
            <a:srgbClr val="000000"/>
          </a:solidFill>
          <a:latin typeface="+mn-lt"/>
          <a:ea typeface="+mn-ea"/>
          <a:cs typeface="LF_Kai"/>
        </a:defRPr>
      </a:lvl2pPr>
      <a:lvl3pPr marL="422275" indent="-211138" algn="l" defTabSz="1017588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969696"/>
        </a:buClr>
        <a:buSzPct val="92000"/>
        <a:buFont typeface="Wingdings" pitchFamily="2" charset="2"/>
        <a:buChar char="n"/>
        <a:defRPr sz="1100">
          <a:solidFill>
            <a:srgbClr val="000000"/>
          </a:solidFill>
          <a:latin typeface="+mn-lt"/>
          <a:ea typeface="+mn-ea"/>
          <a:cs typeface="LF_Kai"/>
        </a:defRPr>
      </a:lvl3pPr>
      <a:lvl4pPr marL="650875" indent="-223838" algn="l" defTabSz="1017588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Font typeface="Arial" pitchFamily="34" charset="0"/>
        <a:buChar char="–"/>
        <a:defRPr sz="1100">
          <a:solidFill>
            <a:srgbClr val="000000"/>
          </a:solidFill>
          <a:latin typeface="+mn-lt"/>
          <a:ea typeface="+mn-ea"/>
          <a:cs typeface="LF_Kai"/>
        </a:defRPr>
      </a:lvl4pPr>
      <a:lvl5pPr marL="877888" indent="-223838" algn="l" defTabSz="1017588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Font typeface="Arial" pitchFamily="34" charset="0"/>
        <a:buChar char="–"/>
        <a:defRPr sz="1100">
          <a:solidFill>
            <a:srgbClr val="000000"/>
          </a:solidFill>
          <a:latin typeface="+mn-lt"/>
          <a:ea typeface="+mn-ea"/>
          <a:cs typeface="LF_Kai"/>
        </a:defRPr>
      </a:lvl5pPr>
      <a:lvl6pPr marL="1335518" indent="-225231" algn="l" defTabSz="1018293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Font typeface="Arial" charset="0"/>
        <a:buChar char="–"/>
        <a:defRPr sz="1100">
          <a:solidFill>
            <a:srgbClr val="000000"/>
          </a:solidFill>
          <a:latin typeface="+mn-lt"/>
          <a:ea typeface="+mn-ea"/>
        </a:defRPr>
      </a:lvl6pPr>
      <a:lvl7pPr marL="1792324" indent="-225231" algn="l" defTabSz="1018293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Font typeface="Arial" charset="0"/>
        <a:buChar char="–"/>
        <a:defRPr sz="1100">
          <a:solidFill>
            <a:srgbClr val="000000"/>
          </a:solidFill>
          <a:latin typeface="+mn-lt"/>
          <a:ea typeface="+mn-ea"/>
        </a:defRPr>
      </a:lvl7pPr>
      <a:lvl8pPr marL="2249126" indent="-225231" algn="l" defTabSz="1018293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Font typeface="Arial" charset="0"/>
        <a:buChar char="–"/>
        <a:defRPr sz="1100">
          <a:solidFill>
            <a:srgbClr val="000000"/>
          </a:solidFill>
          <a:latin typeface="+mn-lt"/>
          <a:ea typeface="+mn-ea"/>
        </a:defRPr>
      </a:lvl8pPr>
      <a:lvl9pPr marL="2705932" indent="-225231" algn="l" defTabSz="1018293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Font typeface="Arial" charset="0"/>
        <a:buChar char="–"/>
        <a:defRPr sz="11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08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12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17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2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2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31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35" algn="l" defTabSz="9136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2.png"/><Relationship Id="rId5" Type="http://schemas.openxmlformats.org/officeDocument/2006/relationships/image" Target="../media/image4.jpg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3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4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Feuille_Microsoft_Excel_97_-_20041.xls"/><Relationship Id="rId6" Type="http://schemas.openxmlformats.org/officeDocument/2006/relationships/image" Target="../media/image6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chart" Target="../charts/chart3.xml"/><Relationship Id="rId5" Type="http://schemas.openxmlformats.org/officeDocument/2006/relationships/oleObject" Target="../embeddings/oleObject3.bin"/><Relationship Id="rId6" Type="http://schemas.openxmlformats.org/officeDocument/2006/relationships/oleObject" Target="../embeddings/Feuille_Microsoft_Excel_97_-_20042.xls"/><Relationship Id="rId7" Type="http://schemas.openxmlformats.org/officeDocument/2006/relationships/image" Target="../media/image7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60743" y="6840000"/>
            <a:ext cx="1242000" cy="4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2" name="Rectangle 5"/>
          <p:cNvSpPr>
            <a:spLocks noChangeArrowheads="1"/>
          </p:cNvSpPr>
          <p:nvPr/>
        </p:nvSpPr>
        <p:spPr bwMode="auto">
          <a:xfrm>
            <a:off x="592138" y="3493393"/>
            <a:ext cx="9504362" cy="4939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0" tIns="45680" rIns="91360" bIns="45680">
            <a:spAutoFit/>
          </a:bodyPr>
          <a:lstStyle>
            <a:lvl1pPr eaLnBrk="0" hangingPunct="0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itchFamily="2" charset="2"/>
              <a:buChar char="•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1pPr>
            <a:lvl2pPr marL="742950" indent="-285750" eaLnBrk="0" hangingPunct="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2pPr>
            <a:lvl3pPr marL="1143000" indent="-228600" eaLnBrk="0" hangingPunct="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altLang="en-US" sz="3200" dirty="0" smtClean="0">
                <a:solidFill>
                  <a:srgbClr val="003399"/>
                </a:solidFill>
              </a:rPr>
              <a:t>Is the Euro Crisis Over?</a:t>
            </a:r>
            <a:r>
              <a:rPr lang="en-GB" altLang="en-US" sz="3200" dirty="0" smtClean="0">
                <a:solidFill>
                  <a:srgbClr val="6D6E71"/>
                </a:solidFill>
              </a:rPr>
              <a:t>  </a:t>
            </a:r>
            <a:endParaRPr lang="en-GB" altLang="en-US" sz="3200" dirty="0">
              <a:solidFill>
                <a:srgbClr val="6D6E71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1800"/>
              </a:spcBef>
              <a:buClrTx/>
              <a:buSzTx/>
              <a:buFont typeface="Wingdings" pitchFamily="2" charset="2"/>
              <a:buNone/>
            </a:pPr>
            <a:r>
              <a:rPr lang="en-GB" altLang="en-US" sz="2800" dirty="0" smtClean="0">
                <a:solidFill>
                  <a:srgbClr val="6D6E71"/>
                </a:solidFill>
              </a:rPr>
              <a:t>Klaus Regling, Managing Director, ESM</a:t>
            </a:r>
          </a:p>
          <a:p>
            <a:pPr algn="ctr" eaLnBrk="1" hangingPunct="1">
              <a:lnSpc>
                <a:spcPct val="100000"/>
              </a:lnSpc>
              <a:spcBef>
                <a:spcPts val="1800"/>
              </a:spcBef>
              <a:buClrTx/>
              <a:buSzTx/>
              <a:buFont typeface="Wingdings" pitchFamily="2" charset="2"/>
              <a:buNone/>
            </a:pPr>
            <a:r>
              <a:rPr lang="en-GB" altLang="en-US" sz="2800" dirty="0" smtClean="0">
                <a:solidFill>
                  <a:srgbClr val="6D6E71"/>
                </a:solidFill>
              </a:rPr>
              <a:t>International Center for Monetary and </a:t>
            </a:r>
          </a:p>
          <a:p>
            <a:pPr algn="ctr" eaLnBrk="1" hangingPunct="1">
              <a:lnSpc>
                <a:spcPct val="100000"/>
              </a:lnSpc>
              <a:spcBef>
                <a:spcPts val="600"/>
              </a:spcBef>
              <a:buClrTx/>
              <a:buSzTx/>
              <a:buFont typeface="Wingdings" pitchFamily="2" charset="2"/>
              <a:buNone/>
            </a:pPr>
            <a:r>
              <a:rPr lang="en-GB" altLang="en-US" sz="2800" dirty="0" smtClean="0">
                <a:solidFill>
                  <a:srgbClr val="6D6E71"/>
                </a:solidFill>
              </a:rPr>
              <a:t>Banking Studies, Geneva</a:t>
            </a:r>
          </a:p>
          <a:p>
            <a:pPr algn="ctr" eaLnBrk="1" hangingPunct="1">
              <a:lnSpc>
                <a:spcPct val="100000"/>
              </a:lnSpc>
              <a:spcBef>
                <a:spcPts val="600"/>
              </a:spcBef>
              <a:buClrTx/>
              <a:buSzTx/>
              <a:buFont typeface="Wingdings" pitchFamily="2" charset="2"/>
              <a:buNone/>
            </a:pPr>
            <a:endParaRPr lang="en-GB" altLang="en-US" sz="2800" dirty="0" smtClean="0">
              <a:solidFill>
                <a:srgbClr val="6D6E71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 typeface="Wingdings" pitchFamily="2" charset="2"/>
              <a:buNone/>
            </a:pPr>
            <a:r>
              <a:rPr lang="en-GB" altLang="en-US" sz="2400" dirty="0" smtClean="0">
                <a:solidFill>
                  <a:srgbClr val="6D6E71"/>
                </a:solidFill>
              </a:rPr>
              <a:t>25 March 2014</a:t>
            </a:r>
            <a:endParaRPr lang="en-GB" altLang="en-US" sz="2400" dirty="0">
              <a:solidFill>
                <a:srgbClr val="6D6E71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GB" altLang="en-US" sz="2900" dirty="0" smtClean="0">
              <a:solidFill>
                <a:srgbClr val="6D6E71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1800"/>
              </a:spcBef>
              <a:buClrTx/>
              <a:buSzTx/>
              <a:buFont typeface="Wingdings" pitchFamily="2" charset="2"/>
              <a:buNone/>
              <a:defRPr/>
            </a:pPr>
            <a:endParaRPr lang="en-GB" altLang="en-US" sz="2400" dirty="0">
              <a:solidFill>
                <a:srgbClr val="6D6E71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GB" altLang="en-US" sz="2900" dirty="0">
              <a:solidFill>
                <a:srgbClr val="00339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77"/>
          <a:stretch/>
        </p:blipFill>
        <p:spPr>
          <a:xfrm>
            <a:off x="0" y="0"/>
            <a:ext cx="10688638" cy="29893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0699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Labour markets in the euro area and US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During the last decade employment </a:t>
            </a:r>
            <a:r>
              <a:rPr lang="en-US" sz="2000" dirty="0" smtClean="0"/>
              <a:t>and participation rate have increased </a:t>
            </a:r>
            <a:r>
              <a:rPr lang="en-US" sz="2000" dirty="0"/>
              <a:t>strongly in the euro area but fallen in the US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70777" y="6950075"/>
            <a:ext cx="2494016" cy="402652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mtClean="0">
                <a:solidFill>
                  <a:prstClr val="white">
                    <a:lumMod val="50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9</a:t>
            </a:fld>
            <a:endParaRPr lang="en-GB" dirty="0">
              <a:solidFill>
                <a:prstClr val="white">
                  <a:lumMod val="50000"/>
                </a:prstClr>
              </a:solidFill>
              <a:latin typeface="Arial"/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716756" y="2181538"/>
            <a:ext cx="4083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b="0" dirty="0">
                <a:solidFill>
                  <a:srgbClr val="004494"/>
                </a:solidFill>
              </a:rPr>
              <a:t>Employment rate</a:t>
            </a:r>
          </a:p>
        </p:txBody>
      </p:sp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5575467" y="2181538"/>
            <a:ext cx="4083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b="0" dirty="0">
                <a:solidFill>
                  <a:srgbClr val="004494"/>
                </a:solidFill>
              </a:rPr>
              <a:t>Participation rate</a:t>
            </a:r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18" y="2752949"/>
            <a:ext cx="4888390" cy="2916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352" y="2862218"/>
            <a:ext cx="4699815" cy="2806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1005681" y="6643401"/>
            <a:ext cx="35052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900" b="0" dirty="0">
                <a:solidFill>
                  <a:srgbClr val="004494"/>
                </a:solidFill>
              </a:rPr>
              <a:t>Unit: %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900" b="0" dirty="0">
                <a:solidFill>
                  <a:srgbClr val="004494"/>
                </a:solidFill>
              </a:rPr>
              <a:t>Latest observations: Q3 2013 for euro area, Q4 2013 for US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900" b="0" dirty="0">
                <a:solidFill>
                  <a:srgbClr val="004494"/>
                </a:solidFill>
              </a:rPr>
              <a:t>Source: Eurostat and BLS</a:t>
            </a:r>
            <a:endParaRPr lang="en-GB" altLang="en-US" sz="900" b="0" dirty="0">
              <a:solidFill>
                <a:srgbClr val="004494"/>
              </a:solidFill>
            </a:endParaRPr>
          </a:p>
        </p:txBody>
      </p: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5906710" y="6531982"/>
            <a:ext cx="35052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900" b="0" dirty="0">
                <a:solidFill>
                  <a:srgbClr val="004494"/>
                </a:solidFill>
              </a:rPr>
              <a:t>Unit: %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900" b="0" dirty="0">
                <a:solidFill>
                  <a:srgbClr val="004494"/>
                </a:solidFill>
              </a:rPr>
              <a:t>Latest observations: Q3 2013 for euro area, Q4 2013 for US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900" b="0" dirty="0">
                <a:solidFill>
                  <a:srgbClr val="004494"/>
                </a:solidFill>
              </a:rPr>
              <a:t>Source: Eurostat, BLS and ESM calculations</a:t>
            </a:r>
            <a:endParaRPr lang="en-GB" altLang="en-US" sz="900" b="0" dirty="0">
              <a:solidFill>
                <a:srgbClr val="004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289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Creditless recovery?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313" y="1240343"/>
            <a:ext cx="9619774" cy="3909233"/>
          </a:xfrm>
        </p:spPr>
        <p:txBody>
          <a:bodyPr>
            <a:normAutofit/>
          </a:bodyPr>
          <a:lstStyle/>
          <a:p>
            <a:r>
              <a:rPr lang="en-GB" sz="2200" dirty="0" smtClean="0"/>
              <a:t>Declining bank credit does not necessarily constrain economic recovery following a financial crisis, according </a:t>
            </a:r>
            <a:r>
              <a:rPr lang="en-GB" sz="2200" dirty="0"/>
              <a:t>to research by the </a:t>
            </a:r>
            <a:r>
              <a:rPr lang="en-GB" sz="2200" b="1" dirty="0"/>
              <a:t>BIS</a:t>
            </a:r>
            <a:endParaRPr lang="en-GB" sz="2200" dirty="0" smtClean="0"/>
          </a:p>
          <a:p>
            <a:r>
              <a:rPr lang="en-GB" sz="2200" dirty="0" smtClean="0"/>
              <a:t>In Europe, the share of bank lending in total financial flows is </a:t>
            </a:r>
            <a:r>
              <a:rPr lang="en-GB" sz="2200" b="1" dirty="0" smtClean="0"/>
              <a:t>falling </a:t>
            </a:r>
          </a:p>
          <a:p>
            <a:r>
              <a:rPr lang="en-GB" sz="2200" dirty="0" smtClean="0"/>
              <a:t>More </a:t>
            </a:r>
            <a:r>
              <a:rPr lang="en-GB" sz="2200" b="1" dirty="0" smtClean="0"/>
              <a:t>mid-size companies </a:t>
            </a:r>
            <a:r>
              <a:rPr lang="en-GB" sz="2200" dirty="0" smtClean="0"/>
              <a:t>obtain funding from the market</a:t>
            </a:r>
          </a:p>
          <a:p>
            <a:r>
              <a:rPr lang="en-GB" sz="2200" b="1" dirty="0" smtClean="0"/>
              <a:t>Alternative sources </a:t>
            </a:r>
            <a:r>
              <a:rPr lang="en-GB" sz="2200" dirty="0" smtClean="0"/>
              <a:t>of funding are developing: P-2-P, direct lending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mtClean="0">
                <a:solidFill>
                  <a:prstClr val="white">
                    <a:lumMod val="50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</a:t>
            </a:fld>
            <a:endParaRPr lang="en-GB" dirty="0">
              <a:solidFill>
                <a:prstClr val="white">
                  <a:lumMod val="50000"/>
                </a:prst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617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Is deflation a real threat?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313" y="1240343"/>
            <a:ext cx="9619774" cy="3909233"/>
          </a:xfrm>
        </p:spPr>
        <p:txBody>
          <a:bodyPr/>
          <a:lstStyle/>
          <a:p>
            <a:r>
              <a:rPr lang="en-GB" sz="2000" dirty="0" smtClean="0"/>
              <a:t>We are currently experiencing an extended period of low inflation, but not deflation</a:t>
            </a:r>
          </a:p>
          <a:p>
            <a:r>
              <a:rPr lang="en-GB" sz="2000" dirty="0" smtClean="0"/>
              <a:t>According to IMF models, the risk of deflation in the euro area is 10-20%</a:t>
            </a:r>
          </a:p>
          <a:p>
            <a:r>
              <a:rPr lang="en-GB" sz="2000" dirty="0" smtClean="0"/>
              <a:t>Falling prices and wages in EFSF/ESM programme countries are welcome; this is temporary</a:t>
            </a:r>
          </a:p>
          <a:p>
            <a:r>
              <a:rPr lang="en-GB" sz="2000" dirty="0" smtClean="0"/>
              <a:t>Recent data from Eurostat show an acceleration in wage increases (1.9% in Q4 2013)</a:t>
            </a:r>
          </a:p>
          <a:p>
            <a:r>
              <a:rPr lang="en-GB" sz="2000" dirty="0" smtClean="0"/>
              <a:t>Economic recovery is gaining pace in Europe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mtClean="0">
                <a:solidFill>
                  <a:prstClr val="white">
                    <a:lumMod val="50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</a:t>
            </a:fld>
            <a:endParaRPr lang="en-GB" dirty="0">
              <a:solidFill>
                <a:prstClr val="white">
                  <a:lumMod val="50000"/>
                </a:prst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6292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Debt sustainability?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313" y="1240343"/>
            <a:ext cx="9619774" cy="4413290"/>
          </a:xfrm>
        </p:spPr>
        <p:txBody>
          <a:bodyPr>
            <a:normAutofit/>
          </a:bodyPr>
          <a:lstStyle/>
          <a:p>
            <a:r>
              <a:rPr lang="en-GB" sz="1800" dirty="0" smtClean="0"/>
              <a:t>The EFSF and ESM introduced a new framework for providing financial assistance: very </a:t>
            </a:r>
            <a:r>
              <a:rPr lang="en-GB" sz="1800" b="1" dirty="0" smtClean="0"/>
              <a:t>low rates </a:t>
            </a:r>
            <a:r>
              <a:rPr lang="en-GB" sz="1800" dirty="0" smtClean="0"/>
              <a:t>at very </a:t>
            </a:r>
            <a:r>
              <a:rPr lang="en-GB" sz="1800" b="1" dirty="0" smtClean="0"/>
              <a:t>long maturities</a:t>
            </a:r>
          </a:p>
          <a:p>
            <a:r>
              <a:rPr lang="en-GB" sz="1800" dirty="0" smtClean="0"/>
              <a:t>Thus </a:t>
            </a:r>
            <a:r>
              <a:rPr lang="en-GB" sz="1800" b="1" dirty="0" smtClean="0"/>
              <a:t>debt service payments </a:t>
            </a:r>
            <a:r>
              <a:rPr lang="en-GB" sz="1800" dirty="0" smtClean="0"/>
              <a:t>are a better indicator of a country’s debt burden than the debt/GDP ratio</a:t>
            </a:r>
          </a:p>
          <a:p>
            <a:r>
              <a:rPr lang="en-GB" sz="1800" dirty="0" smtClean="0"/>
              <a:t>Especially evident in the case of </a:t>
            </a:r>
            <a:r>
              <a:rPr lang="en-GB" sz="1800" b="1" dirty="0" smtClean="0"/>
              <a:t>Greece</a:t>
            </a:r>
            <a:r>
              <a:rPr lang="en-GB" sz="1800" dirty="0" smtClean="0"/>
              <a:t>: </a:t>
            </a:r>
          </a:p>
          <a:p>
            <a:pPr lvl="1">
              <a:spcBef>
                <a:spcPts val="600"/>
              </a:spcBef>
            </a:pPr>
            <a:r>
              <a:rPr lang="en-GB" sz="1800" dirty="0" smtClean="0"/>
              <a:t>Official sector institutions hold 2/3 of Greek government debt</a:t>
            </a:r>
          </a:p>
          <a:p>
            <a:pPr lvl="1">
              <a:spcBef>
                <a:spcPts val="600"/>
              </a:spcBef>
            </a:pPr>
            <a:r>
              <a:rPr lang="en-GB" sz="1800" dirty="0" smtClean="0"/>
              <a:t>Greece’s </a:t>
            </a:r>
            <a:r>
              <a:rPr lang="en-GB" sz="1800" dirty="0"/>
              <a:t>interest </a:t>
            </a:r>
            <a:r>
              <a:rPr lang="en-GB" sz="1800" dirty="0" smtClean="0"/>
              <a:t>payments </a:t>
            </a:r>
            <a:r>
              <a:rPr lang="en-GB" sz="1800" dirty="0"/>
              <a:t>to EFSF </a:t>
            </a:r>
            <a:r>
              <a:rPr lang="en-GB" sz="1800" dirty="0" smtClean="0"/>
              <a:t>deferred </a:t>
            </a:r>
            <a:r>
              <a:rPr lang="en-GB" sz="1800" dirty="0"/>
              <a:t>for 10 </a:t>
            </a:r>
            <a:r>
              <a:rPr lang="en-GB" sz="1800" dirty="0" smtClean="0"/>
              <a:t>years; no repayment of capital in the next 25 years </a:t>
            </a:r>
            <a:endParaRPr lang="en-GB" sz="1800" dirty="0"/>
          </a:p>
          <a:p>
            <a:pPr lvl="1">
              <a:spcBef>
                <a:spcPts val="600"/>
              </a:spcBef>
            </a:pPr>
            <a:r>
              <a:rPr lang="en-GB" sz="1800" dirty="0" smtClean="0"/>
              <a:t>As a result, Greece saves annually 4.7% of GDP on its debt payments</a:t>
            </a:r>
          </a:p>
          <a:p>
            <a:pPr lvl="1">
              <a:spcBef>
                <a:spcPts val="600"/>
              </a:spcBef>
            </a:pPr>
            <a:r>
              <a:rPr lang="en-GB" sz="1800" dirty="0" smtClean="0"/>
              <a:t>Haircut of 14.1% of GDP in NPV terms</a:t>
            </a:r>
          </a:p>
          <a:p>
            <a:pPr lvl="1">
              <a:spcBef>
                <a:spcPts val="600"/>
              </a:spcBef>
            </a:pPr>
            <a:r>
              <a:rPr lang="en-GB" sz="1800" dirty="0" smtClean="0"/>
              <a:t>No debt overhang</a:t>
            </a:r>
          </a:p>
          <a:p>
            <a:endParaRPr lang="en-GB" sz="1800" dirty="0" smtClean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mtClean="0">
                <a:solidFill>
                  <a:prstClr val="white">
                    <a:lumMod val="50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</a:t>
            </a:fld>
            <a:endParaRPr lang="en-GB" dirty="0">
              <a:solidFill>
                <a:prstClr val="white">
                  <a:lumMod val="50000"/>
                </a:prst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4478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Debt sustainability: Portugal and Ireland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313" y="1240343"/>
            <a:ext cx="4599982" cy="499113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Portugal</a:t>
            </a:r>
          </a:p>
          <a:p>
            <a:pPr marL="538163" lvl="1" indent="-358775"/>
            <a:r>
              <a:rPr lang="en-GB" sz="1600" dirty="0" smtClean="0"/>
              <a:t>According to the troika, government debt peaked in 2013 and should decline to 110% by 2020</a:t>
            </a:r>
          </a:p>
          <a:p>
            <a:pPr marL="0" indent="0">
              <a:buNone/>
            </a:pP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419831" y="6947982"/>
            <a:ext cx="2494016" cy="402652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mtClean="0">
                <a:solidFill>
                  <a:prstClr val="white">
                    <a:lumMod val="50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13</a:t>
            </a:fld>
            <a:endParaRPr lang="en-GB" dirty="0">
              <a:solidFill>
                <a:prstClr val="white">
                  <a:lumMod val="50000"/>
                </a:prstClr>
              </a:solidFill>
              <a:latin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488335" y="1250092"/>
            <a:ext cx="4599982" cy="4991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99158" indent="-399158" algn="l" defTabSz="1008400" rtl="0" eaLnBrk="1" latinLnBrk="0" hangingPunct="1">
              <a:spcBef>
                <a:spcPct val="20000"/>
              </a:spcBef>
              <a:spcAft>
                <a:spcPts val="662"/>
              </a:spcAft>
              <a:buSzPct val="80000"/>
              <a:buFont typeface="Wingdings" panose="05000000000000000000" pitchFamily="2" charset="2"/>
              <a:buChar char=""/>
              <a:defRPr sz="2206" kern="1200">
                <a:solidFill>
                  <a:srgbClr val="0044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87813" indent="-294117" algn="l" defTabSz="1008400" rtl="0" eaLnBrk="1" latinLnBrk="0" hangingPunct="1">
              <a:spcBef>
                <a:spcPct val="20000"/>
              </a:spcBef>
              <a:buSzPct val="125000"/>
              <a:buFont typeface="Arial" panose="020B0604020202020204" pitchFamily="34" charset="0"/>
              <a:buChar char="•"/>
              <a:defRPr sz="1985" kern="1200">
                <a:solidFill>
                  <a:srgbClr val="0044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86971" indent="-294117" algn="l" defTabSz="1008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85" kern="1200">
                <a:solidFill>
                  <a:srgbClr val="0044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586130" indent="-304621" algn="l" defTabSz="1008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85" kern="1200">
                <a:solidFill>
                  <a:srgbClr val="0044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785709" indent="-301120" algn="l" defTabSz="1008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◦"/>
              <a:defRPr sz="1985" kern="1200">
                <a:solidFill>
                  <a:srgbClr val="0044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773101" indent="-252100" algn="l" defTabSz="1008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buNone/>
            </a:pPr>
            <a:r>
              <a:rPr lang="en-GB" b="0" dirty="0" smtClean="0"/>
              <a:t>Ireland</a:t>
            </a:r>
          </a:p>
          <a:p>
            <a:pPr lvl="1" fontAlgn="auto"/>
            <a:endParaRPr lang="en-GB" b="0" dirty="0" smtClean="0"/>
          </a:p>
          <a:p>
            <a:pPr marL="0" indent="0" fontAlgn="auto">
              <a:buNone/>
            </a:pPr>
            <a:endParaRPr lang="en-GB" b="0" dirty="0" smtClean="0"/>
          </a:p>
          <a:p>
            <a:pPr fontAlgn="auto"/>
            <a:endParaRPr lang="en-GB" b="0" dirty="0" smtClean="0"/>
          </a:p>
          <a:p>
            <a:pPr fontAlgn="auto"/>
            <a:endParaRPr lang="en-GB" b="0" dirty="0" smtClean="0"/>
          </a:p>
          <a:p>
            <a:pPr fontAlgn="auto"/>
            <a:endParaRPr lang="en-GB" b="0" dirty="0"/>
          </a:p>
        </p:txBody>
      </p:sp>
      <p:sp>
        <p:nvSpPr>
          <p:cNvPr id="11" name="Rectangle 10"/>
          <p:cNvSpPr/>
          <p:nvPr/>
        </p:nvSpPr>
        <p:spPr>
          <a:xfrm>
            <a:off x="5056288" y="1693415"/>
            <a:ext cx="5032030" cy="160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163" lvl="1" indent="-358775" defTabSz="1008400" fontAlgn="auto">
              <a:spcBef>
                <a:spcPct val="20000"/>
              </a:spcBef>
              <a:spcAft>
                <a:spcPts val="0"/>
              </a:spcAft>
              <a:buSzPct val="125000"/>
              <a:buFont typeface="Arial" panose="020B0604020202020204" pitchFamily="34" charset="0"/>
              <a:buChar char="•"/>
            </a:pPr>
            <a:r>
              <a:rPr lang="en-GB" sz="1600" b="0" dirty="0" smtClean="0">
                <a:solidFill>
                  <a:srgbClr val="004494"/>
                </a:solidFill>
                <a:ea typeface="+mn-ea"/>
                <a:cs typeface="Arial" panose="020B0604020202020204" pitchFamily="34" charset="0"/>
              </a:rPr>
              <a:t>According to the troika, Government debt peaked at 122% in 2013 and is projected to decline to 102% by 2020</a:t>
            </a:r>
          </a:p>
          <a:p>
            <a:pPr marL="179388" lvl="1" indent="0" defTabSz="1008400" fontAlgn="auto">
              <a:spcBef>
                <a:spcPct val="20000"/>
              </a:spcBef>
              <a:spcAft>
                <a:spcPts val="0"/>
              </a:spcAft>
              <a:buSzPct val="125000"/>
            </a:pPr>
            <a:endParaRPr lang="en-GB" sz="1400" b="0" dirty="0" smtClean="0">
              <a:solidFill>
                <a:srgbClr val="004494"/>
              </a:solidFill>
              <a:ea typeface="+mn-ea"/>
              <a:cs typeface="Arial" panose="020B0604020202020204" pitchFamily="34" charset="0"/>
            </a:endParaRPr>
          </a:p>
          <a:p>
            <a:pPr marL="538163" lvl="1" indent="-358775" defTabSz="1008400" fontAlgn="auto">
              <a:spcBef>
                <a:spcPct val="20000"/>
              </a:spcBef>
              <a:spcAft>
                <a:spcPts val="0"/>
              </a:spcAft>
              <a:buSzPct val="125000"/>
              <a:buFont typeface="Arial" panose="020B0604020202020204" pitchFamily="34" charset="0"/>
              <a:buChar char="•"/>
            </a:pPr>
            <a:endParaRPr lang="en-GB" sz="1400" b="0" dirty="0">
              <a:solidFill>
                <a:srgbClr val="004494"/>
              </a:solidFill>
              <a:ea typeface="+mn-ea"/>
              <a:cs typeface="Arial" panose="020B0604020202020204" pitchFamily="34" charset="0"/>
            </a:endParaRPr>
          </a:p>
          <a:p>
            <a:pPr marL="538163" lvl="1" indent="-358775" defTabSz="1008400" fontAlgn="auto">
              <a:spcBef>
                <a:spcPct val="20000"/>
              </a:spcBef>
              <a:spcAft>
                <a:spcPts val="0"/>
              </a:spcAft>
              <a:buSzPct val="125000"/>
              <a:buFont typeface="Arial" panose="020B0604020202020204" pitchFamily="34" charset="0"/>
              <a:buChar char="•"/>
            </a:pPr>
            <a:endParaRPr lang="en-GB" sz="1400" b="0" dirty="0">
              <a:solidFill>
                <a:srgbClr val="004494"/>
              </a:solidFill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04132" y="2990456"/>
            <a:ext cx="28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Government debt projections</a:t>
            </a:r>
            <a:endParaRPr lang="en-GB" sz="12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049650"/>
              </p:ext>
            </p:extLst>
          </p:nvPr>
        </p:nvGraphicFramePr>
        <p:xfrm>
          <a:off x="663799" y="3709417"/>
          <a:ext cx="4291698" cy="3132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826207"/>
              </p:ext>
            </p:extLst>
          </p:nvPr>
        </p:nvGraphicFramePr>
        <p:xfrm>
          <a:off x="5272311" y="3709417"/>
          <a:ext cx="4568432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79823" y="6661745"/>
            <a:ext cx="30243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0" dirty="0" smtClean="0">
                <a:solidFill>
                  <a:schemeClr val="tx1"/>
                </a:solidFill>
              </a:rPr>
              <a:t>Source: European Commission</a:t>
            </a:r>
            <a:endParaRPr lang="en-GB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3899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28625"/>
            <a:ext cx="10144125" cy="630238"/>
          </a:xfrm>
        </p:spPr>
        <p:txBody>
          <a:bodyPr/>
          <a:lstStyle/>
          <a:p>
            <a:pPr>
              <a:lnSpc>
                <a:spcPts val="2400"/>
              </a:lnSpc>
            </a:pPr>
            <a:r>
              <a:rPr lang="en-GB" altLang="en-US" sz="2400" b="1" dirty="0" smtClean="0">
                <a:cs typeface="LF_Kai" charset="0"/>
              </a:rPr>
              <a:t>Conclusions: The euro crisis is not over yet . . .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5116513" y="7065963"/>
            <a:ext cx="893762" cy="1444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itchFamily="2" charset="2"/>
              <a:buChar char="•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1pPr>
            <a:lvl2pPr marL="742950" indent="-285750" eaLnBrk="0" hangingPunct="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2pPr>
            <a:lvl3pPr marL="1143000" indent="-228600" eaLnBrk="0" hangingPunct="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016A86C-60A7-4A08-B23E-9926A894B965}" type="slidenum">
              <a:rPr lang="en-GB" altLang="en-US" sz="1000" smtClean="0">
                <a:solidFill>
                  <a:srgbClr val="6D6E7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000" smtClean="0">
              <a:solidFill>
                <a:srgbClr val="6D6E7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376238" y="1404938"/>
            <a:ext cx="9850437" cy="4895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36572" rIns="36572" bIns="36572" numCol="1" anchor="t" anchorCtr="0" compatLnSpc="1">
            <a:prstTxWarp prst="textNoShape">
              <a:avLst/>
            </a:prstTxWarp>
          </a:bodyPr>
          <a:lstStyle>
            <a:lvl1pPr marL="342900" indent="-342900" algn="l" defTabSz="1019175" rtl="0" eaLnBrk="0" fontAlgn="base" hangingPunct="0">
              <a:lnSpc>
                <a:spcPct val="110000"/>
              </a:lnSpc>
              <a:spcBef>
                <a:spcPct val="70000"/>
              </a:spcBef>
              <a:spcAft>
                <a:spcPct val="0"/>
              </a:spcAft>
              <a:buClr>
                <a:srgbClr val="C0C0C0"/>
              </a:buClr>
              <a:buSzPct val="92000"/>
              <a:buFont typeface="Wingdings" pitchFamily="2" charset="2"/>
              <a:buChar char="•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1pPr>
            <a:lvl2pPr marL="207963" indent="-206375" algn="l" defTabSz="1019175" rtl="0" eaLnBrk="0" fontAlgn="base" hangingPunct="0">
              <a:lnSpc>
                <a:spcPct val="110000"/>
              </a:lnSpc>
              <a:spcBef>
                <a:spcPct val="70000"/>
              </a:spcBef>
              <a:spcAft>
                <a:spcPct val="0"/>
              </a:spcAft>
              <a:buClr>
                <a:srgbClr val="7397BC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2pPr>
            <a:lvl3pPr marL="423863" indent="-212725" algn="l" defTabSz="1019175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969696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3pPr>
            <a:lvl4pPr marL="652463" indent="-225425" algn="l" defTabSz="1019175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4pPr>
            <a:lvl5pPr marL="879475" indent="-225425" algn="l" defTabSz="1019175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5pPr>
            <a:lvl6pPr marL="1336675" indent="-225425" algn="l" defTabSz="1019175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</a:defRPr>
            </a:lvl6pPr>
            <a:lvl7pPr marL="1793875" indent="-225425" algn="l" defTabSz="1019175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</a:defRPr>
            </a:lvl7pPr>
            <a:lvl8pPr marL="2251075" indent="-225425" algn="l" defTabSz="1019175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</a:defRPr>
            </a:lvl8pPr>
            <a:lvl9pPr marL="2708275" indent="-225425" algn="l" defTabSz="1019175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marR="0" lvl="0" indent="0" algn="ctr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Wingdings" pitchFamily="2" charset="2"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. . . </a:t>
            </a: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but the end is in sight:</a:t>
            </a:r>
          </a:p>
          <a:p>
            <a:pPr marL="271463" marR="0" lvl="0" indent="-271463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The reasons for the crisis have been addressed</a:t>
            </a:r>
          </a:p>
          <a:p>
            <a:pPr marL="271463" marR="0" lvl="0" indent="-271463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lang="en-GB" sz="2000" b="0" kern="0" dirty="0" smtClean="0">
                <a:solidFill>
                  <a:srgbClr val="004494"/>
                </a:solidFill>
                <a:latin typeface="Arial"/>
              </a:rPr>
              <a:t>The euro area has moved out of recession</a:t>
            </a:r>
            <a:endParaRPr kumimoji="0" lang="en-GB" sz="2000" b="0" i="0" u="none" strike="noStrike" kern="0" cap="none" spc="0" normalizeH="0" baseline="0" noProof="0" dirty="0" smtClean="0">
              <a:ln>
                <a:noFill/>
              </a:ln>
              <a:solidFill>
                <a:srgbClr val="004494"/>
              </a:solidFill>
              <a:effectLst/>
              <a:uLnTx/>
              <a:uFillTx/>
              <a:latin typeface="Arial"/>
            </a:endParaRPr>
          </a:p>
          <a:p>
            <a:pPr marL="271463" marR="0" lvl="0" indent="-271463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Macroeconomic imbalances within the euro area are shrinking fast</a:t>
            </a:r>
          </a:p>
          <a:p>
            <a:pPr marL="271463" marR="0" lvl="0" indent="-271463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lang="en-GB" sz="2000" b="0" kern="0" dirty="0" smtClean="0">
                <a:solidFill>
                  <a:srgbClr val="004494"/>
                </a:solidFill>
                <a:latin typeface="Arial"/>
              </a:rPr>
              <a:t>Countries under conditionality are adjusting</a:t>
            </a:r>
            <a:endParaRPr kumimoji="0" lang="en-GB" sz="2000" b="0" i="0" u="none" strike="noStrike" kern="0" cap="none" spc="0" normalizeH="0" baseline="0" noProof="0" dirty="0" smtClean="0">
              <a:ln>
                <a:noFill/>
              </a:ln>
              <a:solidFill>
                <a:srgbClr val="004494"/>
              </a:solidFill>
              <a:effectLst/>
              <a:uLnTx/>
              <a:uFillTx/>
              <a:latin typeface="Arial"/>
            </a:endParaRPr>
          </a:p>
          <a:p>
            <a:pPr marL="271463" marR="0" lvl="0" indent="-271463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lang="en-GB" sz="2000" b="0" kern="0" dirty="0" smtClean="0">
                <a:solidFill>
                  <a:srgbClr val="004494"/>
                </a:solidFill>
                <a:latin typeface="Arial"/>
              </a:rPr>
              <a:t>Economic policy coordination much broader and stricter</a:t>
            </a:r>
            <a:endParaRPr kumimoji="0" lang="en-GB" sz="2000" b="1" i="0" u="none" strike="noStrike" kern="0" cap="none" spc="0" normalizeH="0" baseline="0" noProof="0" dirty="0" smtClean="0">
              <a:ln>
                <a:noFill/>
              </a:ln>
              <a:solidFill>
                <a:srgbClr val="004494"/>
              </a:solidFill>
              <a:effectLst/>
              <a:uLnTx/>
              <a:uFillTx/>
              <a:latin typeface="Arial"/>
            </a:endParaRPr>
          </a:p>
          <a:p>
            <a:pPr marL="271463" marR="0" lvl="0" indent="-271463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lang="en-GB" sz="2000" b="0" kern="0" dirty="0" smtClean="0">
                <a:solidFill>
                  <a:srgbClr val="004494"/>
                </a:solidFill>
                <a:latin typeface="Arial"/>
              </a:rPr>
              <a:t>Institutional gaps in the initial design of EMU have been closed</a:t>
            </a:r>
          </a:p>
          <a:p>
            <a:pPr marL="271463" marR="0" lvl="0" indent="-271463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Banks in Europe are becoming stronger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11138" marR="0" lvl="2" indent="0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11138" marR="0" lvl="2" indent="0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11138" marR="0" lvl="2" indent="0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177800" marR="0" lvl="0" indent="-177800" algn="just" defTabSz="1019175" rtl="0" eaLnBrk="0" fontAlgn="base" latinLnBrk="0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just" defTabSz="1019175" rtl="0" eaLnBrk="0" fontAlgn="base" latinLnBrk="0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07963" marR="0" lvl="1" indent="-206375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07963" marR="0" lvl="1" indent="-206375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11138" marR="0" lvl="2" indent="0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just" defTabSz="1019175" rtl="0" eaLnBrk="0" fontAlgn="base" latinLnBrk="0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just" defTabSz="1019175" rtl="0" eaLnBrk="0" fontAlgn="base" latinLnBrk="0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8114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28625"/>
            <a:ext cx="10144125" cy="630238"/>
          </a:xfrm>
        </p:spPr>
        <p:txBody>
          <a:bodyPr/>
          <a:lstStyle/>
          <a:p>
            <a:pPr>
              <a:lnSpc>
                <a:spcPts val="2400"/>
              </a:lnSpc>
            </a:pPr>
            <a:r>
              <a:rPr lang="en-GB" altLang="en-US" sz="2400" b="1" dirty="0" smtClean="0">
                <a:cs typeface="LF_Kai" charset="0"/>
              </a:rPr>
              <a:t>Conclusions: Certain risks to economic recovery are still present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5116513" y="7065963"/>
            <a:ext cx="893762" cy="1444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itchFamily="2" charset="2"/>
              <a:buChar char="•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1pPr>
            <a:lvl2pPr marL="742950" indent="-285750" eaLnBrk="0" hangingPunct="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2pPr>
            <a:lvl3pPr marL="1143000" indent="-228600" eaLnBrk="0" hangingPunct="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BBFB5CE-4E66-4A13-A431-445E029D3810}" type="slidenum">
              <a:rPr lang="en-GB" altLang="en-US" sz="1000" smtClean="0">
                <a:solidFill>
                  <a:srgbClr val="6D6E7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GB" altLang="en-US" sz="1000" smtClean="0">
              <a:solidFill>
                <a:srgbClr val="6D6E7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376238" y="1404938"/>
            <a:ext cx="9850437" cy="4895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36572" rIns="36572" bIns="36572" numCol="1" anchor="t" anchorCtr="0" compatLnSpc="1">
            <a:prstTxWarp prst="textNoShape">
              <a:avLst/>
            </a:prstTxWarp>
          </a:bodyPr>
          <a:lstStyle>
            <a:lvl1pPr marL="342900" indent="-342900" algn="l" defTabSz="1019175" rtl="0" eaLnBrk="0" fontAlgn="base" hangingPunct="0">
              <a:lnSpc>
                <a:spcPct val="110000"/>
              </a:lnSpc>
              <a:spcBef>
                <a:spcPct val="70000"/>
              </a:spcBef>
              <a:spcAft>
                <a:spcPct val="0"/>
              </a:spcAft>
              <a:buClr>
                <a:srgbClr val="C0C0C0"/>
              </a:buClr>
              <a:buSzPct val="92000"/>
              <a:buFont typeface="Wingdings" pitchFamily="2" charset="2"/>
              <a:buChar char="•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1pPr>
            <a:lvl2pPr marL="207963" indent="-206375" algn="l" defTabSz="1019175" rtl="0" eaLnBrk="0" fontAlgn="base" hangingPunct="0">
              <a:lnSpc>
                <a:spcPct val="110000"/>
              </a:lnSpc>
              <a:spcBef>
                <a:spcPct val="70000"/>
              </a:spcBef>
              <a:spcAft>
                <a:spcPct val="0"/>
              </a:spcAft>
              <a:buClr>
                <a:srgbClr val="7397BC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2pPr>
            <a:lvl3pPr marL="423863" indent="-212725" algn="l" defTabSz="1019175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969696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3pPr>
            <a:lvl4pPr marL="652463" indent="-225425" algn="l" defTabSz="1019175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4pPr>
            <a:lvl5pPr marL="879475" indent="-225425" algn="l" defTabSz="1019175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  <a:cs typeface="LF_Kai"/>
              </a:defRPr>
            </a:lvl5pPr>
            <a:lvl6pPr marL="1336675" indent="-225425" algn="l" defTabSz="1019175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</a:defRPr>
            </a:lvl6pPr>
            <a:lvl7pPr marL="1793875" indent="-225425" algn="l" defTabSz="1019175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</a:defRPr>
            </a:lvl7pPr>
            <a:lvl8pPr marL="2251075" indent="-225425" algn="l" defTabSz="1019175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</a:defRPr>
            </a:lvl8pPr>
            <a:lvl9pPr marL="2708275" indent="-225425" algn="l" defTabSz="1019175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charset="0"/>
              <a:buChar char="–"/>
              <a:defRPr sz="11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271463" marR="0" lvl="0" indent="-271463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Borrowing countries need to continue their </a:t>
            </a: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difficult adjustment</a:t>
            </a:r>
          </a:p>
          <a:p>
            <a:pPr marL="271463" marR="0" lvl="0" indent="-271463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Some of them need continued </a:t>
            </a: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financial support</a:t>
            </a:r>
          </a:p>
          <a:p>
            <a:pPr marL="271463" marR="0" lvl="0" indent="-271463" algn="just" defTabSz="1019175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Financial markets </a:t>
            </a: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in Europe are </a:t>
            </a: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fragmented</a:t>
            </a: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 </a:t>
            </a:r>
          </a:p>
          <a:p>
            <a:pPr marL="271463" marR="0" lvl="0" indent="-271463" algn="just" defTabSz="1019175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Potential growth in Europe will be </a:t>
            </a: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limited</a:t>
            </a:r>
          </a:p>
          <a:p>
            <a:pPr marL="0" marR="0" lvl="0" indent="0" algn="just" defTabSz="1019175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 smtClean="0">
              <a:ln>
                <a:noFill/>
              </a:ln>
              <a:solidFill>
                <a:srgbClr val="004494"/>
              </a:solidFill>
              <a:effectLst/>
              <a:uLnTx/>
              <a:uFillTx/>
              <a:latin typeface="Arial"/>
            </a:endParaRPr>
          </a:p>
          <a:p>
            <a:pPr marL="0" marR="0" lvl="0" indent="0" algn="just" defTabSz="1019175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Wingdings" pitchFamily="2" charset="2"/>
              <a:buNone/>
              <a:tabLst/>
              <a:defRPr/>
            </a:pPr>
            <a:r>
              <a:rPr kumimoji="0" lang="en-GB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Yet we should keep in mind that </a:t>
            </a: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. . .</a:t>
            </a:r>
          </a:p>
          <a:p>
            <a:pPr marL="271463" marR="0" lvl="0" indent="-271463" algn="just" defTabSz="1019175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History shows that crises generally trigger </a:t>
            </a: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positive changes</a:t>
            </a:r>
          </a:p>
          <a:p>
            <a:pPr marL="271463" marR="0" lvl="0" indent="-271463" algn="just" defTabSz="1019175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This is also true in Europe: monetary union </a:t>
            </a: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will emerge stronger </a:t>
            </a: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Arial"/>
              </a:rPr>
              <a:t>when the crisis is over</a:t>
            </a:r>
          </a:p>
          <a:p>
            <a:pPr marL="0" marR="0" lvl="0" indent="0" algn="just" defTabSz="1019175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just" defTabSz="1019175" rtl="0" eaLnBrk="0" fontAlgn="base" latinLnBrk="0" hangingPunct="0">
              <a:lnSpc>
                <a:spcPct val="12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177800" marR="0" lvl="0" indent="-177800" algn="just" defTabSz="1019175" rtl="0" eaLnBrk="0" fontAlgn="base" latinLnBrk="0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11138" marR="0" lvl="2" indent="0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11138" marR="0" lvl="2" indent="0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11138" marR="0" lvl="2" indent="0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177800" marR="0" lvl="0" indent="-177800" algn="just" defTabSz="1019175" rtl="0" eaLnBrk="0" fontAlgn="base" latinLnBrk="0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just" defTabSz="1019175" rtl="0" eaLnBrk="0" fontAlgn="base" latinLnBrk="0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07963" marR="0" lvl="1" indent="-206375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07963" marR="0" lvl="1" indent="-206375" algn="just" defTabSz="1019175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211138" marR="0" lvl="2" indent="0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just" defTabSz="1019175" rtl="0" eaLnBrk="0" fontAlgn="base" latinLnBrk="0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Wingdings" pitchFamily="2" charset="2"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52463" marR="0" lvl="3" indent="-225425" algn="just" defTabSz="101917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Tx/>
              <a:buFont typeface="Arial" pitchFamily="34" charset="0"/>
              <a:buChar char="-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423863" marR="0" lvl="2" indent="-212725" algn="just" defTabSz="101917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>
                  <a:lumMod val="65000"/>
                </a:srgbClr>
              </a:buClr>
              <a:buSzPct val="92000"/>
              <a:buFont typeface="Arial" pitchFamily="34" charset="0"/>
              <a:buChar char="-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just" defTabSz="1019175" rtl="0" eaLnBrk="0" fontAlgn="base" latinLnBrk="0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Font typeface="Arial" pitchFamily="34" charset="0"/>
              <a:buChar char="■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9015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Eight reasons for the sovereign debt crisis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 algn="just" defTabSz="1019175" eaLnBrk="0" fontAlgn="base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None/>
              <a:tabLst>
                <a:tab pos="363538" algn="l"/>
              </a:tabLst>
            </a:pPr>
            <a:r>
              <a:rPr lang="en-GB" sz="2000" kern="0" dirty="0">
                <a:latin typeface="Arial"/>
              </a:rPr>
              <a:t>1.	Member States did not fully accept the political constraints of being in EMU </a:t>
            </a:r>
          </a:p>
          <a:p>
            <a:pPr marL="0" lvl="0" indent="0" algn="just" defTabSz="1019175" eaLnBrk="0" fontAlgn="base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None/>
              <a:tabLst>
                <a:tab pos="363538" algn="l"/>
              </a:tabLst>
            </a:pPr>
            <a:r>
              <a:rPr lang="en-GB" sz="2000" kern="0" dirty="0">
                <a:latin typeface="Arial"/>
              </a:rPr>
              <a:t>2.	Transition to permanent lower interest rates</a:t>
            </a:r>
            <a:endParaRPr lang="en-GB" sz="1800" kern="0" dirty="0">
              <a:latin typeface="Arial"/>
            </a:endParaRPr>
          </a:p>
          <a:p>
            <a:pPr marL="0" lvl="1" indent="0" algn="just" defTabSz="1019175" eaLnBrk="0" fontAlgn="base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None/>
              <a:tabLst>
                <a:tab pos="363538" algn="l"/>
              </a:tabLst>
            </a:pPr>
            <a:r>
              <a:rPr lang="en-GB" sz="2000" kern="0" dirty="0">
                <a:latin typeface="Arial"/>
              </a:rPr>
              <a:t>3.	Economic surveillance too narrow  </a:t>
            </a:r>
          </a:p>
          <a:p>
            <a:pPr marL="0" lvl="1" indent="0" algn="just" defTabSz="1019175" eaLnBrk="0" fontAlgn="base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None/>
              <a:tabLst>
                <a:tab pos="363538" algn="l"/>
              </a:tabLst>
            </a:pPr>
            <a:r>
              <a:rPr lang="en-GB" sz="2000" kern="0" dirty="0">
                <a:latin typeface="Arial"/>
              </a:rPr>
              <a:t>4.	Methodological problems with calculating structural fiscal balances</a:t>
            </a:r>
            <a:r>
              <a:rPr lang="en-GB" sz="1800" kern="0" dirty="0">
                <a:latin typeface="Arial"/>
              </a:rPr>
              <a:t> </a:t>
            </a:r>
          </a:p>
          <a:p>
            <a:pPr marL="0" lvl="1" indent="0" algn="just" defTabSz="1019175" eaLnBrk="0" fontAlgn="base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None/>
              <a:tabLst>
                <a:tab pos="363538" algn="l"/>
              </a:tabLst>
            </a:pPr>
            <a:r>
              <a:rPr lang="en-GB" sz="2000" kern="0" dirty="0">
                <a:latin typeface="Arial"/>
              </a:rPr>
              <a:t>5.	Insufficient control of data by Eurostat</a:t>
            </a:r>
          </a:p>
          <a:p>
            <a:pPr marL="0" lvl="1" indent="0" algn="just" defTabSz="1019175" eaLnBrk="0" fontAlgn="base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None/>
              <a:tabLst>
                <a:tab pos="363538" algn="l"/>
              </a:tabLst>
            </a:pPr>
            <a:r>
              <a:rPr lang="en-GB" sz="2000" kern="0" dirty="0">
                <a:latin typeface="Arial"/>
              </a:rPr>
              <a:t>6.	Financial market supervision </a:t>
            </a:r>
            <a:r>
              <a:rPr lang="en-GB" sz="2000" kern="0" dirty="0" smtClean="0">
                <a:latin typeface="Arial"/>
              </a:rPr>
              <a:t>too lax and mainly </a:t>
            </a:r>
            <a:r>
              <a:rPr lang="en-GB" sz="2000" kern="0" dirty="0">
                <a:latin typeface="Arial"/>
              </a:rPr>
              <a:t>national </a:t>
            </a:r>
          </a:p>
          <a:p>
            <a:pPr marL="0" lvl="1" indent="0" algn="just" defTabSz="1019175" eaLnBrk="0" fontAlgn="base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None/>
              <a:tabLst>
                <a:tab pos="363538" algn="l"/>
              </a:tabLst>
            </a:pPr>
            <a:r>
              <a:rPr lang="en-GB" sz="2000" kern="0" dirty="0">
                <a:latin typeface="Arial"/>
              </a:rPr>
              <a:t>7.	</a:t>
            </a:r>
            <a:r>
              <a:rPr lang="en-GB" sz="2000" kern="0" dirty="0" smtClean="0">
                <a:latin typeface="Arial"/>
              </a:rPr>
              <a:t>Institutional gaps, no </a:t>
            </a:r>
            <a:r>
              <a:rPr lang="en-GB" sz="2000" kern="0" dirty="0">
                <a:latin typeface="Arial"/>
              </a:rPr>
              <a:t>crisis resolution mechanism</a:t>
            </a:r>
          </a:p>
          <a:p>
            <a:pPr marL="0" lvl="1" indent="0" algn="just" defTabSz="1019175" eaLnBrk="0" fontAlgn="base" hangingPunct="0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93B1CC"/>
              </a:buClr>
              <a:buSzPct val="92000"/>
              <a:buNone/>
              <a:tabLst>
                <a:tab pos="363538" algn="l"/>
              </a:tabLst>
            </a:pPr>
            <a:r>
              <a:rPr lang="en-GB" sz="2000" kern="0" dirty="0">
                <a:latin typeface="Arial"/>
              </a:rPr>
              <a:t>8.	Biggest financial crisis in 80 years</a:t>
            </a:r>
            <a:endParaRPr lang="en-GB" sz="1800" kern="0" dirty="0"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mtClean="0">
                <a:solidFill>
                  <a:prstClr val="white">
                    <a:lumMod val="50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GB" dirty="0">
              <a:solidFill>
                <a:prstClr val="white">
                  <a:lumMod val="50000"/>
                </a:prst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3081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91331" y="392112"/>
            <a:ext cx="10144125" cy="630238"/>
          </a:xfrm>
        </p:spPr>
        <p:txBody>
          <a:bodyPr>
            <a:normAutofit/>
          </a:bodyPr>
          <a:lstStyle/>
          <a:p>
            <a:pPr eaLnBrk="1" hangingPunct="1">
              <a:lnSpc>
                <a:spcPts val="2400"/>
              </a:lnSpc>
            </a:pPr>
            <a:r>
              <a:rPr lang="en-GB" altLang="en-US" sz="2600" dirty="0" smtClean="0"/>
              <a:t>A comprehensive response to the euro crisis</a:t>
            </a:r>
            <a:endParaRPr lang="en-GB" altLang="en-US" sz="2600" b="1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5767" y="1117129"/>
            <a:ext cx="10136187" cy="5329238"/>
          </a:xfrm>
          <a:solidFill>
            <a:schemeClr val="bg1"/>
          </a:solidFill>
        </p:spPr>
        <p:txBody>
          <a:bodyPr/>
          <a:lstStyle/>
          <a:p>
            <a:pPr marL="355600" lvl="2" indent="-355600" algn="just" eaLnBrk="1" hangingPunct="1">
              <a:lnSpc>
                <a:spcPct val="2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+mj-lt"/>
              <a:buAutoNum type="arabicParenR"/>
              <a:defRPr/>
            </a:pPr>
            <a:r>
              <a:rPr lang="en-GB" sz="2000" b="1" dirty="0" smtClean="0">
                <a:solidFill>
                  <a:srgbClr val="004494"/>
                </a:solidFill>
              </a:rPr>
              <a:t>Significant fiscal consolidation and structural reforms at national level</a:t>
            </a:r>
          </a:p>
          <a:p>
            <a:pPr marL="627063" lvl="2" indent="-271463" algn="just">
              <a:lnSpc>
                <a:spcPct val="90000"/>
              </a:lnSpc>
              <a:spcBef>
                <a:spcPts val="0"/>
              </a:spcBef>
              <a:buClr>
                <a:srgbClr val="FFFFFF">
                  <a:lumMod val="65000"/>
                </a:srgbClr>
              </a:buClr>
              <a:buFont typeface="Arial" pitchFamily="34" charset="0"/>
              <a:buChar char="■"/>
              <a:defRPr/>
            </a:pPr>
            <a:r>
              <a:rPr lang="en-GB" sz="1800" dirty="0" smtClean="0"/>
              <a:t>Macroeconomic imbalances are disappearing</a:t>
            </a:r>
            <a:endParaRPr lang="en-GB" sz="2000" dirty="0" smtClean="0">
              <a:solidFill>
                <a:srgbClr val="000099"/>
              </a:solidFill>
            </a:endParaRPr>
          </a:p>
          <a:p>
            <a:pPr marL="457200" lvl="2" indent="-457200" algn="just" eaLnBrk="1" hangingPunct="1">
              <a:lnSpc>
                <a:spcPct val="2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+mj-lt"/>
              <a:buAutoNum type="arabicParenR" startAt="2"/>
              <a:defRPr/>
            </a:pPr>
            <a:r>
              <a:rPr lang="en-GB" sz="2000" b="1" dirty="0" smtClean="0">
                <a:solidFill>
                  <a:srgbClr val="004494"/>
                </a:solidFill>
              </a:rPr>
              <a:t>Improved economic policy coordination in the euro area</a:t>
            </a:r>
          </a:p>
          <a:p>
            <a:pPr marL="627063" lvl="2" indent="-271463" algn="just">
              <a:lnSpc>
                <a:spcPct val="90000"/>
              </a:lnSpc>
              <a:spcBef>
                <a:spcPts val="0"/>
              </a:spcBef>
              <a:buClr>
                <a:srgbClr val="FFFFFF">
                  <a:lumMod val="65000"/>
                </a:srgbClr>
              </a:buClr>
              <a:buFont typeface="Arial" pitchFamily="34" charset="0"/>
              <a:buChar char="■"/>
              <a:defRPr/>
            </a:pPr>
            <a:r>
              <a:rPr lang="en-GB" sz="1800" dirty="0" smtClean="0"/>
              <a:t>More comprehensive and stricter rules for policy coordination</a:t>
            </a:r>
            <a:endParaRPr lang="en-GB" sz="2000" dirty="0" smtClean="0">
              <a:solidFill>
                <a:srgbClr val="000099"/>
              </a:solidFill>
            </a:endParaRPr>
          </a:p>
          <a:p>
            <a:pPr marL="457200" lvl="2" indent="-457200" algn="just" eaLnBrk="1" hangingPunct="1">
              <a:lnSpc>
                <a:spcPct val="2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+mj-lt"/>
              <a:buAutoNum type="arabicParenR" startAt="3"/>
              <a:defRPr/>
            </a:pPr>
            <a:r>
              <a:rPr lang="en-GB" sz="2000" b="1" dirty="0" smtClean="0">
                <a:solidFill>
                  <a:srgbClr val="004494"/>
                </a:solidFill>
              </a:rPr>
              <a:t>Institutional innovations: financial </a:t>
            </a:r>
            <a:r>
              <a:rPr lang="en-GB" sz="2000" b="1" dirty="0">
                <a:solidFill>
                  <a:srgbClr val="004494"/>
                </a:solidFill>
              </a:rPr>
              <a:t>backstops </a:t>
            </a:r>
            <a:r>
              <a:rPr lang="en-GB" sz="2000" b="1" dirty="0" smtClean="0">
                <a:solidFill>
                  <a:srgbClr val="004494"/>
                </a:solidFill>
              </a:rPr>
              <a:t>and OMT</a:t>
            </a:r>
          </a:p>
          <a:p>
            <a:pPr marL="627063" lvl="2" indent="-271463" algn="just">
              <a:lnSpc>
                <a:spcPct val="90000"/>
              </a:lnSpc>
              <a:spcBef>
                <a:spcPts val="600"/>
              </a:spcBef>
              <a:buClr>
                <a:srgbClr val="FFFFFF">
                  <a:lumMod val="65000"/>
                </a:srgbClr>
              </a:buClr>
              <a:buFont typeface="Arial" pitchFamily="34" charset="0"/>
              <a:buChar char="■"/>
              <a:defRPr/>
            </a:pPr>
            <a:r>
              <a:rPr lang="en-GB" sz="1800" dirty="0"/>
              <a:t>EFSF and ESM have disbursed €</a:t>
            </a:r>
            <a:r>
              <a:rPr lang="en-GB" sz="1800" dirty="0" smtClean="0"/>
              <a:t>222 </a:t>
            </a:r>
            <a:r>
              <a:rPr lang="en-GB" sz="1800" dirty="0" err="1"/>
              <a:t>bn</a:t>
            </a:r>
            <a:r>
              <a:rPr lang="en-GB" sz="1800" dirty="0"/>
              <a:t> to Ireland, Portugal, Greece, Spain and </a:t>
            </a:r>
            <a:r>
              <a:rPr lang="en-GB" sz="1800" dirty="0" smtClean="0"/>
              <a:t>Cyprus</a:t>
            </a:r>
          </a:p>
          <a:p>
            <a:pPr marL="627063" lvl="2" indent="-271463" algn="just">
              <a:lnSpc>
                <a:spcPct val="90000"/>
              </a:lnSpc>
              <a:spcBef>
                <a:spcPts val="600"/>
              </a:spcBef>
              <a:buClr>
                <a:srgbClr val="FFFFFF">
                  <a:lumMod val="65000"/>
                </a:srgbClr>
              </a:buClr>
              <a:buFont typeface="Arial" pitchFamily="34" charset="0"/>
              <a:buChar char="■"/>
              <a:defRPr/>
            </a:pPr>
            <a:r>
              <a:rPr lang="en-GB" sz="1800" dirty="0" smtClean="0"/>
              <a:t>Potential concerted ESM – ECB intervention possible</a:t>
            </a:r>
          </a:p>
          <a:p>
            <a:pPr marL="457200" lvl="2" indent="-457200" algn="just" eaLnBrk="1" hangingPunct="1">
              <a:lnSpc>
                <a:spcPct val="2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+mj-lt"/>
              <a:buAutoNum type="arabicParenR" startAt="4"/>
              <a:defRPr/>
            </a:pPr>
            <a:r>
              <a:rPr lang="en-GB" sz="2000" b="1" dirty="0" smtClean="0">
                <a:solidFill>
                  <a:srgbClr val="004494"/>
                </a:solidFill>
              </a:rPr>
              <a:t>Reinforcing the banking system</a:t>
            </a:r>
          </a:p>
          <a:p>
            <a:pPr marL="627063" lvl="2" indent="-271463" algn="just">
              <a:lnSpc>
                <a:spcPct val="90000"/>
              </a:lnSpc>
              <a:spcBef>
                <a:spcPts val="0"/>
              </a:spcBef>
              <a:buClr>
                <a:srgbClr val="FFFFFF">
                  <a:lumMod val="65000"/>
                </a:srgbClr>
              </a:buClr>
              <a:buFont typeface="Arial" pitchFamily="34" charset="0"/>
              <a:buChar char="■"/>
              <a:defRPr/>
            </a:pPr>
            <a:r>
              <a:rPr lang="en-GB" sz="1800" dirty="0" smtClean="0"/>
              <a:t>European banks have Core Tier 1 capital ratio of 9% or more</a:t>
            </a:r>
          </a:p>
          <a:p>
            <a:pPr marL="627063" lvl="2" indent="-271463" algn="just">
              <a:lnSpc>
                <a:spcPct val="90000"/>
              </a:lnSpc>
              <a:spcBef>
                <a:spcPts val="600"/>
              </a:spcBef>
              <a:buClr>
                <a:srgbClr val="FFFFFF">
                  <a:lumMod val="65000"/>
                </a:srgbClr>
              </a:buClr>
              <a:buFont typeface="Arial" pitchFamily="34" charset="0"/>
              <a:buChar char="■"/>
              <a:defRPr/>
            </a:pPr>
            <a:r>
              <a:rPr lang="en-GB" sz="1800" dirty="0" smtClean="0"/>
              <a:t>Moving towards Banking Union</a:t>
            </a:r>
          </a:p>
          <a:p>
            <a:pPr marL="355600" lvl="2" indent="0" algn="just">
              <a:lnSpc>
                <a:spcPct val="90000"/>
              </a:lnSpc>
              <a:spcBef>
                <a:spcPts val="600"/>
              </a:spcBef>
              <a:buClr>
                <a:srgbClr val="FFFFFF">
                  <a:lumMod val="65000"/>
                </a:srgbClr>
              </a:buClr>
              <a:buFont typeface="Wingdings" pitchFamily="2" charset="2"/>
              <a:buNone/>
              <a:defRPr/>
            </a:pPr>
            <a:endParaRPr lang="en-GB" sz="2000" dirty="0">
              <a:solidFill>
                <a:srgbClr val="000099"/>
              </a:solidFill>
            </a:endParaRPr>
          </a:p>
          <a:p>
            <a:pPr marL="0" lvl="2" indent="0" algn="just">
              <a:lnSpc>
                <a:spcPct val="90000"/>
              </a:lnSpc>
              <a:spcBef>
                <a:spcPts val="600"/>
              </a:spcBef>
              <a:buClr>
                <a:srgbClr val="FFFFFF">
                  <a:lumMod val="65000"/>
                </a:srgbClr>
              </a:buClr>
              <a:buFont typeface="Wingdings" pitchFamily="2" charset="2"/>
              <a:buNone/>
              <a:defRPr/>
            </a:pPr>
            <a:endParaRPr lang="en-GB" sz="2000" dirty="0" smtClean="0">
              <a:solidFill>
                <a:srgbClr val="000099"/>
              </a:solidFill>
            </a:endParaRPr>
          </a:p>
          <a:p>
            <a:pPr marL="0" lvl="2" indent="0" algn="just" eaLnBrk="1" hangingPunct="1">
              <a:lnSpc>
                <a:spcPct val="200000"/>
              </a:lnSpc>
              <a:buClr>
                <a:schemeClr val="bg1">
                  <a:lumMod val="65000"/>
                </a:schemeClr>
              </a:buClr>
              <a:buFont typeface="Wingdings" pitchFamily="2" charset="2"/>
              <a:buNone/>
              <a:defRPr/>
            </a:pPr>
            <a:endParaRPr lang="en-GB" sz="2400" dirty="0" smtClean="0">
              <a:solidFill>
                <a:srgbClr val="000099"/>
              </a:solidFill>
            </a:endParaRPr>
          </a:p>
          <a:p>
            <a:pPr marL="211138" lvl="2" indent="0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Wingdings" pitchFamily="2" charset="2"/>
              <a:buNone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None/>
              <a:defRPr/>
            </a:pPr>
            <a:endParaRPr lang="en-GB" sz="1800" dirty="0" smtClean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 smtClean="0">
              <a:solidFill>
                <a:schemeClr val="tx1"/>
              </a:solidFill>
            </a:endParaRPr>
          </a:p>
          <a:p>
            <a:pPr lvl="3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-"/>
              <a:defRPr/>
            </a:pPr>
            <a:endParaRPr lang="en-GB" sz="1600" dirty="0" smtClean="0">
              <a:solidFill>
                <a:schemeClr val="tx1"/>
              </a:solidFill>
            </a:endParaRPr>
          </a:p>
          <a:p>
            <a:pPr lvl="3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-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3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-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3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-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3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-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3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-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 smtClean="0">
              <a:solidFill>
                <a:schemeClr val="tx1"/>
              </a:solidFill>
            </a:endParaRPr>
          </a:p>
          <a:p>
            <a:pPr lvl="3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-"/>
              <a:defRPr/>
            </a:pPr>
            <a:endParaRPr lang="en-GB" sz="1600" dirty="0" smtClean="0">
              <a:solidFill>
                <a:schemeClr val="tx1"/>
              </a:solidFill>
            </a:endParaRPr>
          </a:p>
          <a:p>
            <a:pPr lvl="3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-"/>
              <a:defRPr/>
            </a:pPr>
            <a:endParaRPr lang="en-GB" sz="1600" dirty="0" smtClean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■"/>
              <a:defRPr/>
            </a:pPr>
            <a:endParaRPr lang="en-GB" sz="1600" dirty="0" smtClean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  <a:defRPr/>
            </a:pPr>
            <a:endParaRPr lang="en-GB" sz="1800" dirty="0" smtClean="0">
              <a:solidFill>
                <a:schemeClr val="tx1"/>
              </a:solidFill>
            </a:endParaRPr>
          </a:p>
          <a:p>
            <a:pPr lvl="2" algn="just" eaLnBrk="1" hangingPunct="1">
              <a:lnSpc>
                <a:spcPct val="90000"/>
              </a:lnSpc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/>
            </a:pPr>
            <a:endParaRPr lang="en-GB" sz="1800" dirty="0" smtClean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  <a:defRPr/>
            </a:pPr>
            <a:endParaRPr lang="en-GB" sz="1800" dirty="0" smtClean="0">
              <a:solidFill>
                <a:schemeClr val="tx1"/>
              </a:solidFill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5344319" y="7021785"/>
            <a:ext cx="893762" cy="1444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 eaLnBrk="0" hangingPunct="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 eaLnBrk="0" hangingPunct="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 eaLnBrk="0" hangingPunct="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 eaLnBrk="0" hangingPunct="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2CA7826-88CA-441F-A6EA-43B2092C7A6C}" type="slidenum">
              <a:rPr lang="en-GB" altLang="en-US" sz="1000">
                <a:solidFill>
                  <a:srgbClr val="6D6E71"/>
                </a:solidFill>
              </a:rPr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000" dirty="0">
              <a:solidFill>
                <a:srgbClr val="6D6E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858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363657"/>
            <a:ext cx="10220325" cy="630237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</a:pPr>
            <a:r>
              <a:rPr lang="en-GB" altLang="en-US" sz="2600" b="1" dirty="0" smtClean="0"/>
              <a:t>EFSF/ESM programme countries are the reform champions </a:t>
            </a:r>
            <a:endParaRPr lang="de-DE" altLang="en-US" sz="2600" b="1" dirty="0" smtClean="0"/>
          </a:p>
        </p:txBody>
      </p:sp>
      <p:sp>
        <p:nvSpPr>
          <p:cNvPr id="15363" name="Rectangle 8"/>
          <p:cNvSpPr txBox="1">
            <a:spLocks noGrp="1" noChangeArrowheads="1"/>
          </p:cNvSpPr>
          <p:nvPr/>
        </p:nvSpPr>
        <p:spPr bwMode="gray">
          <a:xfrm>
            <a:off x="5116513" y="7065963"/>
            <a:ext cx="893762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defTabSz="1041400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 defTabSz="104140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 defTabSz="10414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 defTabSz="10414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 defTabSz="10414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defTabSz="1041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defTabSz="1041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defTabSz="1041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defTabSz="1041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fld id="{490E5349-E7AA-4C87-9A9F-6D18BA4D7A97}" type="slidenum">
              <a:rPr lang="en-GB" altLang="en-US" sz="1000" smtClean="0">
                <a:solidFill>
                  <a:srgbClr val="6D6E71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Wingdings" panose="05000000000000000000" pitchFamily="2" charset="2"/>
                <a:buNone/>
              </a:pPr>
              <a:t>3</a:t>
            </a:fld>
            <a:endParaRPr lang="en-GB" altLang="en-US" sz="1000" smtClean="0">
              <a:solidFill>
                <a:srgbClr val="6D6E71"/>
              </a:solidFill>
            </a:endParaRPr>
          </a:p>
        </p:txBody>
      </p:sp>
      <p:pic>
        <p:nvPicPr>
          <p:cNvPr id="1536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2751" y="6723918"/>
            <a:ext cx="1208237" cy="534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Content Placeholder 1"/>
          <p:cNvSpPr>
            <a:spLocks noGrp="1"/>
          </p:cNvSpPr>
          <p:nvPr>
            <p:ph idx="1"/>
          </p:nvPr>
        </p:nvSpPr>
        <p:spPr>
          <a:xfrm>
            <a:off x="592138" y="1404938"/>
            <a:ext cx="9048750" cy="4773612"/>
          </a:xfrm>
        </p:spPr>
        <p:txBody>
          <a:bodyPr/>
          <a:lstStyle/>
          <a:p>
            <a:pPr marL="354013" indent="-354013" algn="just" defTabSz="9144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93B1CC"/>
              </a:buClr>
              <a:buSzTx/>
              <a:buFont typeface="Arial" panose="020B0604020202020204" pitchFamily="34" charset="0"/>
              <a:buChar char="■"/>
            </a:pPr>
            <a:r>
              <a:rPr lang="en-GB" sz="1800" b="1" dirty="0" smtClean="0">
                <a:solidFill>
                  <a:srgbClr val="3969AA"/>
                </a:solidFill>
              </a:rPr>
              <a:t>Greece, Ireland, Portugal and Spain </a:t>
            </a:r>
            <a:r>
              <a:rPr lang="en-GB" sz="1800" dirty="0" smtClean="0">
                <a:solidFill>
                  <a:srgbClr val="3969AA"/>
                </a:solidFill>
              </a:rPr>
              <a:t>are in top 5 of 34 </a:t>
            </a:r>
            <a:r>
              <a:rPr lang="en-GB" sz="1800" b="1" dirty="0" smtClean="0">
                <a:solidFill>
                  <a:srgbClr val="3969AA"/>
                </a:solidFill>
              </a:rPr>
              <a:t>OECD countries </a:t>
            </a:r>
            <a:r>
              <a:rPr lang="en-GB" sz="1800" dirty="0" smtClean="0">
                <a:solidFill>
                  <a:srgbClr val="3969AA"/>
                </a:solidFill>
              </a:rPr>
              <a:t>with regard to implementation of </a:t>
            </a:r>
            <a:r>
              <a:rPr lang="en-GB" sz="1800" b="1" dirty="0" smtClean="0">
                <a:solidFill>
                  <a:srgbClr val="3969AA"/>
                </a:solidFill>
              </a:rPr>
              <a:t>structural reforms</a:t>
            </a:r>
            <a:r>
              <a:rPr lang="en-GB" sz="1800" dirty="0" smtClean="0">
                <a:solidFill>
                  <a:srgbClr val="3969AA"/>
                </a:solidFill>
              </a:rPr>
              <a:t> </a:t>
            </a:r>
          </a:p>
          <a:p>
            <a:pPr marL="358775" lvl="2" indent="0" defTabSz="914400">
              <a:lnSpc>
                <a:spcPct val="100000"/>
              </a:lnSpc>
              <a:buNone/>
            </a:pPr>
            <a:endParaRPr lang="en-GB" sz="1600" dirty="0" smtClean="0">
              <a:solidFill>
                <a:schemeClr val="tx1"/>
              </a:solidFill>
            </a:endParaRPr>
          </a:p>
        </p:txBody>
      </p:sp>
      <p:sp>
        <p:nvSpPr>
          <p:cNvPr id="15366" name="TextBox 3"/>
          <p:cNvSpPr txBox="1">
            <a:spLocks noChangeArrowheads="1"/>
          </p:cNvSpPr>
          <p:nvPr/>
        </p:nvSpPr>
        <p:spPr bwMode="auto">
          <a:xfrm>
            <a:off x="1181894" y="5767817"/>
            <a:ext cx="43815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r>
              <a:rPr lang="en-GB" sz="1000" b="0" dirty="0" smtClean="0">
                <a:solidFill>
                  <a:srgbClr val="004494"/>
                </a:solidFill>
              </a:rPr>
              <a:t>Source: OECD report </a:t>
            </a:r>
            <a:r>
              <a:rPr lang="en-GB" sz="1000" b="0" i="1" dirty="0" smtClean="0">
                <a:solidFill>
                  <a:srgbClr val="004494"/>
                </a:solidFill>
              </a:rPr>
              <a:t>Going for Growth 2013</a:t>
            </a:r>
          </a:p>
          <a:p>
            <a:r>
              <a:rPr lang="en-GB" sz="1000" b="0" dirty="0" smtClean="0">
                <a:solidFill>
                  <a:srgbClr val="004494"/>
                </a:solidFill>
              </a:rPr>
              <a:t>Ranking takes into account responsiveness to OECD recommendations on structural reforms in key policy areas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872073"/>
              </p:ext>
            </p:extLst>
          </p:nvPr>
        </p:nvGraphicFramePr>
        <p:xfrm>
          <a:off x="1455887" y="2629297"/>
          <a:ext cx="3241675" cy="2224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1675"/>
              </a:tblGrid>
              <a:tr h="37068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Ranking</a:t>
                      </a:r>
                      <a:r>
                        <a:rPr lang="en-GB" sz="1800" baseline="0" dirty="0" smtClean="0"/>
                        <a:t> in OECD report</a:t>
                      </a:r>
                      <a:endParaRPr lang="en-GB" sz="1800" dirty="0"/>
                    </a:p>
                  </a:txBody>
                  <a:tcPr marL="91477" marR="91477"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1. </a:t>
                      </a:r>
                      <a:r>
                        <a:rPr lang="en-GB" sz="1800" b="1" dirty="0" smtClean="0"/>
                        <a:t>Greece</a:t>
                      </a:r>
                      <a:endParaRPr lang="en-GB" sz="1800" b="1" dirty="0"/>
                    </a:p>
                  </a:txBody>
                  <a:tcPr marL="91477" marR="91477"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2. </a:t>
                      </a:r>
                      <a:r>
                        <a:rPr lang="en-GB" sz="1800" b="1" dirty="0" smtClean="0"/>
                        <a:t>Ireland</a:t>
                      </a:r>
                      <a:endParaRPr lang="en-GB" sz="1800" b="1" dirty="0"/>
                    </a:p>
                  </a:txBody>
                  <a:tcPr marL="91477" marR="91477"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3. Estonia</a:t>
                      </a:r>
                      <a:endParaRPr lang="en-GB" sz="1800" dirty="0"/>
                    </a:p>
                  </a:txBody>
                  <a:tcPr marL="91477" marR="91477"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4. </a:t>
                      </a:r>
                      <a:r>
                        <a:rPr lang="en-GB" sz="1800" b="1" dirty="0" smtClean="0"/>
                        <a:t>Portugal</a:t>
                      </a:r>
                      <a:endParaRPr lang="en-GB" sz="1800" b="1" dirty="0"/>
                    </a:p>
                  </a:txBody>
                  <a:tcPr marL="91477" marR="91477"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5. </a:t>
                      </a:r>
                      <a:r>
                        <a:rPr lang="en-GB" sz="1800" b="1" dirty="0" smtClean="0"/>
                        <a:t>Spain</a:t>
                      </a:r>
                      <a:endParaRPr lang="en-GB" sz="1800" b="1" dirty="0"/>
                    </a:p>
                  </a:txBody>
                  <a:tcPr marL="91477" marR="91477" marT="45700" marB="45700"/>
                </a:tc>
              </a:tr>
            </a:tbl>
          </a:graphicData>
        </a:graphic>
      </p:graphicFrame>
      <p:sp>
        <p:nvSpPr>
          <p:cNvPr id="15383" name="TextBox 4"/>
          <p:cNvSpPr txBox="1">
            <a:spLocks noChangeArrowheads="1"/>
          </p:cNvSpPr>
          <p:nvPr/>
        </p:nvSpPr>
        <p:spPr bwMode="auto">
          <a:xfrm>
            <a:off x="5920383" y="2776081"/>
            <a:ext cx="3544888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just"/>
            <a:r>
              <a:rPr lang="en-GB" sz="1400" b="0" i="1" dirty="0" smtClean="0"/>
              <a:t>“Euro area countries under financial assistance programmes are among the OECD countries whose responsiveness </a:t>
            </a:r>
            <a:r>
              <a:rPr lang="en-GB" sz="1400" b="0" dirty="0" smtClean="0"/>
              <a:t>[to the OECD’s structural reform recommendations]</a:t>
            </a:r>
            <a:r>
              <a:rPr lang="en-GB" sz="1400" b="0" i="1" dirty="0" smtClean="0"/>
              <a:t> was highest and also where it most increased compared with previous period.”</a:t>
            </a:r>
          </a:p>
          <a:p>
            <a:pPr algn="just"/>
            <a:endParaRPr lang="en-GB" sz="1400" b="0" i="1" dirty="0" smtClean="0"/>
          </a:p>
          <a:p>
            <a:pPr algn="just"/>
            <a:r>
              <a:rPr lang="en-GB" sz="1400" b="0" i="1" dirty="0" smtClean="0"/>
              <a:t>- Going for Growth 2013 </a:t>
            </a:r>
            <a:r>
              <a:rPr lang="en-GB" sz="1400" b="0" dirty="0" smtClean="0"/>
              <a:t>(OECD Report)</a:t>
            </a:r>
            <a:endParaRPr lang="en-GB" sz="1400" b="0" i="1" dirty="0" smtClean="0"/>
          </a:p>
        </p:txBody>
      </p:sp>
    </p:spTree>
    <p:extLst>
      <p:ext uri="{BB962C8B-B14F-4D97-AF65-F5344CB8AC3E}">
        <p14:creationId xmlns:p14="http://schemas.microsoft.com/office/powerpoint/2010/main" val="307238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title"/>
          </p:nvPr>
        </p:nvSpPr>
        <p:spPr>
          <a:xfrm>
            <a:off x="453231" y="321072"/>
            <a:ext cx="10220325" cy="630237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2600" b="1" dirty="0" smtClean="0"/>
              <a:t>EFSF/ESM programme countries are the reform champions (2)</a:t>
            </a:r>
            <a:endParaRPr lang="de-DE" altLang="en-US" sz="2600" b="1" dirty="0" smtClean="0"/>
          </a:p>
        </p:txBody>
      </p:sp>
      <p:sp>
        <p:nvSpPr>
          <p:cNvPr id="14339" name="Rectangle 8"/>
          <p:cNvSpPr txBox="1">
            <a:spLocks noGrp="1" noChangeArrowheads="1"/>
          </p:cNvSpPr>
          <p:nvPr/>
        </p:nvSpPr>
        <p:spPr bwMode="gray">
          <a:xfrm>
            <a:off x="5240338" y="7063003"/>
            <a:ext cx="893762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defTabSz="1041400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 defTabSz="104140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 defTabSz="10414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 defTabSz="10414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 defTabSz="10414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defTabSz="1041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defTabSz="1041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defTabSz="1041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defTabSz="1041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fld id="{4E27867C-8608-404B-BB4F-4CA11C51D4BF}" type="slidenum">
              <a:rPr lang="en-GB" altLang="en-US" sz="1000" smtClean="0">
                <a:solidFill>
                  <a:srgbClr val="6D6E71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Wingdings" panose="05000000000000000000" pitchFamily="2" charset="2"/>
                <a:buNone/>
              </a:pPr>
              <a:t>4</a:t>
            </a:fld>
            <a:endParaRPr lang="en-GB" altLang="en-US" sz="1000" dirty="0" smtClean="0">
              <a:solidFill>
                <a:srgbClr val="6D6E71"/>
              </a:solidFill>
            </a:endParaRPr>
          </a:p>
        </p:txBody>
      </p:sp>
      <p:pic>
        <p:nvPicPr>
          <p:cNvPr id="14340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2751" y="6723917"/>
            <a:ext cx="1208237" cy="534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Content Placeholder 1"/>
          <p:cNvSpPr>
            <a:spLocks noGrp="1"/>
          </p:cNvSpPr>
          <p:nvPr>
            <p:ph idx="1"/>
          </p:nvPr>
        </p:nvSpPr>
        <p:spPr>
          <a:xfrm>
            <a:off x="466503" y="1286669"/>
            <a:ext cx="9048750" cy="4773612"/>
          </a:xfrm>
        </p:spPr>
        <p:txBody>
          <a:bodyPr/>
          <a:lstStyle/>
          <a:p>
            <a:pPr marL="354013" indent="-354013" defTabSz="9144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93B1CC"/>
              </a:buClr>
              <a:buSzTx/>
              <a:buFont typeface="Arial" panose="020B0604020202020204" pitchFamily="34" charset="0"/>
              <a:buChar char="■"/>
            </a:pPr>
            <a:r>
              <a:rPr lang="en-GB" sz="1800" dirty="0" smtClean="0">
                <a:solidFill>
                  <a:srgbClr val="3969AA"/>
                </a:solidFill>
              </a:rPr>
              <a:t>Lisbon Council: </a:t>
            </a:r>
            <a:r>
              <a:rPr lang="en-GB" sz="1800" b="1" dirty="0" smtClean="0">
                <a:solidFill>
                  <a:srgbClr val="3969AA"/>
                </a:solidFill>
              </a:rPr>
              <a:t>Greece, Ireland, Spain and Portugal </a:t>
            </a:r>
            <a:r>
              <a:rPr lang="en-GB" sz="1800" dirty="0" smtClean="0">
                <a:solidFill>
                  <a:srgbClr val="3969AA"/>
                </a:solidFill>
              </a:rPr>
              <a:t>ranked highest in overall measure of 4 key medium-term adjustment criteria: </a:t>
            </a:r>
          </a:p>
          <a:p>
            <a:pPr marL="628650" lvl="2" indent="-269875" defTabSz="9144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600" dirty="0" smtClean="0"/>
              <a:t>Rise in exports</a:t>
            </a:r>
          </a:p>
          <a:p>
            <a:pPr marL="628650" lvl="2" indent="-269875" defTabSz="9144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600" dirty="0" smtClean="0"/>
              <a:t>Reduction of fiscal deficit</a:t>
            </a:r>
          </a:p>
          <a:p>
            <a:pPr marL="628650" lvl="2" indent="-269875" defTabSz="9144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600" dirty="0" smtClean="0"/>
              <a:t>Changes in unit labour costs</a:t>
            </a:r>
          </a:p>
          <a:p>
            <a:pPr marL="628650" lvl="2" indent="-269875" defTabSz="9144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600" dirty="0" smtClean="0"/>
              <a:t>Progress in structural reforms</a:t>
            </a:r>
          </a:p>
        </p:txBody>
      </p:sp>
      <p:graphicFrame>
        <p:nvGraphicFramePr>
          <p:cNvPr id="14342" name="Chart 6"/>
          <p:cNvGraphicFramePr>
            <a:graphicFrameLocks/>
          </p:cNvGraphicFramePr>
          <p:nvPr/>
        </p:nvGraphicFramePr>
        <p:xfrm>
          <a:off x="2646363" y="3154363"/>
          <a:ext cx="6988175" cy="348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Chart" r:id="rId5" imgW="6992718" imgH="3493311" progId="Excel.Chart.8">
                  <p:embed/>
                </p:oleObj>
              </mc:Choice>
              <mc:Fallback>
                <p:oleObj name="Chart" r:id="rId5" imgW="6992718" imgH="3493311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363" y="3154363"/>
                        <a:ext cx="6988175" cy="348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TextBox 3"/>
          <p:cNvSpPr txBox="1">
            <a:spLocks noChangeArrowheads="1"/>
          </p:cNvSpPr>
          <p:nvPr/>
        </p:nvSpPr>
        <p:spPr bwMode="auto">
          <a:xfrm>
            <a:off x="679450" y="6731000"/>
            <a:ext cx="4379913" cy="592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r>
              <a:rPr lang="en-GB" sz="1000" b="0" dirty="0" smtClean="0">
                <a:solidFill>
                  <a:srgbClr val="004494"/>
                </a:solidFill>
              </a:rPr>
              <a:t>Source: “Adjustment Progress Indicator” in </a:t>
            </a:r>
            <a:r>
              <a:rPr lang="en-GB" sz="1000" b="0" i="1" dirty="0" smtClean="0">
                <a:solidFill>
                  <a:srgbClr val="004494"/>
                </a:solidFill>
              </a:rPr>
              <a:t>2013 Euro Plus Monitor </a:t>
            </a:r>
            <a:r>
              <a:rPr lang="en-GB" sz="1000" b="0" dirty="0" smtClean="0">
                <a:solidFill>
                  <a:srgbClr val="004494"/>
                </a:solidFill>
              </a:rPr>
              <a:t>published by the Lisbon Council</a:t>
            </a:r>
            <a:endParaRPr lang="en-GB" sz="1000" b="0" i="1" dirty="0" smtClean="0">
              <a:solidFill>
                <a:srgbClr val="004494"/>
              </a:solidFill>
            </a:endParaRPr>
          </a:p>
          <a:p>
            <a:pPr>
              <a:spcBef>
                <a:spcPts val="300"/>
              </a:spcBef>
            </a:pPr>
            <a:r>
              <a:rPr lang="en-GB" sz="1000" b="0" dirty="0" smtClean="0">
                <a:solidFill>
                  <a:srgbClr val="004494"/>
                </a:solidFill>
              </a:rPr>
              <a:t>The ranking comprised 17 euro area countries + UK, Poland and Sweden </a:t>
            </a:r>
          </a:p>
        </p:txBody>
      </p:sp>
      <p:sp>
        <p:nvSpPr>
          <p:cNvPr id="14344" name="TextBox 2"/>
          <p:cNvSpPr txBox="1">
            <a:spLocks noChangeArrowheads="1"/>
          </p:cNvSpPr>
          <p:nvPr/>
        </p:nvSpPr>
        <p:spPr bwMode="auto">
          <a:xfrm>
            <a:off x="3687763" y="5741988"/>
            <a:ext cx="6477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0" hangingPunct="0"/>
            <a:r>
              <a:rPr lang="en-GB" sz="1600" smtClean="0">
                <a:solidFill>
                  <a:srgbClr val="FFFFFF"/>
                </a:solidFill>
              </a:rPr>
              <a:t>1.</a:t>
            </a:r>
          </a:p>
        </p:txBody>
      </p:sp>
      <p:sp>
        <p:nvSpPr>
          <p:cNvPr id="14345" name="TextBox 9"/>
          <p:cNvSpPr txBox="1">
            <a:spLocks noChangeArrowheads="1"/>
          </p:cNvSpPr>
          <p:nvPr/>
        </p:nvSpPr>
        <p:spPr bwMode="auto">
          <a:xfrm>
            <a:off x="4411663" y="5751513"/>
            <a:ext cx="6477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0" hangingPunct="0"/>
            <a:r>
              <a:rPr lang="en-GB" sz="1600" smtClean="0">
                <a:solidFill>
                  <a:srgbClr val="FFFFFF"/>
                </a:solidFill>
              </a:rPr>
              <a:t>2.</a:t>
            </a:r>
          </a:p>
        </p:txBody>
      </p:sp>
      <p:sp>
        <p:nvSpPr>
          <p:cNvPr id="14346" name="TextBox 10"/>
          <p:cNvSpPr txBox="1">
            <a:spLocks noChangeArrowheads="1"/>
          </p:cNvSpPr>
          <p:nvPr/>
        </p:nvSpPr>
        <p:spPr bwMode="auto">
          <a:xfrm>
            <a:off x="5145088" y="5751513"/>
            <a:ext cx="6477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0" hangingPunct="0"/>
            <a:r>
              <a:rPr lang="en-GB" sz="1600" smtClean="0">
                <a:solidFill>
                  <a:srgbClr val="FFFFFF"/>
                </a:solidFill>
              </a:rPr>
              <a:t>3.</a:t>
            </a:r>
          </a:p>
        </p:txBody>
      </p:sp>
      <p:sp>
        <p:nvSpPr>
          <p:cNvPr id="14347" name="TextBox 11"/>
          <p:cNvSpPr txBox="1">
            <a:spLocks noChangeArrowheads="1"/>
          </p:cNvSpPr>
          <p:nvPr/>
        </p:nvSpPr>
        <p:spPr bwMode="auto">
          <a:xfrm>
            <a:off x="5895975" y="5741988"/>
            <a:ext cx="6477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0" hangingPunct="0"/>
            <a:r>
              <a:rPr lang="en-GB" sz="1600" smtClean="0">
                <a:solidFill>
                  <a:srgbClr val="FFFFFF"/>
                </a:solidFill>
              </a:rPr>
              <a:t>4.</a:t>
            </a:r>
          </a:p>
        </p:txBody>
      </p:sp>
      <p:sp>
        <p:nvSpPr>
          <p:cNvPr id="14348" name="TextBox 12"/>
          <p:cNvSpPr txBox="1">
            <a:spLocks noChangeArrowheads="1"/>
          </p:cNvSpPr>
          <p:nvPr/>
        </p:nvSpPr>
        <p:spPr bwMode="auto">
          <a:xfrm>
            <a:off x="7400925" y="5751513"/>
            <a:ext cx="6492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0" hangingPunct="0"/>
            <a:r>
              <a:rPr lang="en-GB" sz="1600" smtClean="0">
                <a:solidFill>
                  <a:srgbClr val="FFFFFF"/>
                </a:solidFill>
              </a:rPr>
              <a:t>14.</a:t>
            </a:r>
          </a:p>
        </p:txBody>
      </p:sp>
      <p:sp>
        <p:nvSpPr>
          <p:cNvPr id="14349" name="TextBox 13"/>
          <p:cNvSpPr txBox="1">
            <a:spLocks noChangeArrowheads="1"/>
          </p:cNvSpPr>
          <p:nvPr/>
        </p:nvSpPr>
        <p:spPr bwMode="auto">
          <a:xfrm>
            <a:off x="8166100" y="5773738"/>
            <a:ext cx="6477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0" hangingPunct="0"/>
            <a:r>
              <a:rPr lang="en-GB" sz="1600" smtClean="0">
                <a:solidFill>
                  <a:srgbClr val="FFFFFF"/>
                </a:solidFill>
              </a:rPr>
              <a:t>16.</a:t>
            </a:r>
          </a:p>
        </p:txBody>
      </p:sp>
    </p:spTree>
    <p:extLst>
      <p:ext uri="{BB962C8B-B14F-4D97-AF65-F5344CB8AC3E}">
        <p14:creationId xmlns:p14="http://schemas.microsoft.com/office/powerpoint/2010/main" val="2440640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528812" y="319881"/>
            <a:ext cx="8685212" cy="630238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2600" b="1" dirty="0" smtClean="0">
                <a:cs typeface="LF_Kai" charset="0"/>
              </a:rPr>
              <a:t>The strategy is delivering results - competitiveness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7" y="1419225"/>
            <a:ext cx="9900691" cy="479901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</a:pPr>
            <a:r>
              <a:rPr lang="en-GB" altLang="en-US" sz="1600" dirty="0" smtClean="0">
                <a:solidFill>
                  <a:schemeClr val="tx1"/>
                </a:solidFill>
                <a:cs typeface="LF_Kai" charset="0"/>
              </a:rPr>
              <a:t>Divergences within EMU are declining</a:t>
            </a: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</a:pPr>
            <a:r>
              <a:rPr lang="en-GB" altLang="en-US" sz="1600" dirty="0" smtClean="0">
                <a:solidFill>
                  <a:schemeClr val="tx1"/>
                </a:solidFill>
                <a:cs typeface="LF_Kai" charset="0"/>
              </a:rPr>
              <a:t>Competitiveness is improving in all Member countries that have borrowed from EFSF/ESM </a:t>
            </a:r>
            <a:endParaRPr lang="en-GB" altLang="en-US" sz="1800" dirty="0" smtClean="0">
              <a:solidFill>
                <a:schemeClr val="tx1"/>
              </a:solidFill>
              <a:cs typeface="LF_Kai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Font typeface="Arial" pitchFamily="34" charset="0"/>
              <a:buChar char="■"/>
            </a:pPr>
            <a:endParaRPr lang="en-GB" altLang="en-US" sz="1800" dirty="0" smtClean="0">
              <a:solidFill>
                <a:schemeClr val="tx1"/>
              </a:solidFill>
              <a:cs typeface="LF_Kai" charset="0"/>
            </a:endParaRPr>
          </a:p>
        </p:txBody>
      </p:sp>
      <p:sp>
        <p:nvSpPr>
          <p:cNvPr id="80900" name="TextBox 3"/>
          <p:cNvSpPr txBox="1">
            <a:spLocks noChangeArrowheads="1"/>
          </p:cNvSpPr>
          <p:nvPr/>
        </p:nvSpPr>
        <p:spPr bwMode="auto">
          <a:xfrm>
            <a:off x="5821363" y="2189163"/>
            <a:ext cx="43434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0" tIns="45680" rIns="91360" bIns="45680">
            <a:spAutoFit/>
          </a:bodyPr>
          <a:lstStyle>
            <a:lvl1pPr eaLnBrk="0" hangingPunct="0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itchFamily="2" charset="2"/>
              <a:buChar char="•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1pPr>
            <a:lvl2pPr marL="742950" indent="-285750" eaLnBrk="0" hangingPunct="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2pPr>
            <a:lvl3pPr marL="1143000" indent="-228600" eaLnBrk="0" hangingPunct="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CH" altLang="en-US" sz="1600" b="0">
                <a:solidFill>
                  <a:srgbClr val="003399"/>
                </a:solidFill>
              </a:rPr>
              <a:t>Current </a:t>
            </a:r>
            <a:r>
              <a:rPr lang="en-GB" altLang="en-US" sz="1600" b="0">
                <a:solidFill>
                  <a:srgbClr val="003399"/>
                </a:solidFill>
              </a:rPr>
              <a:t>Account</a:t>
            </a:r>
            <a:r>
              <a:rPr lang="fr-CH" altLang="en-US" sz="1600" b="0">
                <a:solidFill>
                  <a:srgbClr val="003399"/>
                </a:solidFill>
              </a:rPr>
              <a:t> Balance (as % of GDP)</a:t>
            </a:r>
            <a:endParaRPr lang="lb-LU" altLang="en-US" sz="1600" b="0">
              <a:solidFill>
                <a:srgbClr val="003399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484188" y="6829425"/>
            <a:ext cx="3205162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04197" tIns="0" rIns="104197" bIns="0">
            <a:spAutoFit/>
          </a:bodyPr>
          <a:lstStyle>
            <a:lvl1pPr marL="390525" indent="-390525" defTabSz="1020763" eaLnBrk="0" hangingPunct="0">
              <a:defRPr sz="1100" b="1">
                <a:solidFill>
                  <a:srgbClr val="003399"/>
                </a:solidFill>
                <a:latin typeface="Arial" pitchFamily="34" charset="0"/>
                <a:ea typeface="LF_Kai"/>
                <a:cs typeface="LF_Kai"/>
              </a:defRPr>
            </a:lvl1pPr>
            <a:lvl2pPr marL="742950" indent="-285750" defTabSz="1020763" eaLnBrk="0" hangingPunct="0">
              <a:defRPr sz="1100" b="1">
                <a:solidFill>
                  <a:srgbClr val="003399"/>
                </a:solidFill>
                <a:latin typeface="Arial" pitchFamily="34" charset="0"/>
                <a:ea typeface="LF_Kai"/>
                <a:cs typeface="LF_Kai"/>
              </a:defRPr>
            </a:lvl2pPr>
            <a:lvl3pPr marL="1143000" indent="-228600" defTabSz="1020763" eaLnBrk="0" hangingPunct="0">
              <a:defRPr sz="1100" b="1">
                <a:solidFill>
                  <a:srgbClr val="003399"/>
                </a:solidFill>
                <a:latin typeface="Arial" pitchFamily="34" charset="0"/>
                <a:ea typeface="LF_Kai"/>
                <a:cs typeface="LF_Kai"/>
              </a:defRPr>
            </a:lvl3pPr>
            <a:lvl4pPr marL="1600200" indent="-228600" defTabSz="1020763" eaLnBrk="0" hangingPunct="0">
              <a:defRPr sz="1100" b="1">
                <a:solidFill>
                  <a:srgbClr val="003399"/>
                </a:solidFill>
                <a:latin typeface="Arial" pitchFamily="34" charset="0"/>
                <a:ea typeface="LF_Kai"/>
                <a:cs typeface="LF_Kai"/>
              </a:defRPr>
            </a:lvl4pPr>
            <a:lvl5pPr marL="2057400" indent="-228600" defTabSz="1020763" eaLnBrk="0" hangingPunct="0">
              <a:defRPr sz="1100" b="1">
                <a:solidFill>
                  <a:srgbClr val="003399"/>
                </a:solidFill>
                <a:latin typeface="Arial" pitchFamily="34" charset="0"/>
                <a:ea typeface="LF_Kai"/>
                <a:cs typeface="LF_Kai"/>
              </a:defRPr>
            </a:lvl5pPr>
            <a:lvl6pPr marL="25146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itchFamily="34" charset="0"/>
                <a:ea typeface="LF_Kai"/>
                <a:cs typeface="LF_Kai"/>
              </a:defRPr>
            </a:lvl6pPr>
            <a:lvl7pPr marL="29718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itchFamily="34" charset="0"/>
                <a:ea typeface="LF_Kai"/>
                <a:cs typeface="LF_Kai"/>
              </a:defRPr>
            </a:lvl7pPr>
            <a:lvl8pPr marL="34290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itchFamily="34" charset="0"/>
                <a:ea typeface="LF_Kai"/>
                <a:cs typeface="LF_Kai"/>
              </a:defRPr>
            </a:lvl8pPr>
            <a:lvl9pPr marL="3886200" indent="-228600" algn="ctr" defTabSz="1020763" eaLnBrk="0" fontAlgn="base" hangingPunct="0">
              <a:spcBef>
                <a:spcPct val="0"/>
              </a:spcBef>
              <a:spcAft>
                <a:spcPct val="0"/>
              </a:spcAft>
              <a:defRPr sz="1100" b="1">
                <a:solidFill>
                  <a:srgbClr val="003399"/>
                </a:solidFill>
                <a:latin typeface="Arial" pitchFamily="34" charset="0"/>
                <a:ea typeface="LF_Kai"/>
                <a:cs typeface="LF_Kai"/>
              </a:defRPr>
            </a:lvl9pPr>
          </a:lstStyle>
          <a:p>
            <a:pPr marL="0" indent="0">
              <a:defRPr/>
            </a:pPr>
            <a:r>
              <a:rPr lang="lb-LU" sz="1000" b="0" dirty="0">
                <a:solidFill>
                  <a:srgbClr val="000000"/>
                </a:solidFill>
              </a:rPr>
              <a:t>Source: Eurostat, </a:t>
            </a:r>
          </a:p>
          <a:p>
            <a:pPr marL="0" indent="0">
              <a:defRPr/>
            </a:pPr>
            <a:r>
              <a:rPr lang="lb-LU" sz="1000" b="0" dirty="0">
                <a:solidFill>
                  <a:srgbClr val="000000"/>
                </a:solidFill>
              </a:rPr>
              <a:t>EC European Economic Forecast  - </a:t>
            </a:r>
            <a:r>
              <a:rPr lang="lb-LU" sz="1000" b="0" dirty="0" smtClean="0">
                <a:solidFill>
                  <a:srgbClr val="000000"/>
                </a:solidFill>
              </a:rPr>
              <a:t>Winter 2014</a:t>
            </a:r>
            <a:endParaRPr lang="lb-LU" sz="1000" b="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GB" sz="1000" b="0" dirty="0">
                <a:solidFill>
                  <a:srgbClr val="000000"/>
                </a:solidFill>
              </a:rPr>
              <a:t> </a:t>
            </a:r>
            <a:endParaRPr lang="lb-LU" sz="1000" b="0" dirty="0">
              <a:solidFill>
                <a:srgbClr val="000000"/>
              </a:solidFill>
            </a:endParaRPr>
          </a:p>
        </p:txBody>
      </p:sp>
      <p:sp>
        <p:nvSpPr>
          <p:cNvPr id="80902" name="TextBox 3"/>
          <p:cNvSpPr txBox="1">
            <a:spLocks noChangeArrowheads="1"/>
          </p:cNvSpPr>
          <p:nvPr/>
        </p:nvSpPr>
        <p:spPr bwMode="auto">
          <a:xfrm>
            <a:off x="528018" y="2168526"/>
            <a:ext cx="434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0" tIns="45680" rIns="91360" bIns="45680">
            <a:spAutoFit/>
          </a:bodyPr>
          <a:lstStyle>
            <a:lvl1pPr eaLnBrk="0" hangingPunct="0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itchFamily="2" charset="2"/>
              <a:buChar char="•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1pPr>
            <a:lvl2pPr marL="742950" indent="-285750" eaLnBrk="0" hangingPunct="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2pPr>
            <a:lvl3pPr marL="1143000" indent="-228600" eaLnBrk="0" hangingPunct="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3pPr>
            <a:lvl4pPr marL="16002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4pPr>
            <a:lvl5pPr marL="2057400" indent="-228600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CH" altLang="en-US" sz="1600" b="0" dirty="0">
                <a:solidFill>
                  <a:srgbClr val="003399"/>
                </a:solidFill>
              </a:rPr>
              <a:t>Nominal unit labour </a:t>
            </a:r>
            <a:r>
              <a:rPr lang="en-GB" altLang="en-US" sz="1600" b="0" dirty="0">
                <a:solidFill>
                  <a:srgbClr val="003399"/>
                </a:solidFill>
              </a:rPr>
              <a:t>costs</a:t>
            </a:r>
            <a:r>
              <a:rPr lang="fr-CH" altLang="en-US" sz="1600" b="0" dirty="0">
                <a:solidFill>
                  <a:srgbClr val="003399"/>
                </a:solidFill>
              </a:rPr>
              <a:t>, </a:t>
            </a:r>
            <a:r>
              <a:rPr lang="fr-CH" altLang="en-US" sz="1600" b="0" dirty="0" err="1">
                <a:solidFill>
                  <a:srgbClr val="003399"/>
                </a:solidFill>
              </a:rPr>
              <a:t>whole</a:t>
            </a:r>
            <a:r>
              <a:rPr lang="fr-CH" altLang="en-US" sz="1600" b="0" dirty="0">
                <a:solidFill>
                  <a:srgbClr val="003399"/>
                </a:solidFill>
              </a:rPr>
              <a:t> </a:t>
            </a:r>
            <a:r>
              <a:rPr lang="fr-CH" altLang="en-US" sz="1600" b="0" dirty="0" err="1">
                <a:solidFill>
                  <a:srgbClr val="003399"/>
                </a:solidFill>
              </a:rPr>
              <a:t>economy</a:t>
            </a:r>
            <a:r>
              <a:rPr lang="fr-CH" altLang="en-US" sz="1600" b="0" dirty="0">
                <a:solidFill>
                  <a:srgbClr val="003399"/>
                </a:solidFill>
              </a:rPr>
              <a:t> (</a:t>
            </a:r>
            <a:r>
              <a:rPr lang="fr-CH" altLang="en-US" sz="1600" b="0" dirty="0" smtClean="0">
                <a:solidFill>
                  <a:srgbClr val="003399"/>
                </a:solidFill>
              </a:rPr>
              <a:t>2008=100</a:t>
            </a:r>
            <a:r>
              <a:rPr lang="fr-CH" altLang="en-US" sz="1600" b="0" dirty="0">
                <a:solidFill>
                  <a:srgbClr val="003399"/>
                </a:solidFill>
              </a:rPr>
              <a:t>)</a:t>
            </a:r>
            <a:endParaRPr lang="lb-LU" altLang="en-US" sz="1600" b="0" dirty="0">
              <a:solidFill>
                <a:srgbClr val="003399"/>
              </a:solidFill>
            </a:endParaRPr>
          </a:p>
        </p:txBody>
      </p:sp>
      <p:grpSp>
        <p:nvGrpSpPr>
          <p:cNvPr id="80903" name="Group 21"/>
          <p:cNvGrpSpPr>
            <a:grpSpLocks/>
          </p:cNvGrpSpPr>
          <p:nvPr/>
        </p:nvGrpSpPr>
        <p:grpSpPr bwMode="auto">
          <a:xfrm>
            <a:off x="3571875" y="6448425"/>
            <a:ext cx="3851275" cy="615950"/>
            <a:chOff x="3552825" y="6365875"/>
            <a:chExt cx="3849688" cy="615950"/>
          </a:xfrm>
        </p:grpSpPr>
        <p:sp>
          <p:nvSpPr>
            <p:cNvPr id="80907" name="TextBox 8"/>
            <p:cNvSpPr txBox="1">
              <a:spLocks noChangeArrowheads="1"/>
            </p:cNvSpPr>
            <p:nvPr/>
          </p:nvSpPr>
          <p:spPr bwMode="auto">
            <a:xfrm>
              <a:off x="3863975" y="6365875"/>
              <a:ext cx="9906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C0C0C0"/>
                </a:buClr>
                <a:buSzPct val="92000"/>
                <a:buFont typeface="Wingdings" pitchFamily="2" charset="2"/>
                <a:buChar char="•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1pPr>
              <a:lvl2pPr marL="742950" indent="-285750"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7397BC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2pPr>
              <a:lvl3pPr marL="1143000" indent="-228600" eaLnBrk="0" hangingPunct="0">
                <a:lnSpc>
                  <a:spcPct val="110000"/>
                </a:lnSpc>
                <a:spcBef>
                  <a:spcPct val="20000"/>
                </a:spcBef>
                <a:buClr>
                  <a:srgbClr val="969696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3pPr>
              <a:lvl4pPr marL="16002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4pPr>
              <a:lvl5pPr marL="20574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H" altLang="en-US" sz="1400" b="0"/>
                <a:t>Germany</a:t>
              </a:r>
              <a:endParaRPr lang="lb-LU" altLang="en-US" sz="1400" b="0"/>
            </a:p>
          </p:txBody>
        </p:sp>
        <p:sp>
          <p:nvSpPr>
            <p:cNvPr id="80908" name="TextBox 17"/>
            <p:cNvSpPr txBox="1">
              <a:spLocks noChangeArrowheads="1"/>
            </p:cNvSpPr>
            <p:nvPr/>
          </p:nvSpPr>
          <p:spPr bwMode="auto">
            <a:xfrm>
              <a:off x="5235575" y="6365875"/>
              <a:ext cx="914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C0C0C0"/>
                </a:buClr>
                <a:buSzPct val="92000"/>
                <a:buFont typeface="Wingdings" pitchFamily="2" charset="2"/>
                <a:buChar char="•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1pPr>
              <a:lvl2pPr marL="742950" indent="-285750"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7397BC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2pPr>
              <a:lvl3pPr marL="1143000" indent="-228600" eaLnBrk="0" hangingPunct="0">
                <a:lnSpc>
                  <a:spcPct val="110000"/>
                </a:lnSpc>
                <a:spcBef>
                  <a:spcPct val="20000"/>
                </a:spcBef>
                <a:buClr>
                  <a:srgbClr val="969696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3pPr>
              <a:lvl4pPr marL="16002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4pPr>
              <a:lvl5pPr marL="20574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H" altLang="en-US" sz="1400" b="0"/>
                <a:t>Ireland</a:t>
              </a:r>
              <a:endParaRPr lang="lb-LU" altLang="en-US" sz="1400" b="0"/>
            </a:p>
          </p:txBody>
        </p:sp>
        <p:sp>
          <p:nvSpPr>
            <p:cNvPr id="80909" name="TextBox 19"/>
            <p:cNvSpPr txBox="1">
              <a:spLocks noChangeArrowheads="1"/>
            </p:cNvSpPr>
            <p:nvPr/>
          </p:nvSpPr>
          <p:spPr bwMode="auto">
            <a:xfrm>
              <a:off x="6462713" y="6365875"/>
              <a:ext cx="9398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C0C0C0"/>
                </a:buClr>
                <a:buSzPct val="92000"/>
                <a:buFont typeface="Wingdings" pitchFamily="2" charset="2"/>
                <a:buChar char="•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1pPr>
              <a:lvl2pPr marL="742950" indent="-285750"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7397BC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2pPr>
              <a:lvl3pPr marL="1143000" indent="-228600" eaLnBrk="0" hangingPunct="0">
                <a:lnSpc>
                  <a:spcPct val="110000"/>
                </a:lnSpc>
                <a:spcBef>
                  <a:spcPct val="20000"/>
                </a:spcBef>
                <a:buClr>
                  <a:srgbClr val="969696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3pPr>
              <a:lvl4pPr marL="16002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4pPr>
              <a:lvl5pPr marL="20574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H" altLang="en-US" sz="1400" b="0"/>
                <a:t>Greece</a:t>
              </a:r>
              <a:endParaRPr lang="lb-LU" altLang="en-US" sz="1400" b="0"/>
            </a:p>
          </p:txBody>
        </p:sp>
        <p:cxnSp>
          <p:nvCxnSpPr>
            <p:cNvPr id="80910" name="Straight Connector 5"/>
            <p:cNvCxnSpPr>
              <a:cxnSpLocks noChangeShapeType="1"/>
            </p:cNvCxnSpPr>
            <p:nvPr/>
          </p:nvCxnSpPr>
          <p:spPr bwMode="auto">
            <a:xfrm>
              <a:off x="3552825" y="6519863"/>
              <a:ext cx="360363" cy="0"/>
            </a:xfrm>
            <a:prstGeom prst="line">
              <a:avLst/>
            </a:prstGeom>
            <a:noFill/>
            <a:ln w="22225" algn="ctr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4854039" y="6519863"/>
              <a:ext cx="360215" cy="0"/>
            </a:xfrm>
            <a:prstGeom prst="line">
              <a:avLst/>
            </a:prstGeom>
            <a:noFill/>
            <a:ln w="222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912" name="Straight Connector 18"/>
            <p:cNvCxnSpPr>
              <a:cxnSpLocks noChangeShapeType="1"/>
            </p:cNvCxnSpPr>
            <p:nvPr/>
          </p:nvCxnSpPr>
          <p:spPr bwMode="auto">
            <a:xfrm>
              <a:off x="6091238" y="6519863"/>
              <a:ext cx="360362" cy="0"/>
            </a:xfrm>
            <a:prstGeom prst="line">
              <a:avLst/>
            </a:prstGeom>
            <a:noFill/>
            <a:ln w="22225" algn="ctr">
              <a:solidFill>
                <a:srgbClr val="0099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13" name="Straight Connector 20"/>
            <p:cNvCxnSpPr>
              <a:cxnSpLocks noChangeShapeType="1"/>
            </p:cNvCxnSpPr>
            <p:nvPr/>
          </p:nvCxnSpPr>
          <p:spPr bwMode="auto">
            <a:xfrm>
              <a:off x="3559175" y="6826250"/>
              <a:ext cx="360363" cy="0"/>
            </a:xfrm>
            <a:prstGeom prst="line">
              <a:avLst/>
            </a:prstGeom>
            <a:noFill/>
            <a:ln w="22225" algn="ctr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0914" name="TextBox 21"/>
            <p:cNvSpPr txBox="1">
              <a:spLocks noChangeArrowheads="1"/>
            </p:cNvSpPr>
            <p:nvPr/>
          </p:nvSpPr>
          <p:spPr bwMode="auto">
            <a:xfrm>
              <a:off x="3863975" y="6673850"/>
              <a:ext cx="90011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C0C0C0"/>
                </a:buClr>
                <a:buSzPct val="92000"/>
                <a:buFont typeface="Wingdings" pitchFamily="2" charset="2"/>
                <a:buChar char="•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1pPr>
              <a:lvl2pPr marL="742950" indent="-285750"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7397BC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2pPr>
              <a:lvl3pPr marL="1143000" indent="-228600" eaLnBrk="0" hangingPunct="0">
                <a:lnSpc>
                  <a:spcPct val="110000"/>
                </a:lnSpc>
                <a:spcBef>
                  <a:spcPct val="20000"/>
                </a:spcBef>
                <a:buClr>
                  <a:srgbClr val="969696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3pPr>
              <a:lvl4pPr marL="16002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4pPr>
              <a:lvl5pPr marL="20574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H" altLang="en-US" sz="1400" b="0"/>
                <a:t>Portugal</a:t>
              </a:r>
              <a:endParaRPr lang="lb-LU" altLang="en-US" sz="1400" b="0"/>
            </a:p>
          </p:txBody>
        </p:sp>
        <p:cxnSp>
          <p:nvCxnSpPr>
            <p:cNvPr id="80915" name="Straight Connector 22"/>
            <p:cNvCxnSpPr>
              <a:cxnSpLocks noChangeShapeType="1"/>
            </p:cNvCxnSpPr>
            <p:nvPr/>
          </p:nvCxnSpPr>
          <p:spPr bwMode="auto">
            <a:xfrm>
              <a:off x="4854575" y="6826250"/>
              <a:ext cx="360363" cy="0"/>
            </a:xfrm>
            <a:prstGeom prst="line">
              <a:avLst/>
            </a:prstGeom>
            <a:noFill/>
            <a:ln w="22225" algn="ctr">
              <a:solidFill>
                <a:srgbClr val="CC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0916" name="TextBox 23"/>
            <p:cNvSpPr txBox="1">
              <a:spLocks noChangeArrowheads="1"/>
            </p:cNvSpPr>
            <p:nvPr/>
          </p:nvSpPr>
          <p:spPr bwMode="auto">
            <a:xfrm>
              <a:off x="5235575" y="6673850"/>
              <a:ext cx="6858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C0C0C0"/>
                </a:buClr>
                <a:buSzPct val="92000"/>
                <a:buFont typeface="Wingdings" pitchFamily="2" charset="2"/>
                <a:buChar char="•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1pPr>
              <a:lvl2pPr marL="742950" indent="-285750" eaLnBrk="0" hangingPunct="0">
                <a:lnSpc>
                  <a:spcPct val="110000"/>
                </a:lnSpc>
                <a:spcBef>
                  <a:spcPct val="70000"/>
                </a:spcBef>
                <a:buClr>
                  <a:srgbClr val="7397BC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2pPr>
              <a:lvl3pPr marL="1143000" indent="-228600" eaLnBrk="0" hangingPunct="0">
                <a:lnSpc>
                  <a:spcPct val="110000"/>
                </a:lnSpc>
                <a:spcBef>
                  <a:spcPct val="20000"/>
                </a:spcBef>
                <a:buClr>
                  <a:srgbClr val="969696"/>
                </a:buClr>
                <a:buSzPct val="92000"/>
                <a:buFont typeface="Wingdings" pitchFamily="2" charset="2"/>
                <a:buChar char="n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3pPr>
              <a:lvl4pPr marL="16002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4pPr>
              <a:lvl5pPr marL="2057400" indent="-228600" eaLnBrk="0" hangingPunct="0">
                <a:lnSpc>
                  <a:spcPct val="110000"/>
                </a:lnSpc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969696"/>
                </a:buClr>
                <a:buFont typeface="Arial" pitchFamily="34" charset="0"/>
                <a:buChar char="–"/>
                <a:defRPr sz="1100">
                  <a:solidFill>
                    <a:srgbClr val="000000"/>
                  </a:solidFill>
                  <a:latin typeface="Arial" pitchFamily="34" charset="0"/>
                  <a:ea typeface="LF_Kai" charset="0"/>
                  <a:cs typeface="LF_Kai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H" altLang="en-US" sz="1400" b="0"/>
                <a:t>Spain</a:t>
              </a:r>
              <a:endParaRPr lang="lb-LU" altLang="en-US" sz="1400" b="0"/>
            </a:p>
          </p:txBody>
        </p:sp>
      </p:grpSp>
      <p:sp>
        <p:nvSpPr>
          <p:cNvPr id="8090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5208489" y="7140575"/>
            <a:ext cx="893763" cy="144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itchFamily="2" charset="2"/>
              <a:buChar char="•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1pPr>
            <a:lvl2pPr marL="741363" indent="-284163" eaLnBrk="0" hangingPunct="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2pPr>
            <a:lvl3pPr marL="1141413" indent="-227013" eaLnBrk="0" hangingPunct="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3pPr>
            <a:lvl4pPr marL="1598613" indent="-227013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4pPr>
            <a:lvl5pPr marL="2054225" indent="-227013" eaLnBrk="0" hangingPunct="0">
              <a:lnSpc>
                <a:spcPct val="110000"/>
              </a:lnSpc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5pPr>
            <a:lvl6pPr marL="2511425" indent="-22701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6pPr>
            <a:lvl7pPr marL="2968625" indent="-22701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7pPr>
            <a:lvl8pPr marL="3425825" indent="-22701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8pPr>
            <a:lvl9pPr marL="3883025" indent="-22701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itchFamily="34" charset="0"/>
              <a:buChar char="–"/>
              <a:defRPr sz="1100">
                <a:solidFill>
                  <a:srgbClr val="000000"/>
                </a:solidFill>
                <a:latin typeface="Arial" pitchFamily="34" charset="0"/>
                <a:ea typeface="LF_Kai" charset="0"/>
                <a:cs typeface="LF_Kai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5752BE8-0C43-4B3F-8503-00710E4BB5CF}" type="slidenum">
              <a:rPr lang="en-GB" altLang="en-US" sz="1000" smtClean="0">
                <a:solidFill>
                  <a:srgbClr val="6D6E71"/>
                </a:solidFill>
              </a:rPr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000" smtClean="0">
              <a:solidFill>
                <a:srgbClr val="6D6E71"/>
              </a:solidFill>
            </a:endParaRPr>
          </a:p>
        </p:txBody>
      </p:sp>
      <p:graphicFrame>
        <p:nvGraphicFramePr>
          <p:cNvPr id="2" name="Object 1"/>
          <p:cNvGraphicFramePr>
            <a:graphicFrameLocks/>
          </p:cNvGraphicFramePr>
          <p:nvPr>
            <p:extLst/>
          </p:nvPr>
        </p:nvGraphicFramePr>
        <p:xfrm>
          <a:off x="5344319" y="2527300"/>
          <a:ext cx="4718050" cy="3384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6873316"/>
              </p:ext>
            </p:extLst>
          </p:nvPr>
        </p:nvGraphicFramePr>
        <p:xfrm>
          <a:off x="247627" y="2690813"/>
          <a:ext cx="4951412" cy="3527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4155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47775" y="329009"/>
            <a:ext cx="8685212" cy="630238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2600" b="1" dirty="0" smtClean="0"/>
              <a:t>The strategy is delivering results - fiscal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39713" y="6591300"/>
            <a:ext cx="5484812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0" rIns="104287" bIns="0">
            <a:spAutoFit/>
          </a:bodyPr>
          <a:lstStyle>
            <a:lvl1pPr marL="390525" indent="-390525" defTabSz="1020763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 defTabSz="1020763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 defTabSz="1020763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 defTabSz="1020763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 defTabSz="1020763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000" b="0" dirty="0"/>
              <a:t>Source: European Commission, European Economic Forecast – Winter </a:t>
            </a:r>
            <a:r>
              <a:rPr lang="en-GB" altLang="en-US" sz="1000" b="0" dirty="0" smtClean="0"/>
              <a:t>2014</a:t>
            </a:r>
            <a:endParaRPr lang="en-GB" altLang="en-US" sz="1000" b="0" dirty="0"/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5599113" y="1419225"/>
            <a:ext cx="4467225" cy="492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0" rIns="104287" bIns="0">
            <a:spAutoFit/>
          </a:bodyPr>
          <a:lstStyle>
            <a:lvl1pPr marL="390525" indent="-390525" defTabSz="1020763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 defTabSz="1020763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 defTabSz="1020763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 defTabSz="1020763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 defTabSz="1020763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1600" b="0">
                <a:solidFill>
                  <a:srgbClr val="003399"/>
                </a:solidFill>
              </a:rPr>
              <a:t>Fiscal balance, Euro area vs USA and Japan              (as % of GDP)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679450" y="1444625"/>
            <a:ext cx="4467225" cy="492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0" rIns="104287" bIns="0">
            <a:spAutoFit/>
          </a:bodyPr>
          <a:lstStyle>
            <a:lvl1pPr marL="390525" indent="-390525" defTabSz="1020763"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 defTabSz="1020763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 defTabSz="1020763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 defTabSz="1020763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 defTabSz="1020763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defTabSz="1020763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1600" b="0">
                <a:solidFill>
                  <a:srgbClr val="003399"/>
                </a:solidFill>
              </a:rPr>
              <a:t>Fiscal balance, euro area Member States                (as % of GDP)</a:t>
            </a:r>
          </a:p>
        </p:txBody>
      </p:sp>
      <p:sp>
        <p:nvSpPr>
          <p:cNvPr id="5126" name="TextBox 4"/>
          <p:cNvSpPr txBox="1">
            <a:spLocks noChangeArrowheads="1"/>
          </p:cNvSpPr>
          <p:nvPr/>
        </p:nvSpPr>
        <p:spPr bwMode="auto">
          <a:xfrm>
            <a:off x="2106613" y="5534025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CH" altLang="en-US" sz="2400">
                <a:solidFill>
                  <a:srgbClr val="003399"/>
                </a:solidFill>
              </a:rPr>
              <a:t>*</a:t>
            </a:r>
            <a:endParaRPr lang="lb-LU" altLang="en-US" sz="2400">
              <a:solidFill>
                <a:srgbClr val="003399"/>
              </a:solidFill>
            </a:endParaRPr>
          </a:p>
        </p:txBody>
      </p:sp>
      <p:sp>
        <p:nvSpPr>
          <p:cNvPr id="5127" name="TextBox 7"/>
          <p:cNvSpPr txBox="1">
            <a:spLocks noChangeArrowheads="1"/>
          </p:cNvSpPr>
          <p:nvPr/>
        </p:nvSpPr>
        <p:spPr bwMode="auto">
          <a:xfrm>
            <a:off x="315913" y="6948488"/>
            <a:ext cx="27432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CH" altLang="en-US" b="0">
                <a:solidFill>
                  <a:srgbClr val="003399"/>
                </a:solidFill>
              </a:rPr>
              <a:t>* Actual figure for Ireland in 2010: -30.6%</a:t>
            </a:r>
            <a:endParaRPr lang="lb-LU" altLang="en-US" b="0">
              <a:solidFill>
                <a:srgbClr val="003399"/>
              </a:solidFill>
            </a:endParaRPr>
          </a:p>
        </p:txBody>
      </p:sp>
      <p:pic>
        <p:nvPicPr>
          <p:cNvPr id="5128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727" y="6677513"/>
            <a:ext cx="1327423" cy="58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1"/>
          <p:cNvGraphicFramePr>
            <a:graphicFrameLocks/>
          </p:cNvGraphicFramePr>
          <p:nvPr>
            <p:extLst/>
          </p:nvPr>
        </p:nvGraphicFramePr>
        <p:xfrm>
          <a:off x="290513" y="2155825"/>
          <a:ext cx="4994275" cy="4248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130" name="Object 1"/>
          <p:cNvGraphicFramePr>
            <a:graphicFrameLocks/>
          </p:cNvGraphicFramePr>
          <p:nvPr/>
        </p:nvGraphicFramePr>
        <p:xfrm>
          <a:off x="5345113" y="2052638"/>
          <a:ext cx="5195887" cy="416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Chart" r:id="rId6" imgW="5206435" imgH="4176122" progId="Excel.Chart.8">
                  <p:embed/>
                </p:oleObj>
              </mc:Choice>
              <mc:Fallback>
                <p:oleObj name="Chart" r:id="rId6" imgW="5206435" imgH="417612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113" y="2052638"/>
                        <a:ext cx="5195887" cy="416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5116513" y="7065963"/>
            <a:ext cx="893762" cy="1444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190FA3D2-A907-4BB6-ABAC-08370F0BF161}" type="slidenum">
              <a:rPr lang="en-GB" altLang="en-US" sz="1000" smtClean="0">
                <a:solidFill>
                  <a:srgbClr val="6D6E71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000" smtClean="0">
              <a:solidFill>
                <a:srgbClr val="6D6E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727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Risks and issues moving forward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195" y="1405161"/>
            <a:ext cx="9619774" cy="390923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600" dirty="0" smtClean="0"/>
              <a:t>Economic growth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600" dirty="0" smtClean="0"/>
              <a:t>Deflation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600" dirty="0" smtClean="0"/>
              <a:t>Debt sustainability</a:t>
            </a:r>
          </a:p>
          <a:p>
            <a:pPr marL="0" indent="0">
              <a:buNone/>
            </a:pPr>
            <a:r>
              <a:rPr lang="en-GB" sz="200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mtClean="0">
                <a:solidFill>
                  <a:prstClr val="white">
                    <a:lumMod val="50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</a:t>
            </a:fld>
            <a:endParaRPr lang="en-GB" dirty="0">
              <a:solidFill>
                <a:prstClr val="white">
                  <a:lumMod val="50000"/>
                </a:prst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9506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GDP per capita growth almost identical in the euro area and US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9D998C5D-AF85-4FBA-9F6B-638509E05B4B}" type="slidenum">
              <a:rPr lang="en-GB" smtClean="0">
                <a:solidFill>
                  <a:prstClr val="white">
                    <a:lumMod val="50000"/>
                  </a:prst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8</a:t>
            </a:fld>
            <a:endParaRPr lang="en-GB" dirty="0">
              <a:solidFill>
                <a:prstClr val="white">
                  <a:lumMod val="50000"/>
                </a:prstClr>
              </a:solidFill>
              <a:latin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GDP </a:t>
            </a:r>
            <a:r>
              <a:rPr lang="en-US" dirty="0"/>
              <a:t>per capita growth, annual % change</a:t>
            </a:r>
          </a:p>
          <a:p>
            <a:endParaRPr lang="en-GB" dirty="0"/>
          </a:p>
        </p:txBody>
      </p:sp>
      <p:pic>
        <p:nvPicPr>
          <p:cNvPr id="6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12" y="1971711"/>
            <a:ext cx="6529676" cy="389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7432551" y="3305696"/>
            <a:ext cx="2514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70000"/>
              </a:spcBef>
              <a:buClr>
                <a:srgbClr val="C0C0C0"/>
              </a:buClr>
              <a:buSzPct val="92000"/>
              <a:buFont typeface="Wingdings" panose="05000000000000000000" pitchFamily="2" charset="2"/>
              <a:buChar char="•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1pPr>
            <a:lvl2pPr marL="742950" indent="-285750">
              <a:lnSpc>
                <a:spcPct val="110000"/>
              </a:lnSpc>
              <a:spcBef>
                <a:spcPct val="70000"/>
              </a:spcBef>
              <a:buClr>
                <a:srgbClr val="7397BC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2pPr>
            <a:lvl3pPr marL="1143000" indent="-228600">
              <a:lnSpc>
                <a:spcPct val="110000"/>
              </a:lnSpc>
              <a:spcBef>
                <a:spcPct val="20000"/>
              </a:spcBef>
              <a:buClr>
                <a:srgbClr val="969696"/>
              </a:buClr>
              <a:buSzPct val="92000"/>
              <a:buFont typeface="Wingdings" panose="05000000000000000000" pitchFamily="2" charset="2"/>
              <a:buChar char="n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3pPr>
            <a:lvl4pPr marL="16002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4pPr>
            <a:lvl5pPr marL="2057400" indent="-228600">
              <a:lnSpc>
                <a:spcPct val="110000"/>
              </a:lnSpc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Font typeface="Arial" panose="020B0604020202020204" pitchFamily="34" charset="0"/>
              <a:buChar char="–"/>
              <a:defRPr sz="1100">
                <a:solidFill>
                  <a:srgbClr val="000000"/>
                </a:solidFill>
                <a:latin typeface="Arial" panose="020B0604020202020204" pitchFamily="34" charset="0"/>
                <a:ea typeface="LF_Kai"/>
                <a:cs typeface="LF_Kai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dirty="0">
                <a:solidFill>
                  <a:srgbClr val="003399"/>
                </a:solidFill>
              </a:rPr>
              <a:t>Average GDP growth per capita, </a:t>
            </a:r>
            <a:r>
              <a:rPr lang="en-GB" altLang="en-US" dirty="0" smtClean="0">
                <a:solidFill>
                  <a:srgbClr val="003399"/>
                </a:solidFill>
              </a:rPr>
              <a:t>1994-2013</a:t>
            </a:r>
            <a:endParaRPr lang="en-GB" altLang="en-US" dirty="0">
              <a:solidFill>
                <a:srgbClr val="003399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689075"/>
              </p:ext>
            </p:extLst>
          </p:nvPr>
        </p:nvGraphicFramePr>
        <p:xfrm>
          <a:off x="7504559" y="4001572"/>
          <a:ext cx="2133600" cy="490728"/>
        </p:xfrm>
        <a:graphic>
          <a:graphicData uri="http://schemas.openxmlformats.org/drawingml/2006/table">
            <a:tbl>
              <a:tblPr firstRow="1" firstCol="1" bandRow="1"/>
              <a:tblGrid>
                <a:gridCol w="1161982"/>
                <a:gridCol w="971618"/>
              </a:tblGrid>
              <a:tr h="245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4494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euro area</a:t>
                      </a:r>
                      <a:endParaRPr lang="en-GB" sz="1400" dirty="0">
                        <a:solidFill>
                          <a:srgbClr val="00449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4494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US</a:t>
                      </a:r>
                      <a:endParaRPr lang="en-GB" sz="1400" dirty="0">
                        <a:solidFill>
                          <a:srgbClr val="00449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060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AG_REFRESH_CUSTOM" val="0100"/>
  <p:tag name="JPM_ACTIVE_TEMPLATE" val="Pitchbook-A4.potx"/>
  <p:tag name="JPM_AGENDA_PAGE_TITLE" val="Agenda"/>
  <p:tag name="JPM_APPENDIX_PAGE_TITLE" val=" "/>
  <p:tag name="JPM_BASE_TEMPLATE" val="Pitchbook-A4.potx"/>
  <p:tag name="JPM_BRAND" val="J.P.Morgan"/>
  <p:tag name="JPM_CONTINUOUS_NUMBERING" val="True"/>
  <p:tag name="JPM_RESTART_NUMBERS" val="False"/>
  <p:tag name="JPM_PAGE_NUMBERS" val="True"/>
  <p:tag name="JPM_SECTION_NUMBERS" val="False"/>
  <p:tag name="JPM_TRACKERS" val="True"/>
  <p:tag name="JPM_NUMBER_PAGES" val="True"/>
  <p:tag name="JPM_TRACKER_FILENAME_ONLY" val="False"/>
  <p:tag name="JPM_TRACKER_FULL_PATH" val="False"/>
  <p:tag name="JPM_TRACKER_USER_PATH" val="False"/>
  <p:tag name="JPM_TRACKER_USER_PATH_TEXT" val=" "/>
  <p:tag name="JPM_TRACKER_NONE" val="True"/>
  <p:tag name="JPM_LANGUAGE" val="2057"/>
  <p:tag name="MSOFFICE_VERSION" val="12.0"/>
  <p:tag name="THINKCELLUNDODONOTDELETE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TABLE_TYPE" val="Standard"/>
  <p:tag name="JPM_TABLE_LEFT" val="59.76"/>
  <p:tag name="JPM_TABLE_TOP" val="162"/>
  <p:tag name="JPM_TABLE_WIDTH" val="336.24"/>
  <p:tag name="JPM_TABLE_HEIGHT" val="14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SLIDE_ROLE" val="jpmCover"/>
</p:tagLst>
</file>

<file path=ppt/theme/theme1.xml><?xml version="1.0" encoding="utf-8"?>
<a:theme xmlns:a="http://schemas.openxmlformats.org/drawingml/2006/main" name="ESM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SM Investor Presentation_22112012">
  <a:themeElements>
    <a:clrScheme name="Pitchbook-A4 1">
      <a:dk1>
        <a:srgbClr val="000000"/>
      </a:dk1>
      <a:lt1>
        <a:srgbClr val="FFFFFF"/>
      </a:lt1>
      <a:dk2>
        <a:srgbClr val="6D6E71"/>
      </a:dk2>
      <a:lt2>
        <a:srgbClr val="93B1CC"/>
      </a:lt2>
      <a:accent1>
        <a:srgbClr val="6490CB"/>
      </a:accent1>
      <a:accent2>
        <a:srgbClr val="5FA364"/>
      </a:accent2>
      <a:accent3>
        <a:srgbClr val="FFFFFF"/>
      </a:accent3>
      <a:accent4>
        <a:srgbClr val="000000"/>
      </a:accent4>
      <a:accent5>
        <a:srgbClr val="B8C6E2"/>
      </a:accent5>
      <a:accent6>
        <a:srgbClr val="55935A"/>
      </a:accent6>
      <a:hlink>
        <a:srgbClr val="D6BC38"/>
      </a:hlink>
      <a:folHlink>
        <a:srgbClr val="9579A1"/>
      </a:folHlink>
    </a:clrScheme>
    <a:fontScheme name="Pitchbook-A4">
      <a:majorFont>
        <a:latin typeface="Arial"/>
        <a:ea typeface="LF_Kai"/>
        <a:cs typeface=""/>
      </a:majorFont>
      <a:minorFont>
        <a:latin typeface="Arial"/>
        <a:ea typeface="LF_Ka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LF_Kai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LF_Kai" pitchFamily="65" charset="-120"/>
          </a:defRPr>
        </a:defPPr>
      </a:lstStyle>
    </a:lnDef>
  </a:objectDefaults>
  <a:extraClrSchemeLst>
    <a:extraClrScheme>
      <a:clrScheme name="Pitchbook-A4 1">
        <a:dk1>
          <a:srgbClr val="000000"/>
        </a:dk1>
        <a:lt1>
          <a:srgbClr val="FFFFFF"/>
        </a:lt1>
        <a:dk2>
          <a:srgbClr val="6D6E71"/>
        </a:dk2>
        <a:lt2>
          <a:srgbClr val="93B1CC"/>
        </a:lt2>
        <a:accent1>
          <a:srgbClr val="6490CB"/>
        </a:accent1>
        <a:accent2>
          <a:srgbClr val="5FA364"/>
        </a:accent2>
        <a:accent3>
          <a:srgbClr val="FFFFFF"/>
        </a:accent3>
        <a:accent4>
          <a:srgbClr val="000000"/>
        </a:accent4>
        <a:accent5>
          <a:srgbClr val="B8C6E2"/>
        </a:accent5>
        <a:accent6>
          <a:srgbClr val="55935A"/>
        </a:accent6>
        <a:hlink>
          <a:srgbClr val="D6BC38"/>
        </a:hlink>
        <a:folHlink>
          <a:srgbClr val="9579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tchbook-A4 2">
        <a:dk1>
          <a:srgbClr val="000000"/>
        </a:dk1>
        <a:lt1>
          <a:srgbClr val="DDDDDD"/>
        </a:lt1>
        <a:dk2>
          <a:srgbClr val="000000"/>
        </a:dk2>
        <a:lt2>
          <a:srgbClr val="5381AC"/>
        </a:lt2>
        <a:accent1>
          <a:srgbClr val="6490CB"/>
        </a:accent1>
        <a:accent2>
          <a:srgbClr val="5FA364"/>
        </a:accent2>
        <a:accent3>
          <a:srgbClr val="EBEBEB"/>
        </a:accent3>
        <a:accent4>
          <a:srgbClr val="000000"/>
        </a:accent4>
        <a:accent5>
          <a:srgbClr val="B8C6E2"/>
        </a:accent5>
        <a:accent6>
          <a:srgbClr val="55935A"/>
        </a:accent6>
        <a:hlink>
          <a:srgbClr val="D6BC38"/>
        </a:hlink>
        <a:folHlink>
          <a:srgbClr val="9579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E6EAD0"/>
      </a:dk2>
      <a:lt2>
        <a:srgbClr val="2C5280"/>
      </a:lt2>
      <a:accent1>
        <a:srgbClr val="799656"/>
      </a:accent1>
      <a:accent2>
        <a:srgbClr val="D6BC38"/>
      </a:accent2>
      <a:accent3>
        <a:srgbClr val="FFFFFF"/>
      </a:accent3>
      <a:accent4>
        <a:srgbClr val="000000"/>
      </a:accent4>
      <a:accent5>
        <a:srgbClr val="BEC9B4"/>
      </a:accent5>
      <a:accent6>
        <a:srgbClr val="C2AA32"/>
      </a:accent6>
      <a:hlink>
        <a:srgbClr val="6490CB"/>
      </a:hlink>
      <a:folHlink>
        <a:srgbClr val="9579A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SM Documents" ma:contentTypeID="0x0101003C5973D8270F0648A28B555B07BA5EAF00F36908DC98ABC24BAF5F25132F8819B0" ma:contentTypeVersion="0" ma:contentTypeDescription="Generic Document Content Type for ESM" ma:contentTypeScope="" ma:versionID="d84c6eb70fa54f80396d5d05df51c540">
  <xsd:schema xmlns:xsd="http://www.w3.org/2001/XMLSchema" xmlns:xs="http://www.w3.org/2001/XMLSchema" xmlns:p="http://schemas.microsoft.com/office/2006/metadata/properties" xmlns:ns1="http://schemas.microsoft.com/sharepoint/v3" xmlns:ns2="8b7a4f32-46e4-40a6-8d74-377ec30379bf" targetNamespace="http://schemas.microsoft.com/office/2006/metadata/properties" ma:root="true" ma:fieldsID="13b6b9325be2e7a041b52e6c18e6ddc0" ns1:_="" ns2:_="">
    <xsd:import namespace="http://schemas.microsoft.com/sharepoint/v3"/>
    <xsd:import namespace="8b7a4f32-46e4-40a6-8d74-377ec30379bf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7a4f32-46e4-40a6-8d74-377ec30379bf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3852159-82c3-4b02-a904-7997051920ca}" ma:internalName="TaxCatchAll" ma:showField="CatchAllData" ma:web="8b7a4f32-46e4-40a6-8d74-377ec30379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8b7a4f32-46e4-40a6-8d74-377ec30379bf">
      <Terms xmlns="http://schemas.microsoft.com/office/infopath/2007/PartnerControls"/>
    </TaxKeywordTaxHTField>
    <PublishingExpirationDate xmlns="http://schemas.microsoft.com/sharepoint/v3" xsi:nil="true"/>
    <PublishingStartDate xmlns="http://schemas.microsoft.com/sharepoint/v3" xsi:nil="true"/>
    <TaxCatchAll xmlns="8b7a4f32-46e4-40a6-8d74-377ec30379bf"/>
  </documentManagement>
</p:properties>
</file>

<file path=customXml/itemProps1.xml><?xml version="1.0" encoding="utf-8"?>
<ds:datastoreItem xmlns:ds="http://schemas.openxmlformats.org/officeDocument/2006/customXml" ds:itemID="{4ACB5BA6-187E-44DC-BED5-0DD4F6FAF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8C8E4D-60D0-48DB-9E32-D82C4A3ECD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b7a4f32-46e4-40a6-8d74-377ec30379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31C2AD-9AA2-441A-871E-0FD04D1A85B0}">
  <ds:schemaRefs>
    <ds:schemaRef ds:uri="http://purl.org/dc/elements/1.1/"/>
    <ds:schemaRef ds:uri="http://www.w3.org/XML/1998/namespace"/>
    <ds:schemaRef ds:uri="http://schemas.microsoft.com/sharepoint/v3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8b7a4f32-46e4-40a6-8d74-377ec30379b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ESM Investor Presentation_22112012</Template>
  <TotalTime>7283</TotalTime>
  <Words>1046</Words>
  <Application>Microsoft Macintosh PowerPoint</Application>
  <PresentationFormat>Personnalisé</PresentationFormat>
  <Paragraphs>292</Paragraphs>
  <Slides>16</Slides>
  <Notes>3</Notes>
  <HiddenSlides>0</HiddenSlides>
  <MMClips>0</MMClips>
  <ScaleCrop>false</ScaleCrop>
  <HeadingPairs>
    <vt:vector size="6" baseType="variant">
      <vt:variant>
        <vt:lpstr>Thème</vt:lpstr>
      </vt:variant>
      <vt:variant>
        <vt:i4>2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ESM Presentation template</vt:lpstr>
      <vt:lpstr>ESM Investor Presentation_22112012</vt:lpstr>
      <vt:lpstr>Document</vt:lpstr>
      <vt:lpstr>Chart</vt:lpstr>
      <vt:lpstr>Présentation PowerPoint</vt:lpstr>
      <vt:lpstr>Eight reasons for the sovereign debt crisis</vt:lpstr>
      <vt:lpstr>A comprehensive response to the euro crisis</vt:lpstr>
      <vt:lpstr>EFSF/ESM programme countries are the reform champions </vt:lpstr>
      <vt:lpstr>EFSF/ESM programme countries are the reform champions (2)</vt:lpstr>
      <vt:lpstr>The strategy is delivering results - competitiveness</vt:lpstr>
      <vt:lpstr>The strategy is delivering results - fiscal</vt:lpstr>
      <vt:lpstr>Risks and issues moving forward</vt:lpstr>
      <vt:lpstr>GDP per capita growth almost identical in the euro area and US</vt:lpstr>
      <vt:lpstr>Labour markets in the euro area and US</vt:lpstr>
      <vt:lpstr>Creditless recovery?</vt:lpstr>
      <vt:lpstr>Is deflation a real threat?</vt:lpstr>
      <vt:lpstr>Debt sustainability?</vt:lpstr>
      <vt:lpstr>Debt sustainability: Portugal and Ireland</vt:lpstr>
      <vt:lpstr>Conclusions: The euro crisis is not over yet . . .</vt:lpstr>
      <vt:lpstr>Conclusions: Certain risks to economic recovery are still present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Fouqueray-Carrick</dc:creator>
  <cp:lastModifiedBy>IT</cp:lastModifiedBy>
  <cp:revision>372</cp:revision>
  <cp:lastPrinted>2014-03-21T15:02:47Z</cp:lastPrinted>
  <dcterms:created xsi:type="dcterms:W3CDTF">2012-11-30T08:30:42Z</dcterms:created>
  <dcterms:modified xsi:type="dcterms:W3CDTF">2014-03-25T11:02:48Z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Original">
    <vt:lpwstr>3.0.0</vt:lpwstr>
  </property>
  <property fmtid="{D5CDD505-2E9C-101B-9397-08002B2CF9AE}" pid="3" name="VersionCurrent">
    <vt:lpwstr>3.1.0</vt:lpwstr>
  </property>
  <property fmtid="{D5CDD505-2E9C-101B-9397-08002B2CF9AE}" pid="4" name="ProductID">
    <vt:lpwstr>3.1.0</vt:lpwstr>
  </property>
  <property fmtid="{D5CDD505-2E9C-101B-9397-08002B2CF9AE}" pid="5" name="LB_TRACKING_NAME">
    <vt:lpwstr>\\Intranet.barcapint.com\DFS-EMEA\GROUP\Ldn\legacy\markets\Coverage Data\Frequent borrowers\EFSF\100930 Final EFSF material.ppt - laribin - 30/09/2010 15:27:08</vt:lpwstr>
  </property>
  <property fmtid="{D5CDD505-2E9C-101B-9397-08002B2CF9AE}" pid="6" name="ContentTypeId">
    <vt:lpwstr>0x0101003C5973D8270F0648A28B555B07BA5EAF00F36908DC98ABC24BAF5F25132F8819B0</vt:lpwstr>
  </property>
</Properties>
</file>