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26"/>
  </p:notesMasterIdLst>
  <p:handoutMasterIdLst>
    <p:handoutMasterId r:id="rId27"/>
  </p:handoutMasterIdLst>
  <p:sldIdLst>
    <p:sldId id="265" r:id="rId18"/>
    <p:sldId id="262" r:id="rId19"/>
    <p:sldId id="267" r:id="rId20"/>
    <p:sldId id="268" r:id="rId21"/>
    <p:sldId id="269" r:id="rId22"/>
    <p:sldId id="271" r:id="rId23"/>
    <p:sldId id="272" r:id="rId24"/>
    <p:sldId id="273" r:id="rId25"/>
  </p:sldIdLst>
  <p:sldSz cx="12192000" cy="6858000"/>
  <p:notesSz cx="6858000" cy="9144000"/>
  <p:embeddedFontLst>
    <p:embeddedFont>
      <p:font typeface="Nationalbank" panose="020B05030400000200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6701" autoAdjust="0"/>
  </p:normalViewPr>
  <p:slideViewPr>
    <p:cSldViewPr snapToGrid="0" showGuides="1">
      <p:cViewPr varScale="1">
        <p:scale>
          <a:sx n="131" d="100"/>
          <a:sy n="131" d="100"/>
        </p:scale>
        <p:origin x="224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font" Target="fonts/font1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EB61B-E5FA-43FF-BB59-404821AB4319}" type="datetime1">
              <a:rPr lang="en-GB" smtClean="0"/>
              <a:t>30/10/2024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0B73-84F4-41CE-B303-0764B0E55F0E}" type="datetime1">
              <a:rPr lang="en-GB" smtClean="0"/>
              <a:t>30/10/2024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4DBBF935-641B-7CAE-904A-E0376C2391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1236F8-290E-4086-9E9A-BDF84908B285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34375229-2AE1-CA00-16E0-2DFE95C9C4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 hidden="1">
            <a:extLst>
              <a:ext uri="{FF2B5EF4-FFF2-40B4-BE49-F238E27FC236}">
                <a16:creationId xmlns:a16="http://schemas.microsoft.com/office/drawing/2014/main" id="{120C27ED-7146-18D5-C1C2-E17FD8A7A34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Baggrund"/>
          <p:cNvSpPr/>
          <p:nvPr userDrawn="1"/>
        </p:nvSpPr>
        <p:spPr bwMode="white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4855" y="2492895"/>
            <a:ext cx="11341476" cy="870117"/>
          </a:xfrm>
        </p:spPr>
        <p:txBody>
          <a:bodyPr rIns="2160000" anchor="t" anchorCtr="0"/>
          <a:lstStyle>
            <a:lvl1pPr>
              <a:defRPr sz="3200" cap="none" baseline="0"/>
            </a:lvl1pPr>
          </a:lstStyle>
          <a:p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overskrift i en eller to linjer</a:t>
            </a:r>
            <a:endParaRPr lang="da-DK"/>
          </a:p>
        </p:txBody>
      </p:sp>
      <p:sp>
        <p:nvSpPr>
          <p:cNvPr id="2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5" y="3822296"/>
            <a:ext cx="11341476" cy="470800"/>
          </a:xfrm>
        </p:spPr>
        <p:txBody>
          <a:bodyPr tIns="0" rIns="2160000" anchor="b"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r>
              <a:rPr lang="da-DK" dirty="0"/>
              <a:t>Klik her for at indsætte dato og evt. navn</a:t>
            </a:r>
            <a:endParaRPr lang="da-DK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24854" y="1268760"/>
            <a:ext cx="11341476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400" dirty="0">
                <a:latin typeface="Nationalbank" panose="020B0503040000020004" pitchFamily="2" charset="0"/>
              </a:rPr>
              <a:t>DANMARKS</a:t>
            </a:r>
            <a:br>
              <a:rPr lang="da-DK" sz="3400" dirty="0">
                <a:latin typeface="Nationalbank" panose="020B0503040000020004" pitchFamily="2" charset="0"/>
              </a:rPr>
            </a:br>
            <a:r>
              <a:rPr lang="da-DK" sz="3400" dirty="0">
                <a:latin typeface="Nationalbank" panose="020B0503040000020004" pitchFamily="2" charset="0"/>
              </a:rPr>
              <a:t>NATIONALBANK</a:t>
            </a:r>
            <a:endParaRPr lang="da-DK"/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424854" y="2256400"/>
            <a:ext cx="11773533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">
            <a:extLst>
              <a:ext uri="{FF2B5EF4-FFF2-40B4-BE49-F238E27FC236}">
                <a16:creationId xmlns:a16="http://schemas.microsoft.com/office/drawing/2014/main" id="{3A70D1E8-BC43-530F-4338-218275C1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109200"/>
            <a:ext cx="1522800" cy="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2 spalter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93C218-7FF2-4F07-8780-EDA323FB52B1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30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2 spalter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902603-EAF6-42BD-9BF0-51D2D8FBA7EA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A053A5B-7BE2-68E2-B7FE-8889F478459F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27D0C241-7F62-7CC9-B156-EB903163D7BA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D7369D96-0516-2367-FAAF-A81AF8740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35fe1d0d-3849-4ee9-9d8f-33ed15480d9f&quot;}}">
            <a:extLst>
              <a:ext uri="{FF2B5EF4-FFF2-40B4-BE49-F238E27FC236}">
                <a16:creationId xmlns:a16="http://schemas.microsoft.com/office/drawing/2014/main" id="{4473CC7A-D808-549F-722D-0BA95490CC69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2 spalte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3F4E1D-5C32-49E7-97CB-D57621232114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675F5D2-DC03-73FD-57EA-0631CB0390EE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5F0AEC1E-F916-D8C1-1A23-A3D896BA554F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B1BF75A9-69FE-FD86-A35F-01D9664FB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36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4075d637-eec0-4b95-9bd1-f4c48b2dc155&quot;}}">
            <a:extLst>
              <a:ext uri="{FF2B5EF4-FFF2-40B4-BE49-F238E27FC236}">
                <a16:creationId xmlns:a16="http://schemas.microsoft.com/office/drawing/2014/main" id="{63A728E3-D1FE-81F3-36A1-EDB263C3CE81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3 spalter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26B517-3B52-42D3-ACB9-392D6CA663F5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736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3 spalter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08D419-FD63-426C-A810-ABE1451036F9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1BA9263-E6A0-583C-1024-86C7DE6E50DA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B6F5CE89-0896-BE5A-F8D0-EAC40C59701E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9377A36B-E2AE-F575-0C7C-49FF1EED9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13e592f8-9bb2-4efd-83fa-13ce261de2ec&quot;}}">
            <a:extLst>
              <a:ext uri="{FF2B5EF4-FFF2-40B4-BE49-F238E27FC236}">
                <a16:creationId xmlns:a16="http://schemas.microsoft.com/office/drawing/2014/main" id="{92510BFB-3800-C065-FF12-352475C7ECB3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7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3 spalte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276B8E-E2A0-42EA-BD8F-0BDC2C46FF55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516E237-BAAB-00D2-8DA6-EDAD73D8D766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2F80CED2-C571-EF6C-585A-5E5E2E81E324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0E3DB923-4F6C-F6DD-9C8E-2FAA0DE0A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06457766-ef02-4117-85a6-48b71c597972&quot;}}">
            <a:extLst>
              <a:ext uri="{FF2B5EF4-FFF2-40B4-BE49-F238E27FC236}">
                <a16:creationId xmlns:a16="http://schemas.microsoft.com/office/drawing/2014/main" id="{A57A193D-9F9F-B308-68FA-33567529EAC6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5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24800" y="1354138"/>
            <a:ext cx="9180000" cy="13572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428400" y="3240000"/>
            <a:ext cx="9180000" cy="2102400"/>
          </a:xfrm>
        </p:spPr>
        <p:txBody>
          <a:bodyPr tIns="0" rIns="0"/>
          <a:lstStyle>
            <a:lvl1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3pPr>
            <a:lvl4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4pPr>
            <a:lvl5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5pPr>
            <a:lvl6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6pPr>
            <a:lvl7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7pPr>
            <a:lvl8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8pPr>
            <a:lvl9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  <a:endParaRPr lang="da-DK"/>
          </a:p>
        </p:txBody>
      </p:sp>
      <p:pic>
        <p:nvPicPr>
          <p:cNvPr id="8" name="LogoNeg">
            <a:extLst>
              <a:ext uri="{FF2B5EF4-FFF2-40B4-BE49-F238E27FC236}">
                <a16:creationId xmlns:a16="http://schemas.microsoft.com/office/drawing/2014/main" id="{FF1BD0F0-38A1-18C1-5651-CD2244495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00" y="6109200"/>
            <a:ext cx="1522799" cy="562350"/>
          </a:xfrm>
          <a:prstGeom prst="rect">
            <a:avLst/>
          </a:prstGeom>
        </p:spPr>
      </p:pic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59DBCF50-6E69-4DC0-E5E6-FBB6AE8811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0D992D-30AB-4172-B2B1-51E5D34255DD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8A034D88-DCE1-E228-D431-DF3673023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D152D9C-07B4-65F4-DA4A-7A7690FF0E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14" name="Date" descr="{&quot;templafy&quot;:{&quot;id&quot;:&quot;9056f21c-ddcf-44c7-aecc-fd458c6b1536&quot;}}">
            <a:extLst>
              <a:ext uri="{FF2B5EF4-FFF2-40B4-BE49-F238E27FC236}">
                <a16:creationId xmlns:a16="http://schemas.microsoft.com/office/drawing/2014/main" id="{0C006F02-5C1B-FF90-90A0-466D2D5BB54E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6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dato 12" hidden="1">
            <a:extLst>
              <a:ext uri="{FF2B5EF4-FFF2-40B4-BE49-F238E27FC236}">
                <a16:creationId xmlns:a16="http://schemas.microsoft.com/office/drawing/2014/main" id="{C1BA4B5B-8DEB-AF2D-7DAE-8E53751A6C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0D992D-30AB-4172-B2B1-51E5D34255DD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9180000" cy="1357200"/>
          </a:xfrm>
        </p:spPr>
        <p:txBody>
          <a:bodyPr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8400" y="3240000"/>
            <a:ext cx="9180000" cy="2102400"/>
          </a:xfrm>
        </p:spPr>
        <p:txBody>
          <a:bodyPr tIns="0" rIns="0"/>
          <a:lstStyle>
            <a:lvl1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accent2"/>
                </a:solidFill>
              </a:defRPr>
            </a:lvl1pPr>
            <a:lvl2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3pPr>
            <a:lvl4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4pPr>
            <a:lvl5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5pPr>
            <a:lvl6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6pPr>
            <a:lvl7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7pPr>
            <a:lvl8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8pPr>
            <a:lvl9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  <a:endParaRPr lang="da-DK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AFE7C8A7-CE6B-9618-54D0-B6C74424A3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352F7897-F1E4-63E8-DD1E-ADC38E3C3E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3" name="Date" descr="{&quot;templafy&quot;:{&quot;id&quot;:&quot;a730b828-a403-4893-b9bc-178a88309f60&quot;}}">
            <a:extLst>
              <a:ext uri="{FF2B5EF4-FFF2-40B4-BE49-F238E27FC236}">
                <a16:creationId xmlns:a16="http://schemas.microsoft.com/office/drawing/2014/main" id="{05055FB6-676A-467D-BD53-C1DAB82D9CD9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53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699-8BBB-435B-9977-AD9205762614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AED2B4DF-878F-FF9A-809E-C8E30537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4D71-1D5C-4DBB-9DF3-E84041097B91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24855" y="1124744"/>
            <a:ext cx="11341476" cy="995280"/>
          </a:xfrm>
        </p:spPr>
        <p:txBody>
          <a:bodyPr rIns="0" anchor="b" anchorCtr="0"/>
          <a:lstStyle>
            <a:lvl1pPr algn="ctr">
              <a:defRPr sz="3200" cap="none" baseline="0"/>
            </a:lvl1pPr>
          </a:lstStyle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424854" y="2256400"/>
            <a:ext cx="1177353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4AF53A-C66B-DC8B-4B53-FF003F39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F248BF-18A1-AA30-2171-CACD4C0D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8298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emningsfoto, hvid tek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7E83011-5AF9-4949-A20B-633CF9806B0B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2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for at indsætte et mørkt billede via Templafy Images/Billede</a:t>
            </a:r>
            <a:endParaRPr lang="da-DK"/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109200"/>
            <a:ext cx="1522800" cy="56235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23863" y="1353600"/>
            <a:ext cx="5545137" cy="135720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42800" y="3240000"/>
            <a:ext cx="5526200" cy="1656000"/>
          </a:xfrm>
        </p:spPr>
        <p:txBody>
          <a:bodyPr/>
          <a:lstStyle>
            <a:lvl1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>
                <a:solidFill>
                  <a:schemeClr val="bg1"/>
                </a:solidFill>
              </a:defRPr>
            </a:lvl1pPr>
            <a:lvl2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2pPr>
            <a:lvl3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3pPr>
            <a:lvl4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4pPr>
            <a:lvl5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5pPr>
            <a:lvl6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6pPr>
            <a:lvl7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7pPr>
            <a:lvl8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8pPr>
            <a:lvl9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9pPr>
          </a:lstStyle>
          <a:p>
            <a:r>
              <a:rPr lang="da-DK" dirty="0"/>
              <a:t>Klik for at indsætte underoverskrift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9425" y="1127096"/>
            <a:ext cx="2772000" cy="54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for at se vinduet til højre på skærmen, hvis det ikke allerede er der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 fra andre steder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for at søge efter billede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986" y="1127096"/>
            <a:ext cx="2772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Når din præsentation er klar, åbner du en tom præsentation (tryk Ctrl+N). Kopier alle dias fra den nye præsentation, indsæt dem i den tomme præsentation. Dette vil sikre, at der ikke er ekstra layouts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knapperne i Templafy vinduet i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side af skærmen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864" y="1127096"/>
            <a:ext cx="277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6333" y="2886030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6333" y="2149622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6333" y="3651009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3116333" y="5336862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095113" y="2985903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36614" y="4066798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423864" y="311200"/>
            <a:ext cx="11342686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6333" y="4427206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24334" y="1685258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F4554D5-0EAD-40BF-98B1-4B4FACDAD75E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‹N°›</a:t>
            </a:fld>
            <a:endParaRPr lang="da-DK" dirty="0"/>
          </a:p>
        </p:txBody>
      </p:sp>
      <p:pic>
        <p:nvPicPr>
          <p:cNvPr id="25" name="Billede 26">
            <a:extLst>
              <a:ext uri="{FF2B5EF4-FFF2-40B4-BE49-F238E27FC236}">
                <a16:creationId xmlns:a16="http://schemas.microsoft.com/office/drawing/2014/main" id="{9792A83C-2258-48A0-932F-70B2FEA4C1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94852" y="1510428"/>
            <a:ext cx="305786" cy="3658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E26A3C-CAB2-4B09-9A1C-44C2BC07D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50000" t="50000" b="4554"/>
          <a:stretch/>
        </p:blipFill>
        <p:spPr>
          <a:xfrm>
            <a:off x="7028991" y="2236720"/>
            <a:ext cx="437508" cy="36585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0AC19EB-0876-4AD2-A993-BF4251CF88A7}"/>
              </a:ext>
            </a:extLst>
          </p:cNvPr>
          <p:cNvGrpSpPr/>
          <p:nvPr userDrawn="1"/>
        </p:nvGrpSpPr>
        <p:grpSpPr>
          <a:xfrm>
            <a:off x="10363234" y="5348021"/>
            <a:ext cx="991746" cy="384654"/>
            <a:chOff x="10992821" y="4404000"/>
            <a:chExt cx="1588357" cy="61605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9B144DF-43C1-4F2A-846E-CE1C721563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FD2B8FD-2C72-40D1-A37C-6C49B7D2B8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83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1">
                <a:solidFill>
                  <a:schemeClr val="bg1"/>
                </a:solidFill>
              </a:rPr>
              <a:t>Hvis du ser andre </a:t>
            </a:r>
            <a:r>
              <a:rPr lang="da-DK" sz="4400" b="1" i="1" noProof="1">
                <a:solidFill>
                  <a:schemeClr val="bg1"/>
                </a:solidFill>
              </a:rPr>
              <a:t>layouts efter dette,</a:t>
            </a:r>
            <a:br>
              <a:rPr lang="da-DK" sz="4400" b="0" i="0" noProof="1">
                <a:solidFill>
                  <a:schemeClr val="bg1"/>
                </a:solidFill>
              </a:rPr>
            </a:br>
            <a:r>
              <a:rPr lang="da-DK" sz="4400" b="0" noProof="1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1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4400" b="0" noProof="1">
                <a:solidFill>
                  <a:schemeClr val="bg1"/>
                </a:solidFill>
              </a:rPr>
              <a:t>skabelon.</a:t>
            </a:r>
            <a:br>
              <a:rPr lang="da-DK" sz="2800" b="0" noProof="1">
                <a:solidFill>
                  <a:schemeClr val="bg1"/>
                </a:solidFill>
              </a:rPr>
            </a:br>
            <a:br>
              <a:rPr lang="da-DK" sz="2800" b="0" noProof="1">
                <a:solidFill>
                  <a:schemeClr val="bg1"/>
                </a:solidFill>
              </a:rPr>
            </a:br>
            <a:endParaRPr lang="da-DK" sz="2800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1">
                <a:solidFill>
                  <a:schemeClr val="bg1"/>
                </a:solidFill>
              </a:rPr>
              <a:t>Brug dem ikke </a:t>
            </a:r>
            <a:endParaRPr lang="da-DK" sz="10000" b="1" i="1" noProof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1">
                <a:solidFill>
                  <a:schemeClr val="bg1"/>
                </a:solidFill>
              </a:rPr>
            </a:br>
            <a:endParaRPr lang="da-DK" sz="1800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1CE23B-B84B-4486-83AC-A2D839CB69E9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emningsfoto, sort tek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5C298C-1B80-41BE-ACFE-0FFB678C561A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2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/>
            </a:lvl1pPr>
          </a:lstStyle>
          <a:p>
            <a:r>
              <a:rPr lang="da-DK" dirty="0"/>
              <a:t>Klik på rammen for at indsætte et lyst billede via Templafy Images/Billede</a:t>
            </a:r>
            <a:endParaRPr lang="da-DK"/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109200"/>
            <a:ext cx="1522800" cy="56235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863" y="1353600"/>
            <a:ext cx="5545137" cy="1357200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800" y="3240000"/>
            <a:ext cx="5526200" cy="1655762"/>
          </a:xfrm>
        </p:spPr>
        <p:txBody>
          <a:bodyPr/>
          <a:lstStyle>
            <a:lvl1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/>
            </a:lvl1pPr>
            <a:lvl2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2pPr>
            <a:lvl3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3pPr>
            <a:lvl4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4pPr>
            <a:lvl5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5pPr>
            <a:lvl6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6pPr>
            <a:lvl7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7pPr>
            <a:lvl8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8pPr>
            <a:lvl9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9pPr>
          </a:lstStyle>
          <a:p>
            <a:r>
              <a:rPr lang="da-DK" dirty="0"/>
              <a:t>Klik for at indsætte underoverskrift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8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9F3-8B9D-4744-9DBC-A4C825EC3C10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6E4538-3753-5192-B86F-20560C95F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63" y="1352550"/>
            <a:ext cx="9180000" cy="4320000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indsætte tekst                                                                   Klik ENTER og derefter TAB for at se næste tekstformat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5065AAE-FEED-2B26-BB0E-C37D516725F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9F3-8B9D-4744-9DBC-A4C825EC3C10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6E4538-3753-5192-B86F-20560C95F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63" y="1352550"/>
            <a:ext cx="11342687" cy="4320000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på rammen for at indsætte billede via Templafy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5065AAE-FEED-2B26-BB0E-C37D516725F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ille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FEB6DD9-734A-4FA8-A1CB-C1C36D64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F64-2DA4-475A-A8E9-D5C53A3EF46F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1" y="1353600"/>
            <a:ext cx="55442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på rammen for at indsætte billede via Templafy eller                                Klik for at indsætte tekst                     Klik ENTER og derefter TAB for at se næste tekstformat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350" y="1353600"/>
            <a:ext cx="55442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på rammen for at indsætte billede via Templafy eller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5D48-4ED7-45AA-998F-4E4EAC08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DB9D-F098-4650-9BA3-F7CF306A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FC87C363-C194-1652-B944-F4F491B63BA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1 spalte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FCB603-C396-4B00-8583-A911AF0410C5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13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1 spalte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CC9B0B-9B49-4785-B00F-166EC2D03963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AADD589-CB0C-78DB-D991-EE3E2DB6410F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ED9A6D80-9063-542E-BF9B-68DDE730D1F6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CBB335BF-CC2D-F3A3-35F3-1F8C86C94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06710f97-5dc3-46a3-948e-4b1acadf0803&quot;}}">
            <a:extLst>
              <a:ext uri="{FF2B5EF4-FFF2-40B4-BE49-F238E27FC236}">
                <a16:creationId xmlns:a16="http://schemas.microsoft.com/office/drawing/2014/main" id="{C49C20D4-295A-EA91-DE6D-587E02D1B854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2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1 spalt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548D0F-FD05-4B2A-835F-986DAA1C5630}" type="datetime2">
              <a:rPr lang="da-DK" smtClean="0"/>
              <a:t>30. oktober 2024</a:t>
            </a:fld>
            <a:endParaRPr lang="da-DK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D6A4C236-4AAC-3A38-146D-B9CE8040A63D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17" name="Baggrund">
              <a:extLst>
                <a:ext uri="{FF2B5EF4-FFF2-40B4-BE49-F238E27FC236}">
                  <a16:creationId xmlns:a16="http://schemas.microsoft.com/office/drawing/2014/main" id="{8C363A4A-DFE8-8E36-4408-6E078F28AB48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8" name="Logo">
              <a:extLst>
                <a:ext uri="{FF2B5EF4-FFF2-40B4-BE49-F238E27FC236}">
                  <a16:creationId xmlns:a16="http://schemas.microsoft.com/office/drawing/2014/main" id="{EE6AF6A3-4C9E-B092-13F4-524F0FD41B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Date" descr="{&quot;templafy&quot;:{&quot;id&quot;:&quot;886daf71-e0a0-4f9c-9176-0c7e7bc53d99&quot;}}">
            <a:extLst>
              <a:ext uri="{FF2B5EF4-FFF2-40B4-BE49-F238E27FC236}">
                <a16:creationId xmlns:a16="http://schemas.microsoft.com/office/drawing/2014/main" id="{6B0B0D26-32E1-2AA2-36DB-1D3244EA5366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0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0513"/>
            <a:ext cx="9180000" cy="813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800" y="1353600"/>
            <a:ext cx="1134268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Klik ENTER og derefter TAB for at se næste tekstformat                                   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4, Overskrift</a:t>
            </a:r>
            <a:endParaRPr lang="da-DK"/>
          </a:p>
          <a:p>
            <a:pPr lvl="4"/>
            <a:r>
              <a:rPr lang="da-DK" noProof="0" dirty="0"/>
              <a:t>Niveau 5, Brødtekst</a:t>
            </a:r>
            <a:endParaRPr lang="da-DK"/>
          </a:p>
          <a:p>
            <a:pPr lvl="5"/>
            <a:r>
              <a:rPr lang="da-DK" noProof="0" dirty="0"/>
              <a:t>Niveau 6</a:t>
            </a:r>
            <a:endParaRPr lang="da-DK"/>
          </a:p>
          <a:p>
            <a:pPr lvl="6"/>
            <a:r>
              <a:rPr lang="da-DK" noProof="0" dirty="0"/>
              <a:t>Niveau 7, lille overskrift</a:t>
            </a:r>
            <a:endParaRPr lang="da-DK"/>
          </a:p>
          <a:p>
            <a:pPr lvl="7"/>
            <a:r>
              <a:rPr lang="da-DK" noProof="0" dirty="0"/>
              <a:t>Niveau 8, lille brødtekst</a:t>
            </a:r>
            <a:endParaRPr lang="da-DK"/>
          </a:p>
          <a:p>
            <a:pPr lvl="8"/>
            <a:r>
              <a:rPr lang="da-DK" noProof="0" dirty="0"/>
              <a:t>Niveau 9, Infografik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5510" y="6426000"/>
            <a:ext cx="71197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9000"/>
              </a:lnSpc>
              <a:defRPr sz="1000">
                <a:solidFill>
                  <a:srgbClr val="979797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99000"/>
              </a:lnSpc>
              <a:defRPr sz="1000">
                <a:noFill/>
              </a:defRPr>
            </a:lvl1pPr>
          </a:lstStyle>
          <a:p>
            <a:fld id="{140D992D-30AB-4172-B2B1-51E5D34255DD}" type="datetime2">
              <a:rPr lang="da-DK" smtClean="0"/>
              <a:t>30. oktober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1413" y="6426000"/>
            <a:ext cx="483409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9000"/>
              </a:lnSpc>
              <a:defRPr sz="1000">
                <a:solidFill>
                  <a:srgbClr val="979797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CC5E06D4-5E02-EE87-0012-3E83875F41E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2800" y="6109200"/>
            <a:ext cx="1522800" cy="562350"/>
          </a:xfrm>
          <a:prstGeom prst="rect">
            <a:avLst/>
          </a:prstGeom>
        </p:spPr>
      </p:pic>
      <p:sp>
        <p:nvSpPr>
          <p:cNvPr id="10" name="Date" descr="{&quot;templafy&quot;:{&quot;id&quot;:&quot;42d397ff-23e6-4207-89e4-932faca440d1&quot;}}">
            <a:extLst>
              <a:ext uri="{FF2B5EF4-FFF2-40B4-BE49-F238E27FC236}">
                <a16:creationId xmlns:a16="http://schemas.microsoft.com/office/drawing/2014/main" id="{42943DDB-F3BE-8E24-F5FB-DBD274E0359D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30" r:id="rId2"/>
    <p:sldLayoutId id="2147483791" r:id="rId3"/>
    <p:sldLayoutId id="2147483732" r:id="rId4"/>
    <p:sldLayoutId id="2147483811" r:id="rId5"/>
    <p:sldLayoutId id="2147483755" r:id="rId6"/>
    <p:sldLayoutId id="2147483805" r:id="rId7"/>
    <p:sldLayoutId id="2147483806" r:id="rId8"/>
    <p:sldLayoutId id="2147483807" r:id="rId9"/>
    <p:sldLayoutId id="2147483800" r:id="rId10"/>
    <p:sldLayoutId id="2147483803" r:id="rId11"/>
    <p:sldLayoutId id="2147483804" r:id="rId12"/>
    <p:sldLayoutId id="2147483798" r:id="rId13"/>
    <p:sldLayoutId id="2147483801" r:id="rId14"/>
    <p:sldLayoutId id="2147483802" r:id="rId15"/>
    <p:sldLayoutId id="2147483808" r:id="rId16"/>
    <p:sldLayoutId id="2147483809" r:id="rId17"/>
    <p:sldLayoutId id="2147483744" r:id="rId18"/>
    <p:sldLayoutId id="2147483810" r:id="rId19"/>
    <p:sldLayoutId id="2147483780" r:id="rId20"/>
    <p:sldLayoutId id="2147483753" r:id="rId21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9000"/>
        </a:lnSpc>
        <a:spcBef>
          <a:spcPts val="20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9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9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9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9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6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7">
          <p15:clr>
            <a:srgbClr val="A4A3A4"/>
          </p15:clr>
        </p15:guide>
        <p15:guide id="2" pos="1326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3778">
          <p15:clr>
            <a:srgbClr val="A4A3A4"/>
          </p15:clr>
        </p15:guide>
        <p15:guide id="5" pos="1484">
          <p15:clr>
            <a:srgbClr val="A4A3A4"/>
          </p15:clr>
        </p15:guide>
        <p15:guide id="6" pos="2543">
          <p15:clr>
            <a:srgbClr val="A4A3A4"/>
          </p15:clr>
        </p15:guide>
        <p15:guide id="7" pos="2702">
          <p15:clr>
            <a:srgbClr val="A4A3A4"/>
          </p15:clr>
        </p15:guide>
        <p15:guide id="8" pos="3760">
          <p15:clr>
            <a:srgbClr val="A4A3A4"/>
          </p15:clr>
        </p15:guide>
        <p15:guide id="9" pos="3919">
          <p15:clr>
            <a:srgbClr val="A4A3A4"/>
          </p15:clr>
        </p15:guide>
        <p15:guide id="10" pos="4977">
          <p15:clr>
            <a:srgbClr val="A4A3A4"/>
          </p15:clr>
        </p15:guide>
        <p15:guide id="11" pos="5136">
          <p15:clr>
            <a:srgbClr val="A4A3A4"/>
          </p15:clr>
        </p15:guide>
        <p15:guide id="12" pos="6195">
          <p15:clr>
            <a:srgbClr val="A4A3A4"/>
          </p15:clr>
        </p15:guide>
        <p15:guide id="13" pos="6353">
          <p15:clr>
            <a:srgbClr val="A4A3A4"/>
          </p15:clr>
        </p15:guide>
        <p15:guide id="14" pos="7412">
          <p15:clr>
            <a:srgbClr val="A4A3A4"/>
          </p15:clr>
        </p15:guide>
        <p15:guide id="15" orient="horz" pos="696">
          <p15:clr>
            <a:srgbClr val="A4A3A4"/>
          </p15:clr>
        </p15:guide>
        <p15:guide id="16" orient="horz" pos="85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A9ABF-8A55-247D-ADB5-1B7A8C3D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Exchange rate management and </a:t>
            </a:r>
            <a:r>
              <a:rPr lang="da-DK" dirty="0" err="1"/>
              <a:t>capital</a:t>
            </a:r>
            <a:r>
              <a:rPr lang="da-DK" dirty="0"/>
              <a:t> flows: A </a:t>
            </a:r>
            <a:r>
              <a:rPr lang="da-DK" dirty="0" err="1"/>
              <a:t>practitioner’s</a:t>
            </a:r>
            <a:r>
              <a:rPr lang="da-DK" dirty="0"/>
              <a:t> </a:t>
            </a:r>
            <a:r>
              <a:rPr lang="da-DK" dirty="0" err="1"/>
              <a:t>perspective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8D4D3B-647A-3E24-7F7E-FC31650C9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err="1"/>
              <a:t>Governor</a:t>
            </a:r>
            <a:r>
              <a:rPr lang="da-DK" dirty="0"/>
              <a:t> Signe Krogstrup</a:t>
            </a:r>
          </a:p>
          <a:p>
            <a:r>
              <a:rPr lang="da-DK" dirty="0"/>
              <a:t>The International Center for </a:t>
            </a:r>
            <a:r>
              <a:rPr lang="da-DK" dirty="0" err="1"/>
              <a:t>Monetary</a:t>
            </a:r>
            <a:r>
              <a:rPr lang="da-DK" dirty="0"/>
              <a:t> and Banking Studies </a:t>
            </a:r>
            <a:r>
              <a:rPr lang="da-DK" dirty="0" err="1"/>
              <a:t>lecture</a:t>
            </a:r>
            <a:r>
              <a:rPr lang="da-DK" dirty="0"/>
              <a:t> on 29 </a:t>
            </a:r>
            <a:r>
              <a:rPr lang="da-DK" dirty="0" err="1"/>
              <a:t>October</a:t>
            </a:r>
            <a:r>
              <a:rPr lang="da-DK" dirty="0"/>
              <a:t>, 2024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9A7363-3AA3-DE41-9955-D7E0370C47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5561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C224DC-E4C8-0631-82E9-4264D4C3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Denmark has </a:t>
            </a:r>
            <a:r>
              <a:rPr lang="da-DK" dirty="0" err="1"/>
              <a:t>shifted</a:t>
            </a:r>
            <a:r>
              <a:rPr lang="da-DK" dirty="0"/>
              <a:t> from net </a:t>
            </a:r>
            <a:r>
              <a:rPr lang="da-DK" dirty="0" err="1"/>
              <a:t>debtor</a:t>
            </a:r>
            <a:r>
              <a:rPr lang="da-DK" dirty="0"/>
              <a:t> to net </a:t>
            </a:r>
            <a:r>
              <a:rPr lang="da-DK" dirty="0" err="1"/>
              <a:t>creditor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20A2175-A3DE-D48B-7AA8-6D7594813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Denmark’s current account balance and net foreign asset positions have reversed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460A807-2208-FC02-5657-2F32A25ACF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Danish current account balance and net foreign asset position to GDP.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1935272-D396-BEA3-EAF9-BD0A30EBB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Source: Danmarks Nationalbank.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F43AF76-434A-7951-06B6-4FD0A002F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The Danish interest rate spread to the euro area turned negative in 2012</a:t>
            </a:r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110F53E-70D5-EF91-E927-63C2A8CD7A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Note: Official FX reserves to nominal GDP. Monetary policy rate spread between Denmark and the euro area (before the introduction of the euro, the interest rate spread to Germany is used).</a:t>
            </a:r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C186FF9-66A3-B0EF-1AB9-7BF62DAA11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1712" y="6004800"/>
            <a:ext cx="5544000" cy="126000"/>
          </a:xfrm>
        </p:spPr>
        <p:txBody>
          <a:bodyPr/>
          <a:lstStyle/>
          <a:p>
            <a:r>
              <a:rPr lang="da-DK" dirty="0"/>
              <a:t>Source: Danmarks Nationalbank and Refinitiv </a:t>
            </a:r>
            <a:r>
              <a:rPr lang="da-DK" dirty="0" err="1"/>
              <a:t>Eikon</a:t>
            </a:r>
            <a:r>
              <a:rPr lang="da-DK" dirty="0"/>
              <a:t>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21" name="Pladsholder til indhold 20">
            <a:extLst>
              <a:ext uri="{FF2B5EF4-FFF2-40B4-BE49-F238E27FC236}">
                <a16:creationId xmlns:a16="http://schemas.microsoft.com/office/drawing/2014/main" id="{6321C288-0895-01C6-CE57-60264BBC27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74512" y="1846263"/>
            <a:ext cx="5245426" cy="3830637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4F604A5-4DF5-564B-5E86-9CF878BCF8E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5"/>
          <a:stretch>
            <a:fillRect/>
          </a:stretch>
        </p:blipFill>
        <p:spPr>
          <a:xfrm>
            <a:off x="6371373" y="1846263"/>
            <a:ext cx="5246803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5648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5B7D32-B2D2-EE1F-820C-483582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Nationalbank" panose="020B050304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Danish gross foreign positions have surged since the 1980s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37FDE3D-1E25-53EC-BFD9-5643EB81A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Danish net foreign asset position to GDP split into assets and liabilities.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4652554-1FAC-5D69-4AEB-F70C4A67E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Source: Danmarks Nationalbank.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80A846F-672A-E2C6-D3E8-7FD494D32A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13032" y="1846263"/>
            <a:ext cx="10965935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778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5B7D32-B2D2-EE1F-820C-483582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Nationalbank" panose="020B050304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 capital flows mask large gross flows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37FDE3D-1E25-53EC-BFD9-5643EB81A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Quarterly capital flows in advanced economies divided by GDP. Weighted average across advanced economies with available data. Inflows (outflows) are residents’ gross sales (purchases) of foreign assets and non-residents' gross purchase (sales) of domestic assets.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4652554-1FAC-5D69-4AEB-F70C4A67E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800" y="6024600"/>
            <a:ext cx="11340000" cy="126000"/>
          </a:xfrm>
        </p:spPr>
        <p:txBody>
          <a:bodyPr/>
          <a:lstStyle/>
          <a:p>
            <a:r>
              <a:rPr lang="en-US" dirty="0"/>
              <a:t>Source: IMF and own calculations.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1392ED8-65D7-8470-E541-2714EFEE2A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66194" y="1846263"/>
            <a:ext cx="10859612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2983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5B7D32-B2D2-EE1F-820C-483582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Nationalbank" panose="020B050304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Danish foreign asset and liabilities differ greatly across sectors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37FDE3D-1E25-53EC-BFD9-5643EB81A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Danish gross foreign assets and liabilities at Q1 2024. “Banks” include the central bank. “Institutional investors” are pensions funds and investment funds. “Others” mainly include non-financial holding companies.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4652554-1FAC-5D69-4AEB-F70C4A67E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800" y="5889300"/>
            <a:ext cx="11340000" cy="12600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Danmarks</a:t>
            </a:r>
            <a:r>
              <a:rPr lang="en-US" dirty="0"/>
              <a:t> </a:t>
            </a:r>
            <a:r>
              <a:rPr lang="en-US" dirty="0" err="1"/>
              <a:t>Nationalbank</a:t>
            </a:r>
            <a:r>
              <a:rPr lang="en-US" dirty="0"/>
              <a:t>.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3B17EFF-1F40-9622-5F65-1F54C6747D9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61949" y="1846263"/>
            <a:ext cx="11268101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4364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C224DC-E4C8-0631-82E9-4264D4C3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 factors </a:t>
            </a:r>
            <a:r>
              <a:rPr lang="da-DK" dirty="0" err="1"/>
              <a:t>impacted</a:t>
            </a:r>
            <a:r>
              <a:rPr lang="da-DK" dirty="0"/>
              <a:t> </a:t>
            </a:r>
            <a:r>
              <a:rPr lang="da-DK" dirty="0" err="1"/>
              <a:t>currencies</a:t>
            </a:r>
            <a:r>
              <a:rPr lang="da-DK" dirty="0"/>
              <a:t> </a:t>
            </a:r>
            <a:r>
              <a:rPr lang="da-DK" dirty="0" err="1"/>
              <a:t>differently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Great Financial </a:t>
            </a:r>
            <a:r>
              <a:rPr lang="da-DK" dirty="0" err="1"/>
              <a:t>Crisis</a:t>
            </a:r>
            <a:r>
              <a:rPr lang="da-DK" dirty="0"/>
              <a:t> and the Great Inflation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20A2175-A3DE-D48B-7AA8-6D7594813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Decomposition of the EMP index for selected currencies – Great financial Crisis 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460A807-2208-FC02-5657-2F32A25ACF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The Great Financial Crisis is August to October 2008. 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1935272-D396-BEA3-EAF9-BD0A30EBB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Goldberg and Krogstrup (2023) and own calculations.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F43AF76-434A-7951-06B6-4FD0A002F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Decomposition of the EMP index for selected currencies – Great inflation</a:t>
            </a:r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110F53E-70D5-EF91-E927-63C2A8CD7A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Note: The Great Inflation is start 2022 to February 2024. </a:t>
            </a:r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C186FF9-66A3-B0EF-1AB9-7BF62DAA11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1712" y="5878800"/>
            <a:ext cx="5544000" cy="126000"/>
          </a:xfrm>
        </p:spPr>
        <p:txBody>
          <a:bodyPr/>
          <a:lstStyle/>
          <a:p>
            <a:r>
              <a:rPr lang="en-US" dirty="0"/>
              <a:t>Source: Goldberg and Krogstrup (2023) and own calculations.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31" name="Pladsholder til indhold 30">
            <a:extLst>
              <a:ext uri="{FF2B5EF4-FFF2-40B4-BE49-F238E27FC236}">
                <a16:creationId xmlns:a16="http://schemas.microsoft.com/office/drawing/2014/main" id="{4A4F0B38-B26A-24E3-2E2C-6009FB9E2BD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94850" y="1846263"/>
            <a:ext cx="5404750" cy="3830637"/>
          </a:xfrm>
          <a:prstGeom prst="rect">
            <a:avLst/>
          </a:prstGeom>
        </p:spPr>
      </p:pic>
      <p:pic>
        <p:nvPicPr>
          <p:cNvPr id="34" name="Pladsholder til indhold 33">
            <a:extLst>
              <a:ext uri="{FF2B5EF4-FFF2-40B4-BE49-F238E27FC236}">
                <a16:creationId xmlns:a16="http://schemas.microsoft.com/office/drawing/2014/main" id="{CBD84D90-59FC-559C-9F1D-72EBB29C422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5"/>
          <a:stretch>
            <a:fillRect/>
          </a:stretch>
        </p:blipFill>
        <p:spPr>
          <a:xfrm>
            <a:off x="6284599" y="1846263"/>
            <a:ext cx="5420351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9838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5B7D32-B2D2-EE1F-820C-483582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Nationalbank" panose="020B050304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Volatility of the Danish EMP has declined following the Great Financial Crisis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37FDE3D-1E25-53EC-BFD9-5643EB81A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Note: “Before GFC” January 2000 to December 2007. “After GFC” is January 2010 to February 2024. 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4652554-1FAC-5D69-4AEB-F70C4A67E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800" y="5889300"/>
            <a:ext cx="11340000" cy="126000"/>
          </a:xfrm>
        </p:spPr>
        <p:txBody>
          <a:bodyPr/>
          <a:lstStyle/>
          <a:p>
            <a:r>
              <a:rPr lang="en-US" dirty="0"/>
              <a:t>Source: Goldberg and Krogstrup (2023) and own calculations.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F2502F-6EC0-233F-ABEA-2635250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1BBD31B4-AA63-DE95-3E82-5BCC964DAF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10923" y="1846263"/>
            <a:ext cx="10970154" cy="3830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3355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B9694-EB73-FE18-87F1-0E14DEDB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267F9AC-2299-F04E-7C8E-DD6C8EA7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8772672"/>
      </p:ext>
    </p:extLst>
  </p:cSld>
  <p:clrMapOvr>
    <a:masterClrMapping/>
  </p:clrMapOvr>
</p:sld>
</file>

<file path=ppt/theme/theme1.xml><?xml version="1.0" encoding="utf-8"?>
<a:theme xmlns:a="http://schemas.openxmlformats.org/drawingml/2006/main" name="Danmarks Nationalbank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108000" tIns="108000" rIns="108000" bIns="108000" rtlCol="0" anchor="ctr"/>
      <a:lstStyle>
        <a:defPPr algn="ctr">
          <a:defRPr sz="1500" noProof="0" dirty="0" err="1" smtClean="0">
            <a:solidFill>
              <a:schemeClr val="bg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000" dirty="0"/>
        </a:defPPr>
      </a:lstStyle>
    </a:txDef>
  </a:objectDefaults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BaseTemplate 16-9 DK TAW-MTC.potx" id="{E2CFA5DB-BC2F-4068-9FA9-16D27BA09D41}" vid="{18A5D593-3F51-447C-81EF-58CBA1D0D7DC}"/>
    </a:ext>
  </a:extLst>
</a:theme>
</file>

<file path=ppt/theme/theme2.xml><?xml version="1.0" encoding="utf-8"?>
<a:theme xmlns:a="http://schemas.openxmlformats.org/drawingml/2006/main" name="Office-tema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FormConfiguration><![CDATA[{"formFields":[{"required":false,"helpTexts":{},"spacing":{},"shareValue":false,"type":"datePicker","name":"Date","label":"Date"}],"formDataEntries":[{"name":"Date","value":"8wUdYmbHjM4l3jAPgqS3nQ=="}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276943455641444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276943456091859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TemplateConfiguration><![CDATA[{"elementsMetadata":[{"type":"shape","id":"42d397ff-23e6-4207-89e4-932faca440d1","elementConfiguration":{"binding":"{{FormatDateTime(Form.Date,Translate(\"DateGeneral\"),DocumentLanguage)}}","visibility":"","type":"text","disableUpdates":false}},{"type":"shape","id":"06710f97-5dc3-46a3-948e-4b1acadf0803","elementConfiguration":{"binding":"{{FormatDateTime(Form.Date,Translate(\"DateGeneral\"),DocumentLanguage)}}","visibility":"","type":"text","disableUpdates":false}},{"type":"shape","id":"4075d637-eec0-4b95-9bd1-f4c48b2dc155","elementConfiguration":{"binding":"{{FormatDateTime(Form.Date,Translate(\"DateGeneral\"),DocumentLanguage)}}","visibility":"","type":"text","disableUpdates":false}},{"type":"shape","id":"a730b828-a403-4893-b9bc-178a88309f60","elementConfiguration":{"binding":"{{FormatDateTime(Form.Date,Translate(\"DateGeneral\"),DocumentLanguage)}}","visibility":"","type":"text","disableUpdates":false}},{"type":"shape","id":"9056f21c-ddcf-44c7-aecc-fd458c6b1536","elementConfiguration":{"binding":"{{FormatDateTime(Form.Date,Translate(\"DateGeneral\"),DocumentLanguage)}}","visibility":"","type":"text","disableUpdates":false}},{"type":"shape","id":"35fe1d0d-3849-4ee9-9d8f-33ed15480d9f","elementConfiguration":{"binding":"{{FormatDateTime(Form.Date,Translate(\"DateGeneral\"),DocumentLanguage)}}","visibility":"","type":"text","disableUpdates":false}},{"type":"shape","id":"06457766-ef02-4117-85a6-48b71c597972","elementConfiguration":{"binding":"{{FormatDateTime(Form.Date,Translate(\"DateGeneral\"),DocumentLanguage)}}","visibility":"","type":"text","disableUpdates":false}},{"type":"shape","id":"886daf71-e0a0-4f9c-9176-0c7e7bc53d99","elementConfiguration":{"binding":"{{FormatDateTime(Form.Date,Translate(\"DateGeneral\"),DocumentLanguage)}}","visibility":"","type":"text","disableUpdates":false}},{"type":"shape","id":"13e592f8-9bb2-4efd-83fa-13ce261de2ec","elementConfiguration":{"binding":"{{FormatDateTime(Form.Date,Translate(\"DateGeneral\"),DocumentLanguage)}}","visibility":"","type":"text","disableUpdates":false}}],"transformationConfigurations":[{"language":"{{DocumentLanguage}}","disableUpdates":false,"type":"proofingLanguage"}],"templateName":"Blank_præsentation","templateDescription":"","enableDocumentContentUpdater":true,"version":"2.0"}]]></TemplafyTemplateConfiguration>
</file>

<file path=customXml/itemProps1.xml><?xml version="1.0" encoding="utf-8"?>
<ds:datastoreItem xmlns:ds="http://schemas.openxmlformats.org/officeDocument/2006/customXml" ds:itemID="{3BD2E17D-53E5-436D-B689-BB1EEBDB615A}">
  <ds:schemaRefs/>
</ds:datastoreItem>
</file>

<file path=customXml/itemProps10.xml><?xml version="1.0" encoding="utf-8"?>
<ds:datastoreItem xmlns:ds="http://schemas.openxmlformats.org/officeDocument/2006/customXml" ds:itemID="{B76281AB-DC25-4CD6-BFAA-79AE965C5D37}">
  <ds:schemaRefs/>
</ds:datastoreItem>
</file>

<file path=customXml/itemProps11.xml><?xml version="1.0" encoding="utf-8"?>
<ds:datastoreItem xmlns:ds="http://schemas.openxmlformats.org/officeDocument/2006/customXml" ds:itemID="{0F9BF20F-95A9-4640-A285-1D087CC76E17}">
  <ds:schemaRefs/>
</ds:datastoreItem>
</file>

<file path=customXml/itemProps12.xml><?xml version="1.0" encoding="utf-8"?>
<ds:datastoreItem xmlns:ds="http://schemas.openxmlformats.org/officeDocument/2006/customXml" ds:itemID="{203B723B-A216-4D9E-8CA6-1FC93BAFDB23}">
  <ds:schemaRefs/>
</ds:datastoreItem>
</file>

<file path=customXml/itemProps13.xml><?xml version="1.0" encoding="utf-8"?>
<ds:datastoreItem xmlns:ds="http://schemas.openxmlformats.org/officeDocument/2006/customXml" ds:itemID="{238AAE7F-2879-47D0-9E85-690F19FE5940}">
  <ds:schemaRefs/>
</ds:datastoreItem>
</file>

<file path=customXml/itemProps14.xml><?xml version="1.0" encoding="utf-8"?>
<ds:datastoreItem xmlns:ds="http://schemas.openxmlformats.org/officeDocument/2006/customXml" ds:itemID="{2D8840EF-2BBB-4B0D-88AA-648BA6210437}">
  <ds:schemaRefs/>
</ds:datastoreItem>
</file>

<file path=customXml/itemProps15.xml><?xml version="1.0" encoding="utf-8"?>
<ds:datastoreItem xmlns:ds="http://schemas.openxmlformats.org/officeDocument/2006/customXml" ds:itemID="{ADC837BD-D3DA-4E17-83F8-2A0F8CC85839}">
  <ds:schemaRefs/>
</ds:datastoreItem>
</file>

<file path=customXml/itemProps16.xml><?xml version="1.0" encoding="utf-8"?>
<ds:datastoreItem xmlns:ds="http://schemas.openxmlformats.org/officeDocument/2006/customXml" ds:itemID="{B4589A9E-E29E-440F-BA26-B0C9BFB8BB70}">
  <ds:schemaRefs/>
</ds:datastoreItem>
</file>

<file path=customXml/itemProps2.xml><?xml version="1.0" encoding="utf-8"?>
<ds:datastoreItem xmlns:ds="http://schemas.openxmlformats.org/officeDocument/2006/customXml" ds:itemID="{2F5C7366-A533-4400-AF4D-BB6A5C310A15}">
  <ds:schemaRefs/>
</ds:datastoreItem>
</file>

<file path=customXml/itemProps3.xml><?xml version="1.0" encoding="utf-8"?>
<ds:datastoreItem xmlns:ds="http://schemas.openxmlformats.org/officeDocument/2006/customXml" ds:itemID="{63BC0906-D2D3-4BF6-99CD-3E0D5D8F4338}">
  <ds:schemaRefs/>
</ds:datastoreItem>
</file>

<file path=customXml/itemProps4.xml><?xml version="1.0" encoding="utf-8"?>
<ds:datastoreItem xmlns:ds="http://schemas.openxmlformats.org/officeDocument/2006/customXml" ds:itemID="{08396AA3-520D-4277-9CCB-1B00D2AB4A0C}">
  <ds:schemaRefs/>
</ds:datastoreItem>
</file>

<file path=customXml/itemProps5.xml><?xml version="1.0" encoding="utf-8"?>
<ds:datastoreItem xmlns:ds="http://schemas.openxmlformats.org/officeDocument/2006/customXml" ds:itemID="{CE155E20-A041-431C-8DA5-533765E4E639}">
  <ds:schemaRefs/>
</ds:datastoreItem>
</file>

<file path=customXml/itemProps6.xml><?xml version="1.0" encoding="utf-8"?>
<ds:datastoreItem xmlns:ds="http://schemas.openxmlformats.org/officeDocument/2006/customXml" ds:itemID="{0B4C7528-5C7E-40B7-A333-E9CE6DC51154}">
  <ds:schemaRefs/>
</ds:datastoreItem>
</file>

<file path=customXml/itemProps7.xml><?xml version="1.0" encoding="utf-8"?>
<ds:datastoreItem xmlns:ds="http://schemas.openxmlformats.org/officeDocument/2006/customXml" ds:itemID="{2C766BB8-14E2-4E5B-958F-A127B3A0C8F3}">
  <ds:schemaRefs/>
</ds:datastoreItem>
</file>

<file path=customXml/itemProps8.xml><?xml version="1.0" encoding="utf-8"?>
<ds:datastoreItem xmlns:ds="http://schemas.openxmlformats.org/officeDocument/2006/customXml" ds:itemID="{5FD35563-9550-4E17-948E-6B6590B400FA}">
  <ds:schemaRefs/>
</ds:datastoreItem>
</file>

<file path=customXml/itemProps9.xml><?xml version="1.0" encoding="utf-8"?>
<ds:datastoreItem xmlns:ds="http://schemas.openxmlformats.org/officeDocument/2006/customXml" ds:itemID="{CE8CC1C0-FE44-49CF-B6C7-190E223374E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410</Words>
  <Application>Microsoft Macintosh PowerPoint</Application>
  <PresentationFormat>Grand écran</PresentationFormat>
  <Paragraphs>38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Nationalbank</vt:lpstr>
      <vt:lpstr>Arial</vt:lpstr>
      <vt:lpstr>Danmarks Nationalbank</vt:lpstr>
      <vt:lpstr>Exchange rate management and capital flows: A practitioner’s perspective</vt:lpstr>
      <vt:lpstr>Denmark has shifted from net debtor to net creditor</vt:lpstr>
      <vt:lpstr>Danish gross foreign positions have surged since the 1980s</vt:lpstr>
      <vt:lpstr>Net capital flows mask large gross flows</vt:lpstr>
      <vt:lpstr>Danish foreign asset and liabilities differ greatly across sectors</vt:lpstr>
      <vt:lpstr>Global factors impacted currencies differently during Great Financial Crisis and the Great Inflation</vt:lpstr>
      <vt:lpstr>Volatility of the Danish EMP has declined following the Great Financial Crisis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2024-08-27T12:25:44Z</dcterms:created>
  <dcterms:modified xsi:type="dcterms:W3CDTF">2024-10-30T11:06:54Z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imeStamp">
    <vt:lpwstr>2023-08-15T11:05:45</vt:lpwstr>
  </property>
  <property fmtid="{D5CDD505-2E9C-101B-9397-08002B2CF9AE}" pid="4" name="TemplafyTenantId">
    <vt:lpwstr>dntemp</vt:lpwstr>
  </property>
  <property fmtid="{D5CDD505-2E9C-101B-9397-08002B2CF9AE}" pid="5" name="TemplafyTemplateId">
    <vt:lpwstr>709857952978174996</vt:lpwstr>
  </property>
  <property fmtid="{D5CDD505-2E9C-101B-9397-08002B2CF9AE}" pid="6" name="TemplafyUserProfileId">
    <vt:lpwstr>881131936928236094</vt:lpwstr>
  </property>
  <property fmtid="{D5CDD505-2E9C-101B-9397-08002B2CF9AE}" pid="7" name="TemplafyLanguageCode">
    <vt:lpwstr>da-DK</vt:lpwstr>
  </property>
  <property fmtid="{D5CDD505-2E9C-101B-9397-08002B2CF9AE}" pid="8" name="TemplafyFromBlank">
    <vt:bool>true</vt:bool>
  </property>
</Properties>
</file>