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708" r:id="rId2"/>
    <p:sldMasterId id="2147483680" r:id="rId3"/>
    <p:sldMasterId id="2147483694" r:id="rId4"/>
  </p:sldMasterIdLst>
  <p:notesMasterIdLst>
    <p:notesMasterId r:id="rId12"/>
  </p:notesMasterIdLst>
  <p:handoutMasterIdLst>
    <p:handoutMasterId r:id="rId13"/>
  </p:handoutMasterIdLst>
  <p:sldIdLst>
    <p:sldId id="256" r:id="rId5"/>
    <p:sldId id="285" r:id="rId6"/>
    <p:sldId id="288" r:id="rId7"/>
    <p:sldId id="282" r:id="rId8"/>
    <p:sldId id="289" r:id="rId9"/>
    <p:sldId id="290" r:id="rId10"/>
    <p:sldId id="291" r:id="rId11"/>
  </p:sldIdLst>
  <p:sldSz cx="1219835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7">
          <p15:clr>
            <a:srgbClr val="A4A3A4"/>
          </p15:clr>
        </p15:guide>
        <p15:guide id="2" orient="horz" pos="664">
          <p15:clr>
            <a:srgbClr val="A4A3A4"/>
          </p15:clr>
        </p15:guide>
        <p15:guide id="3" orient="horz" pos="3871">
          <p15:clr>
            <a:srgbClr val="A4A3A4"/>
          </p15:clr>
        </p15:guide>
        <p15:guide id="4" orient="horz" pos="898">
          <p15:clr>
            <a:srgbClr val="A4A3A4"/>
          </p15:clr>
        </p15:guide>
        <p15:guide id="5" orient="horz" pos="126">
          <p15:clr>
            <a:srgbClr val="A4A3A4"/>
          </p15:clr>
        </p15:guide>
        <p15:guide id="6" orient="horz" pos="1258">
          <p15:clr>
            <a:srgbClr val="A4A3A4"/>
          </p15:clr>
        </p15:guide>
        <p15:guide id="7" orient="horz" pos="388">
          <p15:clr>
            <a:srgbClr val="A4A3A4"/>
          </p15:clr>
        </p15:guide>
        <p15:guide id="8" orient="horz" pos="4192">
          <p15:clr>
            <a:srgbClr val="A4A3A4"/>
          </p15:clr>
        </p15:guide>
        <p15:guide id="9" orient="horz" pos="4077">
          <p15:clr>
            <a:srgbClr val="A4A3A4"/>
          </p15:clr>
        </p15:guide>
        <p15:guide id="10" pos="3842">
          <p15:clr>
            <a:srgbClr val="A4A3A4"/>
          </p15:clr>
        </p15:guide>
        <p15:guide id="11" pos="384">
          <p15:clr>
            <a:srgbClr val="A4A3A4"/>
          </p15:clr>
        </p15:guide>
        <p15:guide id="12" pos="7299">
          <p15:clr>
            <a:srgbClr val="A4A3A4"/>
          </p15:clr>
        </p15:guide>
        <p15:guide id="13" pos="3905">
          <p15:clr>
            <a:srgbClr val="A4A3A4"/>
          </p15:clr>
        </p15:guide>
        <p15:guide id="14" pos="37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04040"/>
    <a:srgbClr val="000000"/>
    <a:srgbClr val="FF009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85551" autoAdjust="0"/>
  </p:normalViewPr>
  <p:slideViewPr>
    <p:cSldViewPr snapToGrid="0" snapToObjects="1" showGuides="1">
      <p:cViewPr varScale="1">
        <p:scale>
          <a:sx n="100" d="100"/>
          <a:sy n="100" d="100"/>
        </p:scale>
        <p:origin x="440" y="168"/>
      </p:cViewPr>
      <p:guideLst>
        <p:guide orient="horz" pos="3127"/>
        <p:guide orient="horz" pos="664"/>
        <p:guide orient="horz" pos="3871"/>
        <p:guide orient="horz" pos="898"/>
        <p:guide orient="horz" pos="126"/>
        <p:guide orient="horz" pos="1258"/>
        <p:guide orient="horz" pos="388"/>
        <p:guide orient="horz" pos="4192"/>
        <p:guide orient="horz" pos="4077"/>
        <p:guide pos="3842"/>
        <p:guide pos="384"/>
        <p:guide pos="7299"/>
        <p:guide pos="3905"/>
        <p:guide pos="379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0" d="100"/>
          <a:sy n="80" d="100"/>
        </p:scale>
        <p:origin x="-2004" y="-96"/>
      </p:cViewPr>
      <p:guideLst>
        <p:guide orient="horz" pos="2909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11698C-369C-4C2E-955F-8AB49D52BF8D}" type="doc">
      <dgm:prSet loTypeId="urn:microsoft.com/office/officeart/2005/8/layout/process2" loCatId="process" qsTypeId="urn:microsoft.com/office/officeart/2005/8/quickstyle/simple3" qsCatId="simple" csTypeId="urn:microsoft.com/office/officeart/2005/8/colors/accent1_2" csCatId="accent1" phldr="1"/>
      <dgm:spPr/>
    </dgm:pt>
    <dgm:pt modelId="{F42CE68F-F916-4B24-B5D1-91000FC79429}">
      <dgm:prSet phldrT="[Text]" custT="1"/>
      <dgm:spPr/>
      <dgm:t>
        <a:bodyPr/>
        <a:lstStyle/>
        <a:p>
          <a:pPr algn="ctr"/>
          <a:endParaRPr lang="en-GB" sz="1600" b="1" i="1" dirty="0"/>
        </a:p>
        <a:p>
          <a:pPr algn="ctr"/>
          <a:r>
            <a:rPr lang="en-GB" sz="1600" b="1" i="1" dirty="0"/>
            <a:t>Decline in cost of data storage, data processing, communications</a:t>
          </a:r>
          <a:endParaRPr lang="en-GB" sz="500" dirty="0"/>
        </a:p>
      </dgm:t>
    </dgm:pt>
    <dgm:pt modelId="{5C61A50D-94A6-432E-8505-5EC3EF70DBA3}" type="parTrans" cxnId="{E4E0FA47-B0C4-4ADB-8B76-927F4184C704}">
      <dgm:prSet/>
      <dgm:spPr/>
      <dgm:t>
        <a:bodyPr/>
        <a:lstStyle/>
        <a:p>
          <a:endParaRPr lang="en-GB"/>
        </a:p>
      </dgm:t>
    </dgm:pt>
    <dgm:pt modelId="{1C984741-EA74-4B7B-AD85-05F2413AD35C}" type="sibTrans" cxnId="{E4E0FA47-B0C4-4ADB-8B76-927F4184C704}">
      <dgm:prSet/>
      <dgm:spPr/>
      <dgm:t>
        <a:bodyPr/>
        <a:lstStyle/>
        <a:p>
          <a:endParaRPr lang="en-GB" dirty="0"/>
        </a:p>
      </dgm:t>
    </dgm:pt>
    <dgm:pt modelId="{F076C188-CFDA-4566-96BC-A53B56E78690}">
      <dgm:prSet phldrT="[Text]" custT="1"/>
      <dgm:spPr/>
      <dgm:t>
        <a:bodyPr/>
        <a:lstStyle/>
        <a:p>
          <a:pPr algn="ctr"/>
          <a:r>
            <a:rPr lang="en-GB" sz="1600" b="1" i="1" dirty="0">
              <a:solidFill>
                <a:schemeClr val="tx1"/>
              </a:solidFill>
            </a:rPr>
            <a:t>Advances in data management and processing (big data, cloud, blockchain, etc.)</a:t>
          </a:r>
          <a:r>
            <a:rPr lang="en-GB" sz="700" dirty="0"/>
            <a:t>	</a:t>
          </a:r>
        </a:p>
      </dgm:t>
    </dgm:pt>
    <dgm:pt modelId="{C9691F17-8AEE-4E58-8684-6C134722835B}" type="parTrans" cxnId="{A13E42B7-BF48-4601-AEA8-1C6BD862D154}">
      <dgm:prSet/>
      <dgm:spPr/>
      <dgm:t>
        <a:bodyPr/>
        <a:lstStyle/>
        <a:p>
          <a:endParaRPr lang="en-GB"/>
        </a:p>
      </dgm:t>
    </dgm:pt>
    <dgm:pt modelId="{61027E16-3187-4D7E-BA09-5C23861A48CA}" type="sibTrans" cxnId="{A13E42B7-BF48-4601-AEA8-1C6BD862D154}">
      <dgm:prSet/>
      <dgm:spPr/>
      <dgm:t>
        <a:bodyPr/>
        <a:lstStyle/>
        <a:p>
          <a:endParaRPr lang="en-GB" dirty="0"/>
        </a:p>
      </dgm:t>
    </dgm:pt>
    <dgm:pt modelId="{3E3A25B3-44C3-41A6-B104-D6B59BC3A8AA}">
      <dgm:prSet phldrT="[Text]"/>
      <dgm:spPr/>
      <dgm:t>
        <a:bodyPr/>
        <a:lstStyle/>
        <a:p>
          <a:pPr algn="ctr"/>
          <a:r>
            <a:rPr lang="en-GB" b="1" i="1" dirty="0"/>
            <a:t>Advances in analytics (machine learning, robotics, artificial intelligence, etc.)</a:t>
          </a:r>
        </a:p>
      </dgm:t>
    </dgm:pt>
    <dgm:pt modelId="{CB57E6BE-D6B0-48CC-84E7-5635B77E8C42}" type="parTrans" cxnId="{0C8D1B18-86E5-4A22-BD7E-4F73636E5BB7}">
      <dgm:prSet/>
      <dgm:spPr/>
      <dgm:t>
        <a:bodyPr/>
        <a:lstStyle/>
        <a:p>
          <a:endParaRPr lang="en-GB"/>
        </a:p>
      </dgm:t>
    </dgm:pt>
    <dgm:pt modelId="{93533C0B-60C3-45B4-A7A8-1D56231F04AB}" type="sibTrans" cxnId="{0C8D1B18-86E5-4A22-BD7E-4F73636E5BB7}">
      <dgm:prSet/>
      <dgm:spPr/>
      <dgm:t>
        <a:bodyPr/>
        <a:lstStyle/>
        <a:p>
          <a:endParaRPr lang="en-GB" dirty="0"/>
        </a:p>
      </dgm:t>
    </dgm:pt>
    <dgm:pt modelId="{BC1BA599-BAE4-41DC-8D5F-B913911BCE10}">
      <dgm:prSet/>
      <dgm:spPr/>
      <dgm:t>
        <a:bodyPr/>
        <a:lstStyle/>
        <a:p>
          <a:pPr algn="ctr"/>
          <a:r>
            <a:rPr lang="en-GB" b="1" i="1" dirty="0">
              <a:solidFill>
                <a:schemeClr val="tx1"/>
              </a:solidFill>
            </a:rPr>
            <a:t> Increased accuracy availability, reliability at reduced cost</a:t>
          </a:r>
        </a:p>
      </dgm:t>
    </dgm:pt>
    <dgm:pt modelId="{109E304C-B452-44E2-A399-C75032EB32A7}" type="parTrans" cxnId="{1D7F5E81-B37E-4E1E-A155-E79A9FA60D0F}">
      <dgm:prSet/>
      <dgm:spPr/>
      <dgm:t>
        <a:bodyPr/>
        <a:lstStyle/>
        <a:p>
          <a:endParaRPr lang="en-GB"/>
        </a:p>
      </dgm:t>
    </dgm:pt>
    <dgm:pt modelId="{38E769B3-5904-4E90-BF3C-17FF7228DCB8}" type="sibTrans" cxnId="{1D7F5E81-B37E-4E1E-A155-E79A9FA60D0F}">
      <dgm:prSet/>
      <dgm:spPr/>
      <dgm:t>
        <a:bodyPr/>
        <a:lstStyle/>
        <a:p>
          <a:endParaRPr lang="en-GB"/>
        </a:p>
      </dgm:t>
    </dgm:pt>
    <dgm:pt modelId="{F67E7B74-04F6-43CA-9229-F626972CED3B}">
      <dgm:prSet/>
      <dgm:spPr/>
      <dgm:t>
        <a:bodyPr/>
        <a:lstStyle/>
        <a:p>
          <a:pPr algn="l"/>
          <a:endParaRPr lang="en-GB" sz="400" dirty="0"/>
        </a:p>
      </dgm:t>
    </dgm:pt>
    <dgm:pt modelId="{1FB40802-A134-4C37-910C-7F28D7B41C7C}" type="parTrans" cxnId="{DC8B079F-9DFF-434F-BF2F-0223D01ED5AA}">
      <dgm:prSet/>
      <dgm:spPr/>
      <dgm:t>
        <a:bodyPr/>
        <a:lstStyle/>
        <a:p>
          <a:endParaRPr lang="en-GB"/>
        </a:p>
      </dgm:t>
    </dgm:pt>
    <dgm:pt modelId="{25D2AD50-0CFD-44CF-AD89-C364ACB34592}" type="sibTrans" cxnId="{DC8B079F-9DFF-434F-BF2F-0223D01ED5AA}">
      <dgm:prSet/>
      <dgm:spPr/>
      <dgm:t>
        <a:bodyPr/>
        <a:lstStyle/>
        <a:p>
          <a:endParaRPr lang="en-GB"/>
        </a:p>
      </dgm:t>
    </dgm:pt>
    <dgm:pt modelId="{8E53458B-BBAC-48C2-B93A-4D8EA14511FA}">
      <dgm:prSet/>
      <dgm:spPr/>
      <dgm:t>
        <a:bodyPr/>
        <a:lstStyle/>
        <a:p>
          <a:pPr algn="l"/>
          <a:endParaRPr lang="en-GB" sz="400" dirty="0"/>
        </a:p>
      </dgm:t>
    </dgm:pt>
    <dgm:pt modelId="{417BF043-E6DF-4656-AD77-AF189B75481B}" type="parTrans" cxnId="{CAEB3F3D-8108-4BF9-A78A-1E5FE341B646}">
      <dgm:prSet/>
      <dgm:spPr/>
      <dgm:t>
        <a:bodyPr/>
        <a:lstStyle/>
        <a:p>
          <a:endParaRPr lang="en-GB"/>
        </a:p>
      </dgm:t>
    </dgm:pt>
    <dgm:pt modelId="{FE54B7BE-BB2E-4B0C-8370-E5E5965FBE0D}" type="sibTrans" cxnId="{CAEB3F3D-8108-4BF9-A78A-1E5FE341B646}">
      <dgm:prSet/>
      <dgm:spPr/>
      <dgm:t>
        <a:bodyPr/>
        <a:lstStyle/>
        <a:p>
          <a:endParaRPr lang="en-GB"/>
        </a:p>
      </dgm:t>
    </dgm:pt>
    <dgm:pt modelId="{2FA54640-D979-4828-990A-8CF5F0C804E5}">
      <dgm:prSet/>
      <dgm:spPr/>
      <dgm:t>
        <a:bodyPr/>
        <a:lstStyle/>
        <a:p>
          <a:pPr algn="l"/>
          <a:endParaRPr lang="en-GB" sz="400" dirty="0"/>
        </a:p>
      </dgm:t>
    </dgm:pt>
    <dgm:pt modelId="{2680CC77-F15E-450C-9281-540FA068E1E9}" type="parTrans" cxnId="{1A91009E-8879-4793-9DCF-A62595D19842}">
      <dgm:prSet/>
      <dgm:spPr/>
      <dgm:t>
        <a:bodyPr/>
        <a:lstStyle/>
        <a:p>
          <a:endParaRPr lang="en-GB"/>
        </a:p>
      </dgm:t>
    </dgm:pt>
    <dgm:pt modelId="{99AE4300-AF61-4EFA-8129-FCA45CD2D118}" type="sibTrans" cxnId="{1A91009E-8879-4793-9DCF-A62595D19842}">
      <dgm:prSet/>
      <dgm:spPr/>
      <dgm:t>
        <a:bodyPr/>
        <a:lstStyle/>
        <a:p>
          <a:endParaRPr lang="en-GB"/>
        </a:p>
      </dgm:t>
    </dgm:pt>
    <dgm:pt modelId="{1423C173-D71F-4B8D-8315-6AD52A63B145}">
      <dgm:prSet/>
      <dgm:spPr/>
      <dgm:t>
        <a:bodyPr/>
        <a:lstStyle/>
        <a:p>
          <a:pPr algn="l"/>
          <a:endParaRPr lang="en-GB" sz="400" dirty="0"/>
        </a:p>
      </dgm:t>
    </dgm:pt>
    <dgm:pt modelId="{CDC34F90-06D9-4B81-8D84-7E67F91E54C7}" type="parTrans" cxnId="{7211BBDF-A3BE-468F-92EB-81426A2EF901}">
      <dgm:prSet/>
      <dgm:spPr/>
      <dgm:t>
        <a:bodyPr/>
        <a:lstStyle/>
        <a:p>
          <a:endParaRPr lang="en-GB"/>
        </a:p>
      </dgm:t>
    </dgm:pt>
    <dgm:pt modelId="{07DB41A3-E08C-4085-B2C7-6AF79B514370}" type="sibTrans" cxnId="{7211BBDF-A3BE-468F-92EB-81426A2EF901}">
      <dgm:prSet/>
      <dgm:spPr/>
      <dgm:t>
        <a:bodyPr/>
        <a:lstStyle/>
        <a:p>
          <a:endParaRPr lang="en-GB"/>
        </a:p>
      </dgm:t>
    </dgm:pt>
    <dgm:pt modelId="{4D17E116-B2C4-4EA4-8A9A-FBBE5315A609}" type="pres">
      <dgm:prSet presAssocID="{7011698C-369C-4C2E-955F-8AB49D52BF8D}" presName="linearFlow" presStyleCnt="0">
        <dgm:presLayoutVars>
          <dgm:resizeHandles val="exact"/>
        </dgm:presLayoutVars>
      </dgm:prSet>
      <dgm:spPr/>
    </dgm:pt>
    <dgm:pt modelId="{E9E2576B-369A-4173-BE2F-8A2F3C1A6DE1}" type="pres">
      <dgm:prSet presAssocID="{F42CE68F-F916-4B24-B5D1-91000FC79429}" presName="node" presStyleLbl="node1" presStyleIdx="0" presStyleCnt="4" custScaleX="330064">
        <dgm:presLayoutVars>
          <dgm:bulletEnabled val="1"/>
        </dgm:presLayoutVars>
      </dgm:prSet>
      <dgm:spPr/>
    </dgm:pt>
    <dgm:pt modelId="{D0A7FCA5-6643-4BDA-BA05-8D6A77523901}" type="pres">
      <dgm:prSet presAssocID="{1C984741-EA74-4B7B-AD85-05F2413AD35C}" presName="sibTrans" presStyleLbl="sibTrans2D1" presStyleIdx="0" presStyleCnt="3"/>
      <dgm:spPr/>
    </dgm:pt>
    <dgm:pt modelId="{69F75E65-50E0-4CDE-9AD6-D285F426A3FC}" type="pres">
      <dgm:prSet presAssocID="{1C984741-EA74-4B7B-AD85-05F2413AD35C}" presName="connectorText" presStyleLbl="sibTrans2D1" presStyleIdx="0" presStyleCnt="3"/>
      <dgm:spPr/>
    </dgm:pt>
    <dgm:pt modelId="{3C24B5F6-8293-476E-94F3-D3DF86107DB7}" type="pres">
      <dgm:prSet presAssocID="{F076C188-CFDA-4566-96BC-A53B56E78690}" presName="node" presStyleLbl="node1" presStyleIdx="1" presStyleCnt="4" custScaleX="334205">
        <dgm:presLayoutVars>
          <dgm:bulletEnabled val="1"/>
        </dgm:presLayoutVars>
      </dgm:prSet>
      <dgm:spPr/>
    </dgm:pt>
    <dgm:pt modelId="{42BAA80B-BD7E-46DA-BCC6-3F721422F131}" type="pres">
      <dgm:prSet presAssocID="{61027E16-3187-4D7E-BA09-5C23861A48CA}" presName="sibTrans" presStyleLbl="sibTrans2D1" presStyleIdx="1" presStyleCnt="3"/>
      <dgm:spPr/>
    </dgm:pt>
    <dgm:pt modelId="{A087FA3B-C8DA-466B-BBAA-43E98D37901F}" type="pres">
      <dgm:prSet presAssocID="{61027E16-3187-4D7E-BA09-5C23861A48CA}" presName="connectorText" presStyleLbl="sibTrans2D1" presStyleIdx="1" presStyleCnt="3"/>
      <dgm:spPr/>
    </dgm:pt>
    <dgm:pt modelId="{2EC2E03D-2911-491E-911F-447601DC2635}" type="pres">
      <dgm:prSet presAssocID="{3E3A25B3-44C3-41A6-B104-D6B59BC3A8AA}" presName="node" presStyleLbl="node1" presStyleIdx="2" presStyleCnt="4" custScaleX="337278">
        <dgm:presLayoutVars>
          <dgm:bulletEnabled val="1"/>
        </dgm:presLayoutVars>
      </dgm:prSet>
      <dgm:spPr/>
    </dgm:pt>
    <dgm:pt modelId="{E4E84D5D-D981-4C1F-9980-4BFE7C4B1E51}" type="pres">
      <dgm:prSet presAssocID="{93533C0B-60C3-45B4-A7A8-1D56231F04AB}" presName="sibTrans" presStyleLbl="sibTrans2D1" presStyleIdx="2" presStyleCnt="3"/>
      <dgm:spPr/>
    </dgm:pt>
    <dgm:pt modelId="{A82D1FCE-A5E7-4878-ADD0-23C5C8640989}" type="pres">
      <dgm:prSet presAssocID="{93533C0B-60C3-45B4-A7A8-1D56231F04AB}" presName="connectorText" presStyleLbl="sibTrans2D1" presStyleIdx="2" presStyleCnt="3"/>
      <dgm:spPr/>
    </dgm:pt>
    <dgm:pt modelId="{8CFF5C9C-36B1-4A6C-9473-3C5305304910}" type="pres">
      <dgm:prSet presAssocID="{BC1BA599-BAE4-41DC-8D5F-B913911BCE10}" presName="node" presStyleLbl="node1" presStyleIdx="3" presStyleCnt="4" custScaleX="341375">
        <dgm:presLayoutVars>
          <dgm:bulletEnabled val="1"/>
        </dgm:presLayoutVars>
      </dgm:prSet>
      <dgm:spPr/>
    </dgm:pt>
  </dgm:ptLst>
  <dgm:cxnLst>
    <dgm:cxn modelId="{97549115-EE09-4446-925B-DA1A7E385FDF}" type="presOf" srcId="{8E53458B-BBAC-48C2-B93A-4D8EA14511FA}" destId="{E9E2576B-369A-4173-BE2F-8A2F3C1A6DE1}" srcOrd="0" destOrd="2" presId="urn:microsoft.com/office/officeart/2005/8/layout/process2"/>
    <dgm:cxn modelId="{0C8D1B18-86E5-4A22-BD7E-4F73636E5BB7}" srcId="{7011698C-369C-4C2E-955F-8AB49D52BF8D}" destId="{3E3A25B3-44C3-41A6-B104-D6B59BC3A8AA}" srcOrd="2" destOrd="0" parTransId="{CB57E6BE-D6B0-48CC-84E7-5635B77E8C42}" sibTransId="{93533C0B-60C3-45B4-A7A8-1D56231F04AB}"/>
    <dgm:cxn modelId="{A74F462A-2907-47BC-8AF8-55E0E90CBBC4}" type="presOf" srcId="{3E3A25B3-44C3-41A6-B104-D6B59BC3A8AA}" destId="{2EC2E03D-2911-491E-911F-447601DC2635}" srcOrd="0" destOrd="0" presId="urn:microsoft.com/office/officeart/2005/8/layout/process2"/>
    <dgm:cxn modelId="{D5A80F2F-8FC8-4FDA-86A1-F50EE18433DD}" type="presOf" srcId="{1C984741-EA74-4B7B-AD85-05F2413AD35C}" destId="{D0A7FCA5-6643-4BDA-BA05-8D6A77523901}" srcOrd="0" destOrd="0" presId="urn:microsoft.com/office/officeart/2005/8/layout/process2"/>
    <dgm:cxn modelId="{D9313F36-D619-4C9E-9A6E-B2556C21A0CB}" type="presOf" srcId="{F076C188-CFDA-4566-96BC-A53B56E78690}" destId="{3C24B5F6-8293-476E-94F3-D3DF86107DB7}" srcOrd="0" destOrd="0" presId="urn:microsoft.com/office/officeart/2005/8/layout/process2"/>
    <dgm:cxn modelId="{04706237-4971-4CDD-B7C4-F38474DAC3AD}" type="presOf" srcId="{1C984741-EA74-4B7B-AD85-05F2413AD35C}" destId="{69F75E65-50E0-4CDE-9AD6-D285F426A3FC}" srcOrd="1" destOrd="0" presId="urn:microsoft.com/office/officeart/2005/8/layout/process2"/>
    <dgm:cxn modelId="{CAEB3F3D-8108-4BF9-A78A-1E5FE341B646}" srcId="{F42CE68F-F916-4B24-B5D1-91000FC79429}" destId="{8E53458B-BBAC-48C2-B93A-4D8EA14511FA}" srcOrd="1" destOrd="0" parTransId="{417BF043-E6DF-4656-AD77-AF189B75481B}" sibTransId="{FE54B7BE-BB2E-4B0C-8370-E5E5965FBE0D}"/>
    <dgm:cxn modelId="{E4E0FA47-B0C4-4ADB-8B76-927F4184C704}" srcId="{7011698C-369C-4C2E-955F-8AB49D52BF8D}" destId="{F42CE68F-F916-4B24-B5D1-91000FC79429}" srcOrd="0" destOrd="0" parTransId="{5C61A50D-94A6-432E-8505-5EC3EF70DBA3}" sibTransId="{1C984741-EA74-4B7B-AD85-05F2413AD35C}"/>
    <dgm:cxn modelId="{26C2F264-0BDE-4EE9-9A1F-287964A081B1}" type="presOf" srcId="{BC1BA599-BAE4-41DC-8D5F-B913911BCE10}" destId="{8CFF5C9C-36B1-4A6C-9473-3C5305304910}" srcOrd="0" destOrd="0" presId="urn:microsoft.com/office/officeart/2005/8/layout/process2"/>
    <dgm:cxn modelId="{9B18146A-21BB-4DD4-ACB6-2183FA1BD482}" type="presOf" srcId="{61027E16-3187-4D7E-BA09-5C23861A48CA}" destId="{42BAA80B-BD7E-46DA-BCC6-3F721422F131}" srcOrd="0" destOrd="0" presId="urn:microsoft.com/office/officeart/2005/8/layout/process2"/>
    <dgm:cxn modelId="{5761D16F-753B-4C63-AFBF-A23B6435E6D2}" type="presOf" srcId="{F67E7B74-04F6-43CA-9229-F626972CED3B}" destId="{E9E2576B-369A-4173-BE2F-8A2F3C1A6DE1}" srcOrd="0" destOrd="1" presId="urn:microsoft.com/office/officeart/2005/8/layout/process2"/>
    <dgm:cxn modelId="{1D7F5E81-B37E-4E1E-A155-E79A9FA60D0F}" srcId="{7011698C-369C-4C2E-955F-8AB49D52BF8D}" destId="{BC1BA599-BAE4-41DC-8D5F-B913911BCE10}" srcOrd="3" destOrd="0" parTransId="{109E304C-B452-44E2-A399-C75032EB32A7}" sibTransId="{38E769B3-5904-4E90-BF3C-17FF7228DCB8}"/>
    <dgm:cxn modelId="{2E304887-9AA2-4BC0-B314-D37DF9D2F000}" type="presOf" srcId="{93533C0B-60C3-45B4-A7A8-1D56231F04AB}" destId="{A82D1FCE-A5E7-4878-ADD0-23C5C8640989}" srcOrd="1" destOrd="0" presId="urn:microsoft.com/office/officeart/2005/8/layout/process2"/>
    <dgm:cxn modelId="{1A91009E-8879-4793-9DCF-A62595D19842}" srcId="{F42CE68F-F916-4B24-B5D1-91000FC79429}" destId="{2FA54640-D979-4828-990A-8CF5F0C804E5}" srcOrd="2" destOrd="0" parTransId="{2680CC77-F15E-450C-9281-540FA068E1E9}" sibTransId="{99AE4300-AF61-4EFA-8129-FCA45CD2D118}"/>
    <dgm:cxn modelId="{DC8B079F-9DFF-434F-BF2F-0223D01ED5AA}" srcId="{F42CE68F-F916-4B24-B5D1-91000FC79429}" destId="{F67E7B74-04F6-43CA-9229-F626972CED3B}" srcOrd="0" destOrd="0" parTransId="{1FB40802-A134-4C37-910C-7F28D7B41C7C}" sibTransId="{25D2AD50-0CFD-44CF-AD89-C364ACB34592}"/>
    <dgm:cxn modelId="{1D3F3EA2-E774-4137-95DE-8700D46A7E25}" type="presOf" srcId="{1423C173-D71F-4B8D-8315-6AD52A63B145}" destId="{E9E2576B-369A-4173-BE2F-8A2F3C1A6DE1}" srcOrd="0" destOrd="4" presId="urn:microsoft.com/office/officeart/2005/8/layout/process2"/>
    <dgm:cxn modelId="{14AF3BA3-9583-4E8E-B227-D392E71CBE9E}" type="presOf" srcId="{61027E16-3187-4D7E-BA09-5C23861A48CA}" destId="{A087FA3B-C8DA-466B-BBAA-43E98D37901F}" srcOrd="1" destOrd="0" presId="urn:microsoft.com/office/officeart/2005/8/layout/process2"/>
    <dgm:cxn modelId="{D4DE80A9-D28B-4DA3-8913-D4BB2FB6A9F4}" type="presOf" srcId="{2FA54640-D979-4828-990A-8CF5F0C804E5}" destId="{E9E2576B-369A-4173-BE2F-8A2F3C1A6DE1}" srcOrd="0" destOrd="3" presId="urn:microsoft.com/office/officeart/2005/8/layout/process2"/>
    <dgm:cxn modelId="{A13E42B7-BF48-4601-AEA8-1C6BD862D154}" srcId="{7011698C-369C-4C2E-955F-8AB49D52BF8D}" destId="{F076C188-CFDA-4566-96BC-A53B56E78690}" srcOrd="1" destOrd="0" parTransId="{C9691F17-8AEE-4E58-8684-6C134722835B}" sibTransId="{61027E16-3187-4D7E-BA09-5C23861A48CA}"/>
    <dgm:cxn modelId="{84F5DABF-F493-43AF-8745-FA7489B6B14A}" type="presOf" srcId="{93533C0B-60C3-45B4-A7A8-1D56231F04AB}" destId="{E4E84D5D-D981-4C1F-9980-4BFE7C4B1E51}" srcOrd="0" destOrd="0" presId="urn:microsoft.com/office/officeart/2005/8/layout/process2"/>
    <dgm:cxn modelId="{A77C79D5-7B9E-47C7-9CD4-6AF9319A7DA0}" type="presOf" srcId="{7011698C-369C-4C2E-955F-8AB49D52BF8D}" destId="{4D17E116-B2C4-4EA4-8A9A-FBBE5315A609}" srcOrd="0" destOrd="0" presId="urn:microsoft.com/office/officeart/2005/8/layout/process2"/>
    <dgm:cxn modelId="{7211BBDF-A3BE-468F-92EB-81426A2EF901}" srcId="{F42CE68F-F916-4B24-B5D1-91000FC79429}" destId="{1423C173-D71F-4B8D-8315-6AD52A63B145}" srcOrd="3" destOrd="0" parTransId="{CDC34F90-06D9-4B81-8D84-7E67F91E54C7}" sibTransId="{07DB41A3-E08C-4085-B2C7-6AF79B514370}"/>
    <dgm:cxn modelId="{B2ED80E8-C809-4A73-A246-C879E52DDBF1}" type="presOf" srcId="{F42CE68F-F916-4B24-B5D1-91000FC79429}" destId="{E9E2576B-369A-4173-BE2F-8A2F3C1A6DE1}" srcOrd="0" destOrd="0" presId="urn:microsoft.com/office/officeart/2005/8/layout/process2"/>
    <dgm:cxn modelId="{C272A756-FE00-4469-B4FE-CFD42F28494F}" type="presParOf" srcId="{4D17E116-B2C4-4EA4-8A9A-FBBE5315A609}" destId="{E9E2576B-369A-4173-BE2F-8A2F3C1A6DE1}" srcOrd="0" destOrd="0" presId="urn:microsoft.com/office/officeart/2005/8/layout/process2"/>
    <dgm:cxn modelId="{D87D0EDA-C153-4F3B-A4FD-535DA9D4E396}" type="presParOf" srcId="{4D17E116-B2C4-4EA4-8A9A-FBBE5315A609}" destId="{D0A7FCA5-6643-4BDA-BA05-8D6A77523901}" srcOrd="1" destOrd="0" presId="urn:microsoft.com/office/officeart/2005/8/layout/process2"/>
    <dgm:cxn modelId="{B216792E-58B3-4395-B21F-4965DF8E16AB}" type="presParOf" srcId="{D0A7FCA5-6643-4BDA-BA05-8D6A77523901}" destId="{69F75E65-50E0-4CDE-9AD6-D285F426A3FC}" srcOrd="0" destOrd="0" presId="urn:microsoft.com/office/officeart/2005/8/layout/process2"/>
    <dgm:cxn modelId="{400EB916-BB5E-45EE-9D1E-3C16AB87D45C}" type="presParOf" srcId="{4D17E116-B2C4-4EA4-8A9A-FBBE5315A609}" destId="{3C24B5F6-8293-476E-94F3-D3DF86107DB7}" srcOrd="2" destOrd="0" presId="urn:microsoft.com/office/officeart/2005/8/layout/process2"/>
    <dgm:cxn modelId="{9C7E8165-385E-4463-B400-0E8445A0796A}" type="presParOf" srcId="{4D17E116-B2C4-4EA4-8A9A-FBBE5315A609}" destId="{42BAA80B-BD7E-46DA-BCC6-3F721422F131}" srcOrd="3" destOrd="0" presId="urn:microsoft.com/office/officeart/2005/8/layout/process2"/>
    <dgm:cxn modelId="{4B5C17A7-7460-40DD-ACC3-F37085935C4F}" type="presParOf" srcId="{42BAA80B-BD7E-46DA-BCC6-3F721422F131}" destId="{A087FA3B-C8DA-466B-BBAA-43E98D37901F}" srcOrd="0" destOrd="0" presId="urn:microsoft.com/office/officeart/2005/8/layout/process2"/>
    <dgm:cxn modelId="{B4C3B961-7B83-40DB-A46E-A2469CD6F9FA}" type="presParOf" srcId="{4D17E116-B2C4-4EA4-8A9A-FBBE5315A609}" destId="{2EC2E03D-2911-491E-911F-447601DC2635}" srcOrd="4" destOrd="0" presId="urn:microsoft.com/office/officeart/2005/8/layout/process2"/>
    <dgm:cxn modelId="{233A9828-3F97-4AAB-A9FA-EDFC0C6BB904}" type="presParOf" srcId="{4D17E116-B2C4-4EA4-8A9A-FBBE5315A609}" destId="{E4E84D5D-D981-4C1F-9980-4BFE7C4B1E51}" srcOrd="5" destOrd="0" presId="urn:microsoft.com/office/officeart/2005/8/layout/process2"/>
    <dgm:cxn modelId="{FFA158A2-4608-42C5-9778-1B6D38DC5DFE}" type="presParOf" srcId="{E4E84D5D-D981-4C1F-9980-4BFE7C4B1E51}" destId="{A82D1FCE-A5E7-4878-ADD0-23C5C8640989}" srcOrd="0" destOrd="0" presId="urn:microsoft.com/office/officeart/2005/8/layout/process2"/>
    <dgm:cxn modelId="{99376225-6E99-47C1-A6F3-AD368113A337}" type="presParOf" srcId="{4D17E116-B2C4-4EA4-8A9A-FBBE5315A609}" destId="{8CFF5C9C-36B1-4A6C-9473-3C5305304910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2576B-369A-4173-BE2F-8A2F3C1A6DE1}">
      <dsp:nvSpPr>
        <dsp:cNvPr id="0" name=""/>
        <dsp:cNvSpPr/>
      </dsp:nvSpPr>
      <dsp:spPr>
        <a:xfrm>
          <a:off x="1397224" y="3334"/>
          <a:ext cx="8184700" cy="619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b="1" i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1" kern="1200" dirty="0"/>
            <a:t>Decline in cost of data storage, data processing, communications</a:t>
          </a:r>
          <a:endParaRPr lang="en-GB" sz="5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400" kern="1200" dirty="0"/>
        </a:p>
      </dsp:txBody>
      <dsp:txXfrm>
        <a:off x="1415381" y="21491"/>
        <a:ext cx="8148386" cy="583618"/>
      </dsp:txXfrm>
    </dsp:sp>
    <dsp:sp modelId="{D0A7FCA5-6643-4BDA-BA05-8D6A77523901}">
      <dsp:nvSpPr>
        <dsp:cNvPr id="0" name=""/>
        <dsp:cNvSpPr/>
      </dsp:nvSpPr>
      <dsp:spPr>
        <a:xfrm rot="5400000">
          <a:off x="5373337" y="638765"/>
          <a:ext cx="232474" cy="2789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/>
        </a:p>
      </dsp:txBody>
      <dsp:txXfrm rot="-5400000">
        <a:off x="5405884" y="662012"/>
        <a:ext cx="167381" cy="162732"/>
      </dsp:txXfrm>
    </dsp:sp>
    <dsp:sp modelId="{3C24B5F6-8293-476E-94F3-D3DF86107DB7}">
      <dsp:nvSpPr>
        <dsp:cNvPr id="0" name=""/>
        <dsp:cNvSpPr/>
      </dsp:nvSpPr>
      <dsp:spPr>
        <a:xfrm>
          <a:off x="1345881" y="933233"/>
          <a:ext cx="8287386" cy="619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1" kern="1200" dirty="0">
              <a:solidFill>
                <a:schemeClr val="tx1"/>
              </a:solidFill>
            </a:rPr>
            <a:t>Advances in data management and processing (big data, cloud, blockchain, etc.)</a:t>
          </a:r>
          <a:r>
            <a:rPr lang="en-GB" sz="700" kern="1200" dirty="0"/>
            <a:t>	</a:t>
          </a:r>
        </a:p>
      </dsp:txBody>
      <dsp:txXfrm>
        <a:off x="1364038" y="951390"/>
        <a:ext cx="8251072" cy="583618"/>
      </dsp:txXfrm>
    </dsp:sp>
    <dsp:sp modelId="{42BAA80B-BD7E-46DA-BCC6-3F721422F131}">
      <dsp:nvSpPr>
        <dsp:cNvPr id="0" name=""/>
        <dsp:cNvSpPr/>
      </dsp:nvSpPr>
      <dsp:spPr>
        <a:xfrm rot="5400000">
          <a:off x="5373337" y="1568665"/>
          <a:ext cx="232474" cy="2789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/>
        </a:p>
      </dsp:txBody>
      <dsp:txXfrm rot="-5400000">
        <a:off x="5405884" y="1591912"/>
        <a:ext cx="167381" cy="162732"/>
      </dsp:txXfrm>
    </dsp:sp>
    <dsp:sp modelId="{2EC2E03D-2911-491E-911F-447601DC2635}">
      <dsp:nvSpPr>
        <dsp:cNvPr id="0" name=""/>
        <dsp:cNvSpPr/>
      </dsp:nvSpPr>
      <dsp:spPr>
        <a:xfrm>
          <a:off x="1307780" y="1863133"/>
          <a:ext cx="8363588" cy="619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1" kern="1200" dirty="0"/>
            <a:t>Advances in analytics (machine learning, robotics, artificial intelligence, etc.)</a:t>
          </a:r>
        </a:p>
      </dsp:txBody>
      <dsp:txXfrm>
        <a:off x="1325937" y="1881290"/>
        <a:ext cx="8327274" cy="583618"/>
      </dsp:txXfrm>
    </dsp:sp>
    <dsp:sp modelId="{E4E84D5D-D981-4C1F-9980-4BFE7C4B1E51}">
      <dsp:nvSpPr>
        <dsp:cNvPr id="0" name=""/>
        <dsp:cNvSpPr/>
      </dsp:nvSpPr>
      <dsp:spPr>
        <a:xfrm rot="5400000">
          <a:off x="5373337" y="2498564"/>
          <a:ext cx="232474" cy="2789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/>
        </a:p>
      </dsp:txBody>
      <dsp:txXfrm rot="-5400000">
        <a:off x="5405884" y="2521811"/>
        <a:ext cx="167381" cy="162732"/>
      </dsp:txXfrm>
    </dsp:sp>
    <dsp:sp modelId="{8CFF5C9C-36B1-4A6C-9473-3C5305304910}">
      <dsp:nvSpPr>
        <dsp:cNvPr id="0" name=""/>
        <dsp:cNvSpPr/>
      </dsp:nvSpPr>
      <dsp:spPr>
        <a:xfrm>
          <a:off x="1256983" y="2793032"/>
          <a:ext cx="8465183" cy="619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1" kern="1200" dirty="0">
              <a:solidFill>
                <a:schemeClr val="tx1"/>
              </a:solidFill>
            </a:rPr>
            <a:t> Increased accuracy availability, reliability at reduced cost</a:t>
          </a:r>
        </a:p>
      </dsp:txBody>
      <dsp:txXfrm>
        <a:off x="1275140" y="2811189"/>
        <a:ext cx="8428869" cy="583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5A85089-C692-4DEA-AC49-04CF34D4FE14}" type="datetimeFigureOut">
              <a:rPr lang="en-GB" smtClean="0">
                <a:latin typeface="Arial" pitchFamily="34" charset="0"/>
              </a:rPr>
              <a:pPr/>
              <a:t>20/03/2018</a:t>
            </a:fld>
            <a:endParaRPr lang="en-GB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3A5C721-4BB5-4DB6-AD65-4BA2A62B05B6}" type="slidenum">
              <a:rPr lang="en-GB" smtClean="0">
                <a:latin typeface="Arial" pitchFamily="34" charset="0"/>
              </a:rPr>
              <a:pPr/>
              <a:t>‹N°›</a:t>
            </a:fld>
            <a:endParaRPr lang="en-GB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3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8045EBA9-A28D-4849-BFEA-AA04F6A21B63}" type="datetimeFigureOut">
              <a:rPr lang="en-GB" smtClean="0"/>
              <a:pPr/>
              <a:t>20/03/2018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92150"/>
            <a:ext cx="616267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5B43D19E-BFDB-4C92-8EDD-32EDDA8F41DF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27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3717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w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emf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>
            <a:spLocks noChangeAspect="1"/>
          </p:cNvSpPr>
          <p:nvPr userDrawn="1"/>
        </p:nvSpPr>
        <p:spPr>
          <a:xfrm>
            <a:off x="3853963" y="615950"/>
            <a:ext cx="7735824" cy="3575304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  <a:gd name="connsiteX0" fmla="*/ 3182 w 6753225"/>
              <a:gd name="connsiteY0" fmla="*/ 1312615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3182 w 6753225"/>
              <a:gd name="connsiteY4" fmla="*/ 1312615 h 3400425"/>
              <a:gd name="connsiteX0" fmla="*/ 3182 w 6753225"/>
              <a:gd name="connsiteY0" fmla="*/ 67426 h 2155236"/>
              <a:gd name="connsiteX1" fmla="*/ 6619689 w 6753225"/>
              <a:gd name="connsiteY1" fmla="*/ 0 h 2155236"/>
              <a:gd name="connsiteX2" fmla="*/ 6753225 w 6753225"/>
              <a:gd name="connsiteY2" fmla="*/ 2155236 h 2155236"/>
              <a:gd name="connsiteX3" fmla="*/ 0 w 6753225"/>
              <a:gd name="connsiteY3" fmla="*/ 2155236 h 2155236"/>
              <a:gd name="connsiteX4" fmla="*/ 3182 w 6753225"/>
              <a:gd name="connsiteY4" fmla="*/ 67426 h 2155236"/>
              <a:gd name="connsiteX0" fmla="*/ 3182 w 6769917"/>
              <a:gd name="connsiteY0" fmla="*/ 1306570 h 3394380"/>
              <a:gd name="connsiteX1" fmla="*/ 6769917 w 6769917"/>
              <a:gd name="connsiteY1" fmla="*/ 0 h 3394380"/>
              <a:gd name="connsiteX2" fmla="*/ 6753225 w 6769917"/>
              <a:gd name="connsiteY2" fmla="*/ 3394380 h 3394380"/>
              <a:gd name="connsiteX3" fmla="*/ 0 w 6769917"/>
              <a:gd name="connsiteY3" fmla="*/ 3394380 h 3394380"/>
              <a:gd name="connsiteX4" fmla="*/ 3182 w 6769917"/>
              <a:gd name="connsiteY4" fmla="*/ 1306570 h 3394380"/>
              <a:gd name="connsiteX0" fmla="*/ 223 w 6771131"/>
              <a:gd name="connsiteY0" fmla="*/ 1297504 h 3394380"/>
              <a:gd name="connsiteX1" fmla="*/ 6771131 w 6771131"/>
              <a:gd name="connsiteY1" fmla="*/ 0 h 3394380"/>
              <a:gd name="connsiteX2" fmla="*/ 6754439 w 6771131"/>
              <a:gd name="connsiteY2" fmla="*/ 3394380 h 3394380"/>
              <a:gd name="connsiteX3" fmla="*/ 1214 w 6771131"/>
              <a:gd name="connsiteY3" fmla="*/ 3394380 h 3394380"/>
              <a:gd name="connsiteX4" fmla="*/ 223 w 6771131"/>
              <a:gd name="connsiteY4" fmla="*/ 1297504 h 3394380"/>
              <a:gd name="connsiteX0" fmla="*/ 105 w 6775185"/>
              <a:gd name="connsiteY0" fmla="*/ 1297505 h 3394380"/>
              <a:gd name="connsiteX1" fmla="*/ 6775185 w 6775185"/>
              <a:gd name="connsiteY1" fmla="*/ 0 h 3394380"/>
              <a:gd name="connsiteX2" fmla="*/ 6758493 w 6775185"/>
              <a:gd name="connsiteY2" fmla="*/ 3394380 h 3394380"/>
              <a:gd name="connsiteX3" fmla="*/ 5268 w 6775185"/>
              <a:gd name="connsiteY3" fmla="*/ 3394380 h 3394380"/>
              <a:gd name="connsiteX4" fmla="*/ 105 w 6775185"/>
              <a:gd name="connsiteY4" fmla="*/ 1297505 h 3394380"/>
              <a:gd name="connsiteX0" fmla="*/ 105 w 6775185"/>
              <a:gd name="connsiteY0" fmla="*/ 1297505 h 3394380"/>
              <a:gd name="connsiteX1" fmla="*/ 6775185 w 6775185"/>
              <a:gd name="connsiteY1" fmla="*/ 0 h 3394380"/>
              <a:gd name="connsiteX2" fmla="*/ 6769621 w 6775185"/>
              <a:gd name="connsiteY2" fmla="*/ 3394380 h 3394380"/>
              <a:gd name="connsiteX3" fmla="*/ 5268 w 6775185"/>
              <a:gd name="connsiteY3" fmla="*/ 3394380 h 3394380"/>
              <a:gd name="connsiteX4" fmla="*/ 105 w 6775185"/>
              <a:gd name="connsiteY4" fmla="*/ 1297505 h 339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5185" h="3394380">
                <a:moveTo>
                  <a:pt x="105" y="1297505"/>
                </a:moveTo>
                <a:lnTo>
                  <a:pt x="6775185" y="0"/>
                </a:lnTo>
                <a:cubicBezTo>
                  <a:pt x="6773330" y="1131460"/>
                  <a:pt x="6771476" y="2262920"/>
                  <a:pt x="6769621" y="3394380"/>
                </a:cubicBezTo>
                <a:lnTo>
                  <a:pt x="5268" y="3394380"/>
                </a:lnTo>
                <a:cubicBezTo>
                  <a:pt x="6329" y="2698443"/>
                  <a:pt x="-956" y="1993442"/>
                  <a:pt x="105" y="1297505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51376" y="2240280"/>
            <a:ext cx="722376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151376" y="3218688"/>
            <a:ext cx="722376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676" y="5339038"/>
            <a:ext cx="987552" cy="11569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7" y="1425575"/>
            <a:ext cx="5387605" cy="4700589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0828" y="1425575"/>
            <a:ext cx="5387605" cy="4700589"/>
          </a:xfr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GB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 March 2018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Huertas, Beyond Basel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648" y="2130551"/>
            <a:ext cx="5393208" cy="399592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 marL="1081088" indent="-357188"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632" y="2130551"/>
            <a:ext cx="5393208" cy="399592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12648" y="1427144"/>
            <a:ext cx="5393208" cy="640800"/>
          </a:xfrm>
        </p:spPr>
        <p:txBody>
          <a:bodyPr anchor="t" anchorCtr="0"/>
          <a:lstStyle>
            <a:lvl1pPr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99632" y="1427144"/>
            <a:ext cx="5393208" cy="640800"/>
          </a:xfrm>
        </p:spPr>
        <p:txBody>
          <a:bodyPr anchor="t" anchorCtr="0"/>
          <a:lstStyle>
            <a:lvl1pPr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20 March 2018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Huertas, Beyond Basel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7802" y="1025526"/>
            <a:ext cx="10978515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 March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Huertas, Beyond Basel </a:t>
            </a:r>
          </a:p>
        </p:txBody>
      </p:sp>
    </p:spTree>
    <p:extLst>
      <p:ext uri="{BB962C8B-B14F-4D97-AF65-F5344CB8AC3E}">
        <p14:creationId xmlns:p14="http://schemas.microsoft.com/office/powerpoint/2010/main" val="3913011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18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2" name="Freeform 6"/>
          <p:cNvSpPr>
            <a:spLocks/>
          </p:cNvSpPr>
          <p:nvPr userDrawn="1"/>
        </p:nvSpPr>
        <p:spPr bwMode="gray">
          <a:xfrm>
            <a:off x="598488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 March 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Huertas, Beyond Basel </a:t>
            </a:r>
          </a:p>
        </p:txBody>
      </p:sp>
    </p:spTree>
    <p:extLst>
      <p:ext uri="{BB962C8B-B14F-4D97-AF65-F5344CB8AC3E}">
        <p14:creationId xmlns:p14="http://schemas.microsoft.com/office/powerpoint/2010/main" val="1999940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18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gray">
          <a:xfrm>
            <a:off x="598488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 March 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Huertas, Beyond Basel </a:t>
            </a:r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18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gray">
          <a:xfrm>
            <a:off x="598488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 March 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Huertas, Beyond Basel </a:t>
            </a:r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800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 March 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Huertas, Beyond Basel </a:t>
            </a:r>
          </a:p>
        </p:txBody>
      </p:sp>
    </p:spTree>
    <p:extLst>
      <p:ext uri="{BB962C8B-B14F-4D97-AF65-F5344CB8AC3E}">
        <p14:creationId xmlns:p14="http://schemas.microsoft.com/office/powerpoint/2010/main" val="3350680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39"/>
            <a:ext cx="4677635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0007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718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 bwMode="gray">
          <a:xfrm>
            <a:off x="624744" y="620575"/>
            <a:ext cx="5476550" cy="23512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0885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EY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Assurance | Tax | Transactions | Advisory</a:t>
            </a:r>
          </a:p>
          <a:p>
            <a:pPr marL="0" marR="0" lvl="3" indent="0" algn="l" defTabSz="10885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Ernst &amp; Young LLP</a:t>
            </a:r>
          </a:p>
          <a:p>
            <a:pPr marL="0" marR="0" lvl="3" indent="0" algn="l" defTabSz="10885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2015 Ernst &amp; Young LLP. Published in the UK.</a:t>
            </a:r>
            <a:b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100" b="0" i="0" u="none" strike="noStrike" kern="1200" cap="none" spc="-12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  <a:p>
            <a:pPr marL="0" marR="0" lvl="3" indent="0" algn="l" defTabSz="10885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GB" sz="1000" b="0" i="0" u="none" strike="noStrike" kern="1200" cap="none" spc="-24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UK firm Ernst &amp; Young LLP is a limited liability partnership registered in England and Wales</a:t>
            </a:r>
            <a:br>
              <a:rPr kumimoji="0" lang="en-GB" sz="1000" b="0" i="0" u="none" strike="noStrike" kern="1200" cap="none" spc="-24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000" b="0" i="0" u="none" strike="noStrike" kern="1200" cap="none" spc="-24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registered number OC300001 and is a member firm of Ernst &amp; Young Global Limited.</a:t>
            </a:r>
          </a:p>
          <a:p>
            <a:pPr marL="0" marR="0" lvl="3" indent="0" algn="l" defTabSz="10885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GB" sz="1000" b="0" i="0" u="none" strike="noStrike" kern="1200" cap="none" spc="-24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Ernst &amp; Young LLP, 1 More London Place, London, SE1 2AF.</a:t>
            </a:r>
          </a:p>
          <a:p>
            <a:pPr marL="0" marR="0" lvl="3" indent="0" algn="l" defTabSz="10885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2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ey.com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4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ChangeAspect="1"/>
          </p:cNvSpPr>
          <p:nvPr userDrawn="1"/>
        </p:nvSpPr>
        <p:spPr bwMode="gray">
          <a:xfrm rot="10800000">
            <a:off x="4370832" y="457200"/>
            <a:ext cx="7221423" cy="4570413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809744" y="1737360"/>
            <a:ext cx="640080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809744" y="2724912"/>
            <a:ext cx="640080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676" y="5339038"/>
            <a:ext cx="987552" cy="11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08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65" y="5340096"/>
            <a:ext cx="987552" cy="1156968"/>
          </a:xfrm>
          <a:prstGeom prst="rect">
            <a:avLst/>
          </a:prstGeom>
        </p:spPr>
      </p:pic>
      <p:sp>
        <p:nvSpPr>
          <p:cNvPr id="9" name="Rectangle 1"/>
          <p:cNvSpPr>
            <a:spLocks noChangeAspect="1"/>
          </p:cNvSpPr>
          <p:nvPr userDrawn="1"/>
        </p:nvSpPr>
        <p:spPr>
          <a:xfrm>
            <a:off x="3853963" y="615950"/>
            <a:ext cx="7735824" cy="3575304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  <a:gd name="connsiteX0" fmla="*/ 3182 w 6753225"/>
              <a:gd name="connsiteY0" fmla="*/ 1312615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3182 w 6753225"/>
              <a:gd name="connsiteY4" fmla="*/ 1312615 h 3400425"/>
              <a:gd name="connsiteX0" fmla="*/ 3182 w 6753225"/>
              <a:gd name="connsiteY0" fmla="*/ 67426 h 2155236"/>
              <a:gd name="connsiteX1" fmla="*/ 6619689 w 6753225"/>
              <a:gd name="connsiteY1" fmla="*/ 0 h 2155236"/>
              <a:gd name="connsiteX2" fmla="*/ 6753225 w 6753225"/>
              <a:gd name="connsiteY2" fmla="*/ 2155236 h 2155236"/>
              <a:gd name="connsiteX3" fmla="*/ 0 w 6753225"/>
              <a:gd name="connsiteY3" fmla="*/ 2155236 h 2155236"/>
              <a:gd name="connsiteX4" fmla="*/ 3182 w 6753225"/>
              <a:gd name="connsiteY4" fmla="*/ 67426 h 2155236"/>
              <a:gd name="connsiteX0" fmla="*/ 3182 w 6769917"/>
              <a:gd name="connsiteY0" fmla="*/ 1306570 h 3394380"/>
              <a:gd name="connsiteX1" fmla="*/ 6769917 w 6769917"/>
              <a:gd name="connsiteY1" fmla="*/ 0 h 3394380"/>
              <a:gd name="connsiteX2" fmla="*/ 6753225 w 6769917"/>
              <a:gd name="connsiteY2" fmla="*/ 3394380 h 3394380"/>
              <a:gd name="connsiteX3" fmla="*/ 0 w 6769917"/>
              <a:gd name="connsiteY3" fmla="*/ 3394380 h 3394380"/>
              <a:gd name="connsiteX4" fmla="*/ 3182 w 6769917"/>
              <a:gd name="connsiteY4" fmla="*/ 1306570 h 3394380"/>
              <a:gd name="connsiteX0" fmla="*/ 223 w 6771131"/>
              <a:gd name="connsiteY0" fmla="*/ 1297504 h 3394380"/>
              <a:gd name="connsiteX1" fmla="*/ 6771131 w 6771131"/>
              <a:gd name="connsiteY1" fmla="*/ 0 h 3394380"/>
              <a:gd name="connsiteX2" fmla="*/ 6754439 w 6771131"/>
              <a:gd name="connsiteY2" fmla="*/ 3394380 h 3394380"/>
              <a:gd name="connsiteX3" fmla="*/ 1214 w 6771131"/>
              <a:gd name="connsiteY3" fmla="*/ 3394380 h 3394380"/>
              <a:gd name="connsiteX4" fmla="*/ 223 w 6771131"/>
              <a:gd name="connsiteY4" fmla="*/ 1297504 h 3394380"/>
              <a:gd name="connsiteX0" fmla="*/ 105 w 6775185"/>
              <a:gd name="connsiteY0" fmla="*/ 1297505 h 3394380"/>
              <a:gd name="connsiteX1" fmla="*/ 6775185 w 6775185"/>
              <a:gd name="connsiteY1" fmla="*/ 0 h 3394380"/>
              <a:gd name="connsiteX2" fmla="*/ 6758493 w 6775185"/>
              <a:gd name="connsiteY2" fmla="*/ 3394380 h 3394380"/>
              <a:gd name="connsiteX3" fmla="*/ 5268 w 6775185"/>
              <a:gd name="connsiteY3" fmla="*/ 3394380 h 3394380"/>
              <a:gd name="connsiteX4" fmla="*/ 105 w 6775185"/>
              <a:gd name="connsiteY4" fmla="*/ 1297505 h 3394380"/>
              <a:gd name="connsiteX0" fmla="*/ 105 w 6775185"/>
              <a:gd name="connsiteY0" fmla="*/ 1297505 h 3394380"/>
              <a:gd name="connsiteX1" fmla="*/ 6775185 w 6775185"/>
              <a:gd name="connsiteY1" fmla="*/ 0 h 3394380"/>
              <a:gd name="connsiteX2" fmla="*/ 6769621 w 6775185"/>
              <a:gd name="connsiteY2" fmla="*/ 3394380 h 3394380"/>
              <a:gd name="connsiteX3" fmla="*/ 5268 w 6775185"/>
              <a:gd name="connsiteY3" fmla="*/ 3394380 h 3394380"/>
              <a:gd name="connsiteX4" fmla="*/ 105 w 6775185"/>
              <a:gd name="connsiteY4" fmla="*/ 1297505 h 339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5185" h="3394380">
                <a:moveTo>
                  <a:pt x="105" y="1297505"/>
                </a:moveTo>
                <a:lnTo>
                  <a:pt x="6775185" y="0"/>
                </a:lnTo>
                <a:cubicBezTo>
                  <a:pt x="6773330" y="1131460"/>
                  <a:pt x="6771476" y="2262920"/>
                  <a:pt x="6769621" y="3394380"/>
                </a:cubicBezTo>
                <a:lnTo>
                  <a:pt x="5268" y="3394380"/>
                </a:lnTo>
                <a:cubicBezTo>
                  <a:pt x="6329" y="2698443"/>
                  <a:pt x="-956" y="1993442"/>
                  <a:pt x="105" y="1297505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151376" y="2240280"/>
            <a:ext cx="722376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151376" y="3218688"/>
            <a:ext cx="722376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4158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1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 March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Huertas, Beyond Basel </a:t>
            </a:r>
          </a:p>
        </p:txBody>
      </p:sp>
    </p:spTree>
    <p:extLst>
      <p:ext uri="{BB962C8B-B14F-4D97-AF65-F5344CB8AC3E}">
        <p14:creationId xmlns:p14="http://schemas.microsoft.com/office/powerpoint/2010/main" val="568748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 March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Huertas, Beyond Basel </a:t>
            </a:r>
          </a:p>
        </p:txBody>
      </p:sp>
    </p:spTree>
    <p:extLst>
      <p:ext uri="{BB962C8B-B14F-4D97-AF65-F5344CB8AC3E}">
        <p14:creationId xmlns:p14="http://schemas.microsoft.com/office/powerpoint/2010/main" val="1166551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356616">
              <a:defRPr/>
            </a:lvl2pPr>
            <a:lvl3pPr marL="713232">
              <a:defRPr/>
            </a:lvl3pPr>
            <a:lvl4pPr marL="1069848">
              <a:defRPr/>
            </a:lvl4pPr>
            <a:lvl5pPr marL="1426464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 March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Huertas, Beyond Basel </a:t>
            </a:r>
          </a:p>
        </p:txBody>
      </p:sp>
    </p:spTree>
    <p:extLst>
      <p:ext uri="{BB962C8B-B14F-4D97-AF65-F5344CB8AC3E}">
        <p14:creationId xmlns:p14="http://schemas.microsoft.com/office/powerpoint/2010/main" val="3919315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 March 2018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Huertas, Beyond Basel </a:t>
            </a:r>
          </a:p>
        </p:txBody>
      </p:sp>
    </p:spTree>
    <p:extLst>
      <p:ext uri="{BB962C8B-B14F-4D97-AF65-F5344CB8AC3E}">
        <p14:creationId xmlns:p14="http://schemas.microsoft.com/office/powerpoint/2010/main" val="76933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 March 2018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Huertas, Beyond Basel </a:t>
            </a:r>
          </a:p>
        </p:txBody>
      </p:sp>
    </p:spTree>
    <p:extLst>
      <p:ext uri="{BB962C8B-B14F-4D97-AF65-F5344CB8AC3E}">
        <p14:creationId xmlns:p14="http://schemas.microsoft.com/office/powerpoint/2010/main" val="24204050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7" y="1425575"/>
            <a:ext cx="5387605" cy="4700589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0828" y="1425575"/>
            <a:ext cx="5387605" cy="4700589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 March 2018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Huertas, Beyond Basel </a:t>
            </a:r>
          </a:p>
        </p:txBody>
      </p:sp>
    </p:spTree>
    <p:extLst>
      <p:ext uri="{BB962C8B-B14F-4D97-AF65-F5344CB8AC3E}">
        <p14:creationId xmlns:p14="http://schemas.microsoft.com/office/powerpoint/2010/main" val="16146428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20 March 2018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Huertas, Beyond Basel 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612648" y="2130551"/>
            <a:ext cx="5393208" cy="399592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 marL="1081088" indent="-357188"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6199632" y="2130551"/>
            <a:ext cx="5393208" cy="399592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12648" y="1427144"/>
            <a:ext cx="5393208" cy="640800"/>
          </a:xfrm>
        </p:spPr>
        <p:txBody>
          <a:bodyPr anchor="t" anchorCtr="0"/>
          <a:lstStyle>
            <a:lvl1pPr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99632" y="1427144"/>
            <a:ext cx="5393208" cy="640800"/>
          </a:xfrm>
        </p:spPr>
        <p:txBody>
          <a:bodyPr anchor="t" anchorCtr="0"/>
          <a:lstStyle>
            <a:lvl1pPr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5879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7802" y="1025526"/>
            <a:ext cx="10978515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n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20 March 2018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Huertas, Beyond Basel </a:t>
            </a:r>
          </a:p>
        </p:txBody>
      </p:sp>
    </p:spTree>
    <p:extLst>
      <p:ext uri="{BB962C8B-B14F-4D97-AF65-F5344CB8AC3E}">
        <p14:creationId xmlns:p14="http://schemas.microsoft.com/office/powerpoint/2010/main" val="26156250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18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6" name="Freeform 6"/>
          <p:cNvSpPr>
            <a:spLocks/>
          </p:cNvSpPr>
          <p:nvPr userDrawn="1"/>
        </p:nvSpPr>
        <p:spPr bwMode="gray">
          <a:xfrm>
            <a:off x="598488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 March 2018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Huertas, Beyond Basel </a:t>
            </a:r>
          </a:p>
        </p:txBody>
      </p:sp>
    </p:spTree>
    <p:extLst>
      <p:ext uri="{BB962C8B-B14F-4D97-AF65-F5344CB8AC3E}">
        <p14:creationId xmlns:p14="http://schemas.microsoft.com/office/powerpoint/2010/main" val="2044832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612648"/>
            <a:ext cx="7731674" cy="35753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676" y="5339038"/>
            <a:ext cx="987552" cy="115696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005840" y="2240280"/>
            <a:ext cx="6879463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005840" y="3218688"/>
            <a:ext cx="6879463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5888736"/>
            <a:ext cx="3780000" cy="61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070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18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598488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 March 2018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Huertas, Beyond Basel </a:t>
            </a:r>
          </a:p>
        </p:txBody>
      </p:sp>
    </p:spTree>
    <p:extLst>
      <p:ext uri="{BB962C8B-B14F-4D97-AF65-F5344CB8AC3E}">
        <p14:creationId xmlns:p14="http://schemas.microsoft.com/office/powerpoint/2010/main" val="39308065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18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Freeform 4"/>
          <p:cNvSpPr>
            <a:spLocks/>
          </p:cNvSpPr>
          <p:nvPr userDrawn="1"/>
        </p:nvSpPr>
        <p:spPr bwMode="gray">
          <a:xfrm>
            <a:off x="598488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 March 2018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Huertas, Beyond Basel </a:t>
            </a:r>
          </a:p>
        </p:txBody>
      </p:sp>
    </p:spTree>
    <p:extLst>
      <p:ext uri="{BB962C8B-B14F-4D97-AF65-F5344CB8AC3E}">
        <p14:creationId xmlns:p14="http://schemas.microsoft.com/office/powerpoint/2010/main" val="39308065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 March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Huertas, Beyond Basel </a:t>
            </a:r>
          </a:p>
        </p:txBody>
      </p:sp>
      <p:sp>
        <p:nvSpPr>
          <p:cNvPr id="6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1261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39"/>
            <a:ext cx="4677635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19397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80372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 bwMode="gray">
          <a:xfrm>
            <a:off x="624744" y="620575"/>
            <a:ext cx="5476550" cy="23512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0885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EY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Assurance | Tax | Transactions | Advisory</a:t>
            </a:r>
          </a:p>
          <a:p>
            <a:pPr marL="0" marR="0" lvl="3" indent="0" algn="l" defTabSz="10885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Ernst &amp; Young LLP</a:t>
            </a:r>
          </a:p>
          <a:p>
            <a:pPr marL="0" marR="0" lvl="3" indent="0" algn="l" defTabSz="10885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2015 Ernst &amp; Young LLP. Published in the UK.</a:t>
            </a:r>
            <a:b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100" b="0" i="0" u="none" strike="noStrike" kern="1200" cap="none" spc="-12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  <a:p>
            <a:pPr marL="0" marR="0" lvl="3" indent="0" algn="l" defTabSz="10885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GB" sz="1000" b="0" i="0" u="none" strike="noStrike" kern="1200" cap="none" spc="-24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UK firm Ernst &amp; Young LLP is a limited liability partnership registered in England and Wales</a:t>
            </a:r>
            <a:br>
              <a:rPr kumimoji="0" lang="en-GB" sz="1000" b="0" i="0" u="none" strike="noStrike" kern="1200" cap="none" spc="-24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000" b="0" i="0" u="none" strike="noStrike" kern="1200" cap="none" spc="-24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registered number OC300001 and is a member firm of Ernst &amp; Young Global Limited.</a:t>
            </a:r>
          </a:p>
          <a:p>
            <a:pPr marL="0" marR="0" lvl="3" indent="0" algn="l" defTabSz="10885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GB" sz="1000" b="0" i="0" u="none" strike="noStrike" kern="1200" cap="none" spc="-24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Ernst &amp; Young LLP, 1 More London Place, London, SE1 2AF.</a:t>
            </a:r>
          </a:p>
          <a:p>
            <a:pPr marL="0" marR="0" lvl="3" indent="0" algn="l" defTabSz="10885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2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ey.com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46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608" y="5340096"/>
            <a:ext cx="987552" cy="1156968"/>
          </a:xfrm>
          <a:prstGeom prst="rect">
            <a:avLst/>
          </a:prstGeom>
        </p:spPr>
      </p:pic>
      <p:sp>
        <p:nvSpPr>
          <p:cNvPr id="6" name="Rectangle 1"/>
          <p:cNvSpPr>
            <a:spLocks noChangeAspect="1"/>
          </p:cNvSpPr>
          <p:nvPr userDrawn="1"/>
        </p:nvSpPr>
        <p:spPr>
          <a:xfrm>
            <a:off x="3853963" y="615950"/>
            <a:ext cx="7735824" cy="3575304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  <a:gd name="connsiteX0" fmla="*/ 3182 w 6753225"/>
              <a:gd name="connsiteY0" fmla="*/ 1312615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3182 w 6753225"/>
              <a:gd name="connsiteY4" fmla="*/ 1312615 h 3400425"/>
              <a:gd name="connsiteX0" fmla="*/ 3182 w 6753225"/>
              <a:gd name="connsiteY0" fmla="*/ 67426 h 2155236"/>
              <a:gd name="connsiteX1" fmla="*/ 6619689 w 6753225"/>
              <a:gd name="connsiteY1" fmla="*/ 0 h 2155236"/>
              <a:gd name="connsiteX2" fmla="*/ 6753225 w 6753225"/>
              <a:gd name="connsiteY2" fmla="*/ 2155236 h 2155236"/>
              <a:gd name="connsiteX3" fmla="*/ 0 w 6753225"/>
              <a:gd name="connsiteY3" fmla="*/ 2155236 h 2155236"/>
              <a:gd name="connsiteX4" fmla="*/ 3182 w 6753225"/>
              <a:gd name="connsiteY4" fmla="*/ 67426 h 2155236"/>
              <a:gd name="connsiteX0" fmla="*/ 3182 w 6769917"/>
              <a:gd name="connsiteY0" fmla="*/ 1306570 h 3394380"/>
              <a:gd name="connsiteX1" fmla="*/ 6769917 w 6769917"/>
              <a:gd name="connsiteY1" fmla="*/ 0 h 3394380"/>
              <a:gd name="connsiteX2" fmla="*/ 6753225 w 6769917"/>
              <a:gd name="connsiteY2" fmla="*/ 3394380 h 3394380"/>
              <a:gd name="connsiteX3" fmla="*/ 0 w 6769917"/>
              <a:gd name="connsiteY3" fmla="*/ 3394380 h 3394380"/>
              <a:gd name="connsiteX4" fmla="*/ 3182 w 6769917"/>
              <a:gd name="connsiteY4" fmla="*/ 1306570 h 3394380"/>
              <a:gd name="connsiteX0" fmla="*/ 223 w 6771131"/>
              <a:gd name="connsiteY0" fmla="*/ 1297504 h 3394380"/>
              <a:gd name="connsiteX1" fmla="*/ 6771131 w 6771131"/>
              <a:gd name="connsiteY1" fmla="*/ 0 h 3394380"/>
              <a:gd name="connsiteX2" fmla="*/ 6754439 w 6771131"/>
              <a:gd name="connsiteY2" fmla="*/ 3394380 h 3394380"/>
              <a:gd name="connsiteX3" fmla="*/ 1214 w 6771131"/>
              <a:gd name="connsiteY3" fmla="*/ 3394380 h 3394380"/>
              <a:gd name="connsiteX4" fmla="*/ 223 w 6771131"/>
              <a:gd name="connsiteY4" fmla="*/ 1297504 h 3394380"/>
              <a:gd name="connsiteX0" fmla="*/ 105 w 6775185"/>
              <a:gd name="connsiteY0" fmla="*/ 1297505 h 3394380"/>
              <a:gd name="connsiteX1" fmla="*/ 6775185 w 6775185"/>
              <a:gd name="connsiteY1" fmla="*/ 0 h 3394380"/>
              <a:gd name="connsiteX2" fmla="*/ 6758493 w 6775185"/>
              <a:gd name="connsiteY2" fmla="*/ 3394380 h 3394380"/>
              <a:gd name="connsiteX3" fmla="*/ 5268 w 6775185"/>
              <a:gd name="connsiteY3" fmla="*/ 3394380 h 3394380"/>
              <a:gd name="connsiteX4" fmla="*/ 105 w 6775185"/>
              <a:gd name="connsiteY4" fmla="*/ 1297505 h 3394380"/>
              <a:gd name="connsiteX0" fmla="*/ 105 w 6775185"/>
              <a:gd name="connsiteY0" fmla="*/ 1297505 h 3394380"/>
              <a:gd name="connsiteX1" fmla="*/ 6775185 w 6775185"/>
              <a:gd name="connsiteY1" fmla="*/ 0 h 3394380"/>
              <a:gd name="connsiteX2" fmla="*/ 6769621 w 6775185"/>
              <a:gd name="connsiteY2" fmla="*/ 3394380 h 3394380"/>
              <a:gd name="connsiteX3" fmla="*/ 5268 w 6775185"/>
              <a:gd name="connsiteY3" fmla="*/ 3394380 h 3394380"/>
              <a:gd name="connsiteX4" fmla="*/ 105 w 6775185"/>
              <a:gd name="connsiteY4" fmla="*/ 1297505 h 339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5185" h="3394380">
                <a:moveTo>
                  <a:pt x="105" y="1297505"/>
                </a:moveTo>
                <a:lnTo>
                  <a:pt x="6775185" y="0"/>
                </a:lnTo>
                <a:cubicBezTo>
                  <a:pt x="6773330" y="1131460"/>
                  <a:pt x="6771476" y="2262920"/>
                  <a:pt x="6769621" y="3394380"/>
                </a:cubicBezTo>
                <a:lnTo>
                  <a:pt x="5268" y="3394380"/>
                </a:lnTo>
                <a:cubicBezTo>
                  <a:pt x="6329" y="2698443"/>
                  <a:pt x="-956" y="1993442"/>
                  <a:pt x="105" y="1297505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151376" y="2240280"/>
            <a:ext cx="722376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151376" y="3218688"/>
            <a:ext cx="722376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ChangeAspect="1"/>
          </p:cNvSpPr>
          <p:nvPr userDrawn="1"/>
        </p:nvSpPr>
        <p:spPr bwMode="gray">
          <a:xfrm rot="10800000">
            <a:off x="4370832" y="457200"/>
            <a:ext cx="7221423" cy="4570413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809744" y="1737360"/>
            <a:ext cx="640080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809744" y="2724912"/>
            <a:ext cx="640080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608" y="5340096"/>
            <a:ext cx="987552" cy="11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080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612648"/>
            <a:ext cx="7731674" cy="35753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5888736"/>
            <a:ext cx="3780000" cy="61875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1005840" y="2240280"/>
            <a:ext cx="6879463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1005840" y="3218688"/>
            <a:ext cx="6879463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608" y="5340096"/>
            <a:ext cx="987552" cy="11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070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5888736"/>
            <a:ext cx="3780000" cy="6187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8" y="385087"/>
            <a:ext cx="5413375" cy="4572000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996696" y="1691640"/>
            <a:ext cx="459740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996696" y="2660904"/>
            <a:ext cx="4597400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608" y="5340096"/>
            <a:ext cx="987552" cy="11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23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8" y="385087"/>
            <a:ext cx="5413375" cy="457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676" y="5339038"/>
            <a:ext cx="987552" cy="11569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5888736"/>
            <a:ext cx="3780000" cy="61875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996696" y="1691640"/>
            <a:ext cx="459740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996696" y="2660904"/>
            <a:ext cx="4597400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21231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 March 2018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Huertas, Beyond Basel </a:t>
            </a:r>
          </a:p>
        </p:txBody>
      </p:sp>
      <p:sp>
        <p:nvSpPr>
          <p:cNvPr id="11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 March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Huertas, Beyond Basel </a:t>
            </a:r>
          </a:p>
        </p:txBody>
      </p:sp>
    </p:spTree>
    <p:extLst>
      <p:ext uri="{BB962C8B-B14F-4D97-AF65-F5344CB8AC3E}">
        <p14:creationId xmlns:p14="http://schemas.microsoft.com/office/powerpoint/2010/main" val="11665512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356616">
              <a:defRPr/>
            </a:lvl2pPr>
            <a:lvl3pPr marL="713232">
              <a:defRPr/>
            </a:lvl3pPr>
            <a:lvl4pPr marL="1069848">
              <a:defRPr/>
            </a:lvl4pPr>
            <a:lvl5pPr marL="1426464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 March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Huertas, Beyond Basel </a:t>
            </a:r>
          </a:p>
        </p:txBody>
      </p:sp>
    </p:spTree>
    <p:extLst>
      <p:ext uri="{BB962C8B-B14F-4D97-AF65-F5344CB8AC3E}">
        <p14:creationId xmlns:p14="http://schemas.microsoft.com/office/powerpoint/2010/main" val="39193151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 March 2018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Huertas, Beyond Basel 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 March 2018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Huertas, Beyond Basel </a:t>
            </a:r>
          </a:p>
        </p:txBody>
      </p:sp>
    </p:spTree>
    <p:extLst>
      <p:ext uri="{BB962C8B-B14F-4D97-AF65-F5344CB8AC3E}">
        <p14:creationId xmlns:p14="http://schemas.microsoft.com/office/powerpoint/2010/main" val="2470838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7" y="1425575"/>
            <a:ext cx="5387605" cy="4700589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0828" y="1425575"/>
            <a:ext cx="5387605" cy="4700589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 March 2018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Huertas, Beyond Basel 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648" y="2130552"/>
            <a:ext cx="5393208" cy="39949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632" y="2130552"/>
            <a:ext cx="5393208" cy="39949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12648" y="1425575"/>
            <a:ext cx="5393208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99632" y="1425575"/>
            <a:ext cx="5393208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20 March 2018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Huertas, Beyond Basel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7802" y="1025526"/>
            <a:ext cx="10978515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n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20 March 2018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Huertas, Beyond Basel </a:t>
            </a:r>
          </a:p>
        </p:txBody>
      </p:sp>
    </p:spTree>
    <p:extLst>
      <p:ext uri="{BB962C8B-B14F-4D97-AF65-F5344CB8AC3E}">
        <p14:creationId xmlns:p14="http://schemas.microsoft.com/office/powerpoint/2010/main" val="39130112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18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gray">
          <a:xfrm>
            <a:off x="598488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 March 2018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Huertas, Beyond Basel </a:t>
            </a:r>
          </a:p>
        </p:txBody>
      </p:sp>
    </p:spTree>
    <p:extLst>
      <p:ext uri="{BB962C8B-B14F-4D97-AF65-F5344CB8AC3E}">
        <p14:creationId xmlns:p14="http://schemas.microsoft.com/office/powerpoint/2010/main" val="19999408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18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598488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 March 2018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Huertas, Beyond Basel </a:t>
            </a:r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8" y="1425600"/>
            <a:ext cx="10978515" cy="47000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 March 2018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Huertas, Beyond Basel 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18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Freeform 4"/>
          <p:cNvSpPr>
            <a:spLocks/>
          </p:cNvSpPr>
          <p:nvPr userDrawn="1"/>
        </p:nvSpPr>
        <p:spPr bwMode="gray">
          <a:xfrm>
            <a:off x="594996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 March 2018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Huertas, Beyond Basel </a:t>
            </a:r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800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 March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Huertas, Beyond Basel </a:t>
            </a:r>
          </a:p>
        </p:txBody>
      </p:sp>
    </p:spTree>
    <p:extLst>
      <p:ext uri="{BB962C8B-B14F-4D97-AF65-F5344CB8AC3E}">
        <p14:creationId xmlns:p14="http://schemas.microsoft.com/office/powerpoint/2010/main" val="33506808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39"/>
            <a:ext cx="4677635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00077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7189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 bwMode="gray">
          <a:xfrm>
            <a:off x="624744" y="620575"/>
            <a:ext cx="5476550" cy="23512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0885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EY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Assurance | Tax | Transactions | Advisory</a:t>
            </a:r>
          </a:p>
          <a:p>
            <a:pPr marL="0" marR="0" lvl="3" indent="0" algn="l" defTabSz="10885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Ernst &amp; Young LLP</a:t>
            </a:r>
          </a:p>
          <a:p>
            <a:pPr marL="0" marR="0" lvl="3" indent="0" algn="l" defTabSz="10885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2015 Ernst &amp; Young LLP. Published in the UK.</a:t>
            </a:r>
            <a:b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100" b="0" i="0" u="none" strike="noStrike" kern="1200" cap="none" spc="-12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  <a:p>
            <a:pPr marL="0" marR="0" lvl="3" indent="0" algn="l" defTabSz="10885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GB" sz="1000" b="0" i="0" u="none" strike="noStrike" kern="1200" cap="none" spc="-24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UK firm Ernst &amp; Young LLP is a limited liability partnership registered in England and Wales</a:t>
            </a:r>
            <a:br>
              <a:rPr kumimoji="0" lang="en-GB" sz="1000" b="0" i="0" u="none" strike="noStrike" kern="1200" cap="none" spc="-24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000" b="0" i="0" u="none" strike="noStrike" kern="1200" cap="none" spc="-24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registered number OC300001 and is a member firm of Ernst &amp; Young Global Limited.</a:t>
            </a:r>
          </a:p>
          <a:p>
            <a:pPr marL="0" marR="0" lvl="3" indent="0" algn="l" defTabSz="10885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GB" sz="1000" b="0" i="0" u="none" strike="noStrike" kern="1200" cap="none" spc="-24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Ernst &amp; Young LLP, 1 More London Place, London, SE1 2AF.</a:t>
            </a:r>
          </a:p>
          <a:p>
            <a:pPr marL="0" marR="0" lvl="3" indent="0" algn="l" defTabSz="10885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2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ey.com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5617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>
            <a:spLocks noChangeAspect="1"/>
          </p:cNvSpPr>
          <p:nvPr userDrawn="1"/>
        </p:nvSpPr>
        <p:spPr>
          <a:xfrm>
            <a:off x="3853963" y="615950"/>
            <a:ext cx="7735824" cy="3575304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  <a:gd name="connsiteX0" fmla="*/ 3182 w 6753225"/>
              <a:gd name="connsiteY0" fmla="*/ 1312615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3182 w 6753225"/>
              <a:gd name="connsiteY4" fmla="*/ 1312615 h 3400425"/>
              <a:gd name="connsiteX0" fmla="*/ 3182 w 6753225"/>
              <a:gd name="connsiteY0" fmla="*/ 67426 h 2155236"/>
              <a:gd name="connsiteX1" fmla="*/ 6619689 w 6753225"/>
              <a:gd name="connsiteY1" fmla="*/ 0 h 2155236"/>
              <a:gd name="connsiteX2" fmla="*/ 6753225 w 6753225"/>
              <a:gd name="connsiteY2" fmla="*/ 2155236 h 2155236"/>
              <a:gd name="connsiteX3" fmla="*/ 0 w 6753225"/>
              <a:gd name="connsiteY3" fmla="*/ 2155236 h 2155236"/>
              <a:gd name="connsiteX4" fmla="*/ 3182 w 6753225"/>
              <a:gd name="connsiteY4" fmla="*/ 67426 h 2155236"/>
              <a:gd name="connsiteX0" fmla="*/ 3182 w 6769917"/>
              <a:gd name="connsiteY0" fmla="*/ 1306570 h 3394380"/>
              <a:gd name="connsiteX1" fmla="*/ 6769917 w 6769917"/>
              <a:gd name="connsiteY1" fmla="*/ 0 h 3394380"/>
              <a:gd name="connsiteX2" fmla="*/ 6753225 w 6769917"/>
              <a:gd name="connsiteY2" fmla="*/ 3394380 h 3394380"/>
              <a:gd name="connsiteX3" fmla="*/ 0 w 6769917"/>
              <a:gd name="connsiteY3" fmla="*/ 3394380 h 3394380"/>
              <a:gd name="connsiteX4" fmla="*/ 3182 w 6769917"/>
              <a:gd name="connsiteY4" fmla="*/ 1306570 h 3394380"/>
              <a:gd name="connsiteX0" fmla="*/ 223 w 6771131"/>
              <a:gd name="connsiteY0" fmla="*/ 1297504 h 3394380"/>
              <a:gd name="connsiteX1" fmla="*/ 6771131 w 6771131"/>
              <a:gd name="connsiteY1" fmla="*/ 0 h 3394380"/>
              <a:gd name="connsiteX2" fmla="*/ 6754439 w 6771131"/>
              <a:gd name="connsiteY2" fmla="*/ 3394380 h 3394380"/>
              <a:gd name="connsiteX3" fmla="*/ 1214 w 6771131"/>
              <a:gd name="connsiteY3" fmla="*/ 3394380 h 3394380"/>
              <a:gd name="connsiteX4" fmla="*/ 223 w 6771131"/>
              <a:gd name="connsiteY4" fmla="*/ 1297504 h 3394380"/>
              <a:gd name="connsiteX0" fmla="*/ 105 w 6775185"/>
              <a:gd name="connsiteY0" fmla="*/ 1297505 h 3394380"/>
              <a:gd name="connsiteX1" fmla="*/ 6775185 w 6775185"/>
              <a:gd name="connsiteY1" fmla="*/ 0 h 3394380"/>
              <a:gd name="connsiteX2" fmla="*/ 6758493 w 6775185"/>
              <a:gd name="connsiteY2" fmla="*/ 3394380 h 3394380"/>
              <a:gd name="connsiteX3" fmla="*/ 5268 w 6775185"/>
              <a:gd name="connsiteY3" fmla="*/ 3394380 h 3394380"/>
              <a:gd name="connsiteX4" fmla="*/ 105 w 6775185"/>
              <a:gd name="connsiteY4" fmla="*/ 1297505 h 3394380"/>
              <a:gd name="connsiteX0" fmla="*/ 105 w 6775185"/>
              <a:gd name="connsiteY0" fmla="*/ 1297505 h 3394380"/>
              <a:gd name="connsiteX1" fmla="*/ 6775185 w 6775185"/>
              <a:gd name="connsiteY1" fmla="*/ 0 h 3394380"/>
              <a:gd name="connsiteX2" fmla="*/ 6769621 w 6775185"/>
              <a:gd name="connsiteY2" fmla="*/ 3394380 h 3394380"/>
              <a:gd name="connsiteX3" fmla="*/ 5268 w 6775185"/>
              <a:gd name="connsiteY3" fmla="*/ 3394380 h 3394380"/>
              <a:gd name="connsiteX4" fmla="*/ 105 w 6775185"/>
              <a:gd name="connsiteY4" fmla="*/ 1297505 h 339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5185" h="3394380">
                <a:moveTo>
                  <a:pt x="105" y="1297505"/>
                </a:moveTo>
                <a:lnTo>
                  <a:pt x="6775185" y="0"/>
                </a:lnTo>
                <a:cubicBezTo>
                  <a:pt x="6773330" y="1131460"/>
                  <a:pt x="6771476" y="2262920"/>
                  <a:pt x="6769621" y="3394380"/>
                </a:cubicBezTo>
                <a:lnTo>
                  <a:pt x="5268" y="3394380"/>
                </a:lnTo>
                <a:cubicBezTo>
                  <a:pt x="6329" y="2698443"/>
                  <a:pt x="-956" y="1993442"/>
                  <a:pt x="105" y="1297505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51376" y="2240280"/>
            <a:ext cx="722376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4151376" y="3218688"/>
            <a:ext cx="722376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608" y="5340096"/>
            <a:ext cx="987552" cy="11569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ChangeAspect="1"/>
          </p:cNvSpPr>
          <p:nvPr userDrawn="1"/>
        </p:nvSpPr>
        <p:spPr bwMode="gray">
          <a:xfrm rot="10800000">
            <a:off x="4370832" y="457200"/>
            <a:ext cx="7221423" cy="4570413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809744" y="1737360"/>
            <a:ext cx="640080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809744" y="2724912"/>
            <a:ext cx="640080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608" y="5340096"/>
            <a:ext cx="987552" cy="11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080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608" y="5340096"/>
            <a:ext cx="987552" cy="11569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612648"/>
            <a:ext cx="7731125" cy="357505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005840" y="2240280"/>
            <a:ext cx="6879463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005840" y="3218688"/>
            <a:ext cx="6879463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5888736"/>
            <a:ext cx="3780000" cy="61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070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3" y="384047"/>
            <a:ext cx="5413248" cy="4572744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608" y="5340096"/>
            <a:ext cx="987552" cy="115696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996696" y="1691640"/>
            <a:ext cx="459740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996696" y="2660904"/>
            <a:ext cx="4597400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5888736"/>
            <a:ext cx="3780000" cy="61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231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 March 2018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Huertas, Beyond Basel </a:t>
            </a:r>
          </a:p>
        </p:txBody>
      </p:sp>
      <p:sp>
        <p:nvSpPr>
          <p:cNvPr id="11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 March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Huertas, Beyond Basel </a:t>
            </a:r>
          </a:p>
        </p:txBody>
      </p:sp>
    </p:spTree>
    <p:extLst>
      <p:ext uri="{BB962C8B-B14F-4D97-AF65-F5344CB8AC3E}">
        <p14:creationId xmlns:p14="http://schemas.microsoft.com/office/powerpoint/2010/main" val="8861187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 March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Huertas, Beyond Basel 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5512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356616">
              <a:defRPr/>
            </a:lvl2pPr>
            <a:lvl3pPr marL="713232">
              <a:defRPr/>
            </a:lvl3pPr>
            <a:lvl4pPr marL="1069848">
              <a:defRPr/>
            </a:lvl4pPr>
            <a:lvl5pPr marL="1426464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 March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Huertas, Beyond Basel 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3151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 March 2018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Huertas, Beyond Basel </a:t>
            </a:r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 March 2018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Huertas, Beyond Basel </a:t>
            </a:r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200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277" y="1425575"/>
            <a:ext cx="5387605" cy="471963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188" y="1425575"/>
            <a:ext cx="5387605" cy="471963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 March 2018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Huertas, Beyond Basel </a:t>
            </a:r>
          </a:p>
        </p:txBody>
      </p:sp>
      <p:sp>
        <p:nvSpPr>
          <p:cNvPr id="11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648" y="2130552"/>
            <a:ext cx="5393208" cy="39949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632" y="2130552"/>
            <a:ext cx="5393208" cy="39949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12648" y="1425575"/>
            <a:ext cx="5393208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99632" y="1425575"/>
            <a:ext cx="5393208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20 March 2018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Huertas, Beyond Basel </a:t>
            </a:r>
          </a:p>
        </p:txBody>
      </p:sp>
      <p:sp>
        <p:nvSpPr>
          <p:cNvPr id="14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7802" y="1025526"/>
            <a:ext cx="10978515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n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20 March 2018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Huertas, Beyond Basel </a:t>
            </a: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112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18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6" name="Freeform 6"/>
          <p:cNvSpPr>
            <a:spLocks/>
          </p:cNvSpPr>
          <p:nvPr userDrawn="1"/>
        </p:nvSpPr>
        <p:spPr bwMode="gray">
          <a:xfrm>
            <a:off x="598488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 March 2018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Huertas, Beyond Basel </a:t>
            </a:r>
          </a:p>
        </p:txBody>
      </p:sp>
    </p:spTree>
    <p:extLst>
      <p:ext uri="{BB962C8B-B14F-4D97-AF65-F5344CB8AC3E}">
        <p14:creationId xmlns:p14="http://schemas.microsoft.com/office/powerpoint/2010/main" val="19999408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18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598488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 March 2018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Huertas, Beyond Basel </a:t>
            </a:r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918" y="201168"/>
            <a:ext cx="1097851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Freeform 4"/>
          <p:cNvSpPr>
            <a:spLocks/>
          </p:cNvSpPr>
          <p:nvPr userDrawn="1"/>
        </p:nvSpPr>
        <p:spPr bwMode="gray">
          <a:xfrm>
            <a:off x="594996" y="1057275"/>
            <a:ext cx="10993437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 March 2018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Huertas, Beyond Basel </a:t>
            </a:r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356616">
              <a:defRPr/>
            </a:lvl2pPr>
            <a:lvl3pPr marL="713232">
              <a:defRPr/>
            </a:lvl3pPr>
            <a:lvl4pPr marL="1069848">
              <a:defRPr/>
            </a:lvl4pPr>
            <a:lvl5pPr marL="1426464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 March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Huertas, Beyond Basel </a:t>
            </a:r>
          </a:p>
        </p:txBody>
      </p:sp>
    </p:spTree>
    <p:extLst>
      <p:ext uri="{BB962C8B-B14F-4D97-AF65-F5344CB8AC3E}">
        <p14:creationId xmlns:p14="http://schemas.microsoft.com/office/powerpoint/2010/main" val="4119179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 March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Huertas, Beyond Basel </a:t>
            </a:r>
          </a:p>
        </p:txBody>
      </p:sp>
      <p:sp>
        <p:nvSpPr>
          <p:cNvPr id="6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808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39"/>
            <a:ext cx="4677635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00077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7189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 bwMode="gray">
          <a:xfrm>
            <a:off x="624744" y="620575"/>
            <a:ext cx="5476550" cy="23512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0885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EY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Assurance | Tax | Transactions | Advisory</a:t>
            </a:r>
          </a:p>
          <a:p>
            <a:pPr marL="0" marR="0" lvl="3" indent="0" algn="l" defTabSz="10885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Ernst &amp; Young LLP</a:t>
            </a:r>
          </a:p>
          <a:p>
            <a:pPr marL="0" marR="0" lvl="3" indent="0" algn="l" defTabSz="10885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2015 Ernst &amp; Young LLP. Published in the UK.</a:t>
            </a:r>
            <a:b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100" b="0" i="0" u="none" strike="noStrike" kern="1200" cap="none" spc="-12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  <a:p>
            <a:pPr marL="0" marR="0" lvl="3" indent="0" algn="l" defTabSz="10885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GB" sz="1000" b="0" i="0" u="none" strike="noStrike" kern="1200" cap="none" spc="-24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UK firm Ernst &amp; Young LLP is a limited liability partnership registered in England and Wales</a:t>
            </a:r>
            <a:br>
              <a:rPr kumimoji="0" lang="en-GB" sz="1000" b="0" i="0" u="none" strike="noStrike" kern="1200" cap="none" spc="-24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000" b="0" i="0" u="none" strike="noStrike" kern="1200" cap="none" spc="-24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registered number OC300001 and is a member firm of Ernst &amp; Young Global Limited.</a:t>
            </a:r>
          </a:p>
          <a:p>
            <a:pPr marL="0" marR="0" lvl="3" indent="0" algn="l" defTabSz="10885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GB" sz="1000" b="0" i="0" u="none" strike="noStrike" kern="1200" cap="none" spc="-24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Ernst &amp; Young LLP, 1 More London Place, London, SE1 2AF.</a:t>
            </a:r>
          </a:p>
          <a:p>
            <a:pPr marL="0" marR="0" lvl="3" indent="0" algn="l" defTabSz="10885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2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ey.com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56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918" y="1044000"/>
            <a:ext cx="1097851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 March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Huertas, Beyond Basel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918" y="6245352"/>
            <a:ext cx="1097851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 March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Huertas, Beyond Basel </a:t>
            </a:r>
          </a:p>
        </p:txBody>
      </p:sp>
    </p:spTree>
    <p:extLst>
      <p:ext uri="{BB962C8B-B14F-4D97-AF65-F5344CB8AC3E}">
        <p14:creationId xmlns:p14="http://schemas.microsoft.com/office/powerpoint/2010/main" val="340413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w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image" Target="../media/image7.wmf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image" Target="../media/image9.wmf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21" Type="http://schemas.openxmlformats.org/officeDocument/2006/relationships/image" Target="../media/image12.wmf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18" y="201600"/>
            <a:ext cx="1097851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425600"/>
            <a:ext cx="10978515" cy="47000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2998" y="6519672"/>
            <a:ext cx="4581585" cy="20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Huertas, Beyond Basel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18" y="6519672"/>
            <a:ext cx="885600" cy="2011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+mn-lt"/>
              </a:rPr>
              <a:t>Page </a:t>
            </a:r>
            <a:fld id="{9AE4D82F-B047-469B-AC52-A46321747EAF}" type="slidenum">
              <a:rPr lang="en-GB" sz="1100" smtClean="0">
                <a:solidFill>
                  <a:schemeClr val="bg1"/>
                </a:solidFill>
                <a:latin typeface="+mn-lt"/>
              </a:rPr>
              <a:pPr/>
              <a:t>‹N°›</a:t>
            </a:fld>
            <a:endParaRPr lang="en-GB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95518" y="6519672"/>
            <a:ext cx="1371600" cy="201168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20 March 2018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960" y="6327648"/>
            <a:ext cx="399919" cy="4088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44" r:id="rId2"/>
    <p:sldLayoutId id="2147483745" r:id="rId3"/>
    <p:sldLayoutId id="2147483747" r:id="rId4"/>
    <p:sldLayoutId id="2147483668" r:id="rId5"/>
    <p:sldLayoutId id="2147483730" r:id="rId6"/>
    <p:sldLayoutId id="2147483731" r:id="rId7"/>
    <p:sldLayoutId id="2147483669" r:id="rId8"/>
    <p:sldLayoutId id="2147483773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726" r:id="rId15"/>
    <p:sldLayoutId id="2147483677" r:id="rId16"/>
    <p:sldLayoutId id="2147483678" r:id="rId17"/>
    <p:sldLayoutId id="2147483679" r:id="rId18"/>
    <p:sldLayoutId id="2147483784" r:id="rId19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18" y="201600"/>
            <a:ext cx="1097851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425600"/>
            <a:ext cx="10978515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2998" y="6519672"/>
            <a:ext cx="4581585" cy="20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Huertas, Beyond Basel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18" y="6519672"/>
            <a:ext cx="886968" cy="2011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+mn-lt"/>
              </a:rPr>
              <a:t>Page </a:t>
            </a:r>
            <a:fld id="{9AE4D82F-B047-469B-AC52-A46321747EAF}" type="slidenum">
              <a:rPr lang="en-GB" sz="1100" smtClean="0">
                <a:solidFill>
                  <a:schemeClr val="bg1"/>
                </a:solidFill>
                <a:latin typeface="+mn-lt"/>
              </a:rPr>
              <a:pPr/>
              <a:t>‹N°›</a:t>
            </a:fld>
            <a:endParaRPr lang="en-GB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495518" y="6519672"/>
            <a:ext cx="1371600" cy="201168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20 March 2018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256" y="6327648"/>
            <a:ext cx="402504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9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32" r:id="rId3"/>
    <p:sldLayoutId id="2147483733" r:id="rId4"/>
    <p:sldLayoutId id="2147483711" r:id="rId5"/>
    <p:sldLayoutId id="2147483774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27" r:id="rId12"/>
    <p:sldLayoutId id="2147483719" r:id="rId13"/>
    <p:sldLayoutId id="2147483720" r:id="rId14"/>
    <p:sldLayoutId id="2147483721" r:id="rId15"/>
    <p:sldLayoutId id="2147483783" r:id="rId16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18" y="201600"/>
            <a:ext cx="1097851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425599"/>
            <a:ext cx="10978515" cy="47000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2998" y="6519672"/>
            <a:ext cx="4581585" cy="20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Huertas, Beyond Basel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18" y="6519672"/>
            <a:ext cx="886968" cy="2011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+mn-lt"/>
              </a:rPr>
              <a:t>Page </a:t>
            </a:r>
            <a:fld id="{9AE4D82F-B047-469B-AC52-A46321747EAF}" type="slidenum">
              <a:rPr lang="en-GB" sz="1100" smtClean="0">
                <a:solidFill>
                  <a:schemeClr val="bg1"/>
                </a:solidFill>
                <a:latin typeface="+mn-lt"/>
              </a:rPr>
              <a:pPr/>
              <a:t>‹N°›</a:t>
            </a:fld>
            <a:endParaRPr lang="en-GB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495518" y="6519672"/>
            <a:ext cx="1371600" cy="201168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20 March 2018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256" y="6327648"/>
            <a:ext cx="402504" cy="4114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758" r:id="rId2"/>
    <p:sldLayoutId id="2147483759" r:id="rId3"/>
    <p:sldLayoutId id="2147483761" r:id="rId4"/>
    <p:sldLayoutId id="2147483682" r:id="rId5"/>
    <p:sldLayoutId id="2147483734" r:id="rId6"/>
    <p:sldLayoutId id="2147483735" r:id="rId7"/>
    <p:sldLayoutId id="2147483683" r:id="rId8"/>
    <p:sldLayoutId id="2147483775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728" r:id="rId15"/>
    <p:sldLayoutId id="2147483691" r:id="rId16"/>
    <p:sldLayoutId id="2147483692" r:id="rId17"/>
    <p:sldLayoutId id="2147483693" r:id="rId18"/>
    <p:sldLayoutId id="2147483782" r:id="rId19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18" y="201600"/>
            <a:ext cx="1097851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425600"/>
            <a:ext cx="10978515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2998" y="6519672"/>
            <a:ext cx="4581585" cy="20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Huertas, Beyond Basel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18" y="6519672"/>
            <a:ext cx="886968" cy="2011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+mn-lt"/>
              </a:rPr>
              <a:t>Page </a:t>
            </a:r>
            <a:fld id="{9AE4D82F-B047-469B-AC52-A46321747EAF}" type="slidenum">
              <a:rPr lang="en-GB" sz="1100" smtClean="0">
                <a:solidFill>
                  <a:schemeClr val="bg1"/>
                </a:solidFill>
                <a:latin typeface="+mn-lt"/>
              </a:rPr>
              <a:pPr/>
              <a:t>‹N°›</a:t>
            </a:fld>
            <a:endParaRPr lang="en-GB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495518" y="6519672"/>
            <a:ext cx="1371600" cy="201168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20 March 2018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256" y="6327648"/>
            <a:ext cx="402504" cy="4114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68" r:id="rId2"/>
    <p:sldLayoutId id="2147483769" r:id="rId3"/>
    <p:sldLayoutId id="2147483771" r:id="rId4"/>
    <p:sldLayoutId id="2147483696" r:id="rId5"/>
    <p:sldLayoutId id="2147483736" r:id="rId6"/>
    <p:sldLayoutId id="2147483737" r:id="rId7"/>
    <p:sldLayoutId id="2147483697" r:id="rId8"/>
    <p:sldLayoutId id="2147483776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29" r:id="rId15"/>
    <p:sldLayoutId id="2147483705" r:id="rId16"/>
    <p:sldLayoutId id="2147483706" r:id="rId17"/>
    <p:sldLayoutId id="2147483707" r:id="rId18"/>
    <p:sldLayoutId id="2147483781" r:id="rId19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000500" y="2240280"/>
            <a:ext cx="7374636" cy="860400"/>
          </a:xfrm>
        </p:spPr>
        <p:txBody>
          <a:bodyPr/>
          <a:lstStyle/>
          <a:p>
            <a:r>
              <a:rPr lang="en-US" sz="2400" dirty="0"/>
              <a:t>Beyond Basel: </a:t>
            </a:r>
            <a:r>
              <a:rPr lang="en-GB" sz="2400" dirty="0"/>
              <a:t>Can Financial Regulation Tackle Tomorrow’s Technology?</a:t>
            </a:r>
            <a:endParaRPr lang="en-US" sz="2400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4000500" y="3218688"/>
            <a:ext cx="7374636" cy="645742"/>
          </a:xfrm>
        </p:spPr>
        <p:txBody>
          <a:bodyPr/>
          <a:lstStyle/>
          <a:p>
            <a:r>
              <a:rPr lang="en-US" sz="1600" b="1" dirty="0"/>
              <a:t>Thomas F. Huertas, Partner and Chair, EY Global Regulatory Network</a:t>
            </a:r>
          </a:p>
          <a:p>
            <a:r>
              <a:rPr lang="en-US" sz="1600" b="1" dirty="0"/>
              <a:t>Geneva, 20 March 2018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Basel reforms strengthen banks and the financial system as a whole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06437" y="1481278"/>
            <a:ext cx="5392738" cy="3033415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25666" y="1106744"/>
            <a:ext cx="5393208" cy="328356"/>
          </a:xfrm>
        </p:spPr>
        <p:txBody>
          <a:bodyPr/>
          <a:lstStyle/>
          <a:p>
            <a:pPr algn="ctr"/>
            <a:r>
              <a:rPr lang="en-GB" sz="1600" i="1" dirty="0">
                <a:solidFill>
                  <a:schemeClr val="tx1"/>
                </a:solidFill>
              </a:rPr>
              <a:t>Higher capital makes banks less likely to fail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199632" y="1106744"/>
            <a:ext cx="5393208" cy="328356"/>
          </a:xfrm>
        </p:spPr>
        <p:txBody>
          <a:bodyPr/>
          <a:lstStyle/>
          <a:p>
            <a:pPr algn="ctr"/>
            <a:r>
              <a:rPr lang="en-GB" sz="1600" i="1" dirty="0">
                <a:solidFill>
                  <a:schemeClr val="tx1"/>
                </a:solidFill>
              </a:rPr>
              <a:t>Resolution reform makes banks safe to fail</a:t>
            </a: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9632" y="1435100"/>
            <a:ext cx="5394325" cy="303430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25666" y="4699000"/>
            <a:ext cx="10968291" cy="1181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400" b="1" i="1" dirty="0">
                <a:solidFill>
                  <a:schemeClr val="tx1"/>
                </a:solidFill>
              </a:rPr>
              <a:t>Macro initiatives supplement micro measures</a:t>
            </a:r>
          </a:p>
          <a:p>
            <a:pPr algn="ctr"/>
            <a:endParaRPr lang="en-GB" sz="1400" b="1" i="1" dirty="0">
              <a:solidFill>
                <a:schemeClr val="tx1"/>
              </a:solidFill>
            </a:endParaRPr>
          </a:p>
          <a:p>
            <a:pPr algn="ctr"/>
            <a:r>
              <a:rPr lang="en-GB" sz="1400" b="1" i="1" dirty="0">
                <a:solidFill>
                  <a:schemeClr val="tx1"/>
                </a:solidFill>
              </a:rPr>
              <a:t>Security and integrity of financial system</a:t>
            </a:r>
          </a:p>
          <a:p>
            <a:pPr algn="ctr"/>
            <a:r>
              <a:rPr lang="en-GB" sz="1400" b="1" i="1" dirty="0">
                <a:solidFill>
                  <a:schemeClr val="tx1"/>
                </a:solidFill>
              </a:rPr>
              <a:t>Mandatory clearing</a:t>
            </a:r>
          </a:p>
          <a:p>
            <a:pPr algn="ctr"/>
            <a:r>
              <a:rPr lang="en-GB" sz="1400" b="1" i="1" dirty="0">
                <a:solidFill>
                  <a:schemeClr val="tx1"/>
                </a:solidFill>
              </a:rPr>
              <a:t>Macro-prudential supervision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20 March 2018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Huertas, Beyond Basel </a:t>
            </a:r>
          </a:p>
        </p:txBody>
      </p:sp>
    </p:spTree>
    <p:extLst>
      <p:ext uri="{BB962C8B-B14F-4D97-AF65-F5344CB8AC3E}">
        <p14:creationId xmlns:p14="http://schemas.microsoft.com/office/powerpoint/2010/main" val="1206915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9838364"/>
              </p:ext>
            </p:extLst>
          </p:nvPr>
        </p:nvGraphicFramePr>
        <p:xfrm>
          <a:off x="711518" y="1854200"/>
          <a:ext cx="10979150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GB" sz="2400" dirty="0"/>
              <a:t>Technology will disrupt finance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 March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Huertas, Beyond Basel </a:t>
            </a:r>
          </a:p>
        </p:txBody>
      </p:sp>
    </p:spTree>
    <p:extLst>
      <p:ext uri="{BB962C8B-B14F-4D97-AF65-F5344CB8AC3E}">
        <p14:creationId xmlns:p14="http://schemas.microsoft.com/office/powerpoint/2010/main" val="3401237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3504" y="1167284"/>
            <a:ext cx="3239100" cy="323909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 anchorCtr="0"/>
          <a:lstStyle/>
          <a:p>
            <a:pPr algn="ctr"/>
            <a:r>
              <a:rPr lang="en-US" sz="4000" b="1" dirty="0">
                <a:solidFill>
                  <a:srgbClr val="404040"/>
                </a:solidFill>
              </a:rPr>
              <a:t>Past</a:t>
            </a:r>
            <a:endParaRPr lang="en-US" sz="1400" dirty="0">
              <a:solidFill>
                <a:srgbClr val="40404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34211" y="1167284"/>
            <a:ext cx="3239100" cy="3239099"/>
          </a:xfrm>
          <a:prstGeom prst="rect">
            <a:avLst/>
          </a:prstGeom>
          <a:solidFill>
            <a:schemeClr val="tx2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 anchorCtr="0"/>
          <a:lstStyle/>
          <a:p>
            <a:pPr algn="ctr"/>
            <a:r>
              <a:rPr lang="en-US" sz="4000" b="1" dirty="0">
                <a:solidFill>
                  <a:srgbClr val="404040"/>
                </a:solidFill>
              </a:rPr>
              <a:t>Future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68857" y="1167284"/>
            <a:ext cx="3239100" cy="3239099"/>
          </a:xfrm>
          <a:prstGeom prst="rect">
            <a:avLst/>
          </a:prstGeom>
          <a:solidFill>
            <a:schemeClr val="tx2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 anchorCtr="0"/>
          <a:lstStyle/>
          <a:p>
            <a:pPr algn="ctr"/>
            <a:r>
              <a:rPr lang="en-US" sz="4000" b="1" dirty="0">
                <a:solidFill>
                  <a:srgbClr val="404040"/>
                </a:solidFill>
              </a:rPr>
              <a:t>Present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Technology poses significant questions/challenges for policymakers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 March 2018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Huertas, Beyond Basel </a:t>
            </a:r>
          </a:p>
        </p:txBody>
      </p:sp>
      <p:sp>
        <p:nvSpPr>
          <p:cNvPr id="12" name="Text Placeholder 6"/>
          <p:cNvSpPr txBox="1">
            <a:spLocks/>
          </p:cNvSpPr>
          <p:nvPr/>
        </p:nvSpPr>
        <p:spPr>
          <a:xfrm>
            <a:off x="635000" y="4775200"/>
            <a:ext cx="3176949" cy="144427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800" b="1" dirty="0">
                <a:solidFill>
                  <a:schemeClr val="tx1"/>
                </a:solidFill>
              </a:rPr>
              <a:t>Can banks meet current requirements without using the new technology?</a:t>
            </a:r>
            <a:endParaRPr lang="en-GB" sz="1300" b="1" dirty="0">
              <a:solidFill>
                <a:schemeClr val="tx1"/>
              </a:solidFill>
            </a:endParaRPr>
          </a:p>
        </p:txBody>
      </p:sp>
      <p:sp>
        <p:nvSpPr>
          <p:cNvPr id="13" name="Text Placeholder 6"/>
          <p:cNvSpPr txBox="1">
            <a:spLocks/>
          </p:cNvSpPr>
          <p:nvPr/>
        </p:nvSpPr>
        <p:spPr>
          <a:xfrm>
            <a:off x="4468857" y="4715441"/>
            <a:ext cx="3239101" cy="150143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800" b="1" dirty="0">
                <a:solidFill>
                  <a:schemeClr val="tx1"/>
                </a:solidFill>
              </a:rPr>
              <a:t>Should the same rules apply to all, incumbents and new entrants alike?</a:t>
            </a:r>
          </a:p>
        </p:txBody>
      </p:sp>
      <p:sp>
        <p:nvSpPr>
          <p:cNvPr id="14" name="Text Placeholder 6"/>
          <p:cNvSpPr txBox="1">
            <a:spLocks/>
          </p:cNvSpPr>
          <p:nvPr/>
        </p:nvSpPr>
        <p:spPr>
          <a:xfrm>
            <a:off x="8334211" y="4715441"/>
            <a:ext cx="3254222" cy="15144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800" b="1" dirty="0">
                <a:solidFill>
                  <a:schemeClr val="tx1"/>
                </a:solidFill>
              </a:rPr>
              <a:t>Should the regulator employ the new technology to offer financial services directly to the public?</a:t>
            </a:r>
          </a:p>
        </p:txBody>
      </p:sp>
    </p:spTree>
    <p:extLst>
      <p:ext uri="{BB962C8B-B14F-4D97-AF65-F5344CB8AC3E}">
        <p14:creationId xmlns:p14="http://schemas.microsoft.com/office/powerpoint/2010/main" val="2589043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7533493"/>
              </p:ext>
            </p:extLst>
          </p:nvPr>
        </p:nvGraphicFramePr>
        <p:xfrm>
          <a:off x="609282" y="1403350"/>
          <a:ext cx="10979151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9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9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9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FFFF"/>
                          </a:solidFill>
                        </a:rPr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FFFF"/>
                          </a:solidFill>
                        </a:rPr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FFFF"/>
                          </a:solidFill>
                        </a:rPr>
                        <a:t>Question</a:t>
                      </a: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Customer acquisition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KYC, KYCC</a:t>
                      </a:r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r>
                        <a:rPr lang="en-GB" dirty="0"/>
                        <a:t>Should each bank be required to do this on</a:t>
                      </a:r>
                      <a:r>
                        <a:rPr lang="en-GB" baseline="0" dirty="0"/>
                        <a:t> its own? Can utilities play a bigger role?</a:t>
                      </a:r>
                    </a:p>
                    <a:p>
                      <a:pPr algn="ctr"/>
                      <a:endParaRPr lang="en-GB" baseline="0" dirty="0"/>
                    </a:p>
                    <a:p>
                      <a:pPr algn="ctr"/>
                      <a:r>
                        <a:rPr lang="en-GB" b="1" i="1" baseline="0" dirty="0"/>
                        <a:t>“Do it once/do it right”</a:t>
                      </a:r>
                    </a:p>
                    <a:p>
                      <a:pPr algn="ctr"/>
                      <a:r>
                        <a:rPr lang="en-GB" b="1" i="1" baseline="0" dirty="0"/>
                        <a:t> versus</a:t>
                      </a:r>
                    </a:p>
                    <a:p>
                      <a:pPr algn="ctr"/>
                      <a:r>
                        <a:rPr lang="en-GB" b="1" i="1" baseline="0" dirty="0"/>
                        <a:t>“Give it the once over</a:t>
                      </a:r>
                    </a:p>
                    <a:p>
                      <a:pPr algn="ctr"/>
                      <a:r>
                        <a:rPr lang="en-GB" b="1" i="1" baseline="0" dirty="0"/>
                        <a:t>a thousand times”</a:t>
                      </a:r>
                      <a:endParaRPr lang="en-GB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Supplier due</a:t>
                      </a:r>
                      <a:r>
                        <a:rPr lang="en-GB" baseline="0" dirty="0"/>
                        <a:t> diligence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Review</a:t>
                      </a:r>
                      <a:r>
                        <a:rPr lang="en-GB" baseline="0" dirty="0"/>
                        <a:t> of third-party providers</a:t>
                      </a:r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Transaction banking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AML, sanctions compliance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Capital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Stress testing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Liquidity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Intra-day reporting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Valuation,</a:t>
                      </a:r>
                      <a:r>
                        <a:rPr lang="en-GB" baseline="0" dirty="0"/>
                        <a:t> provisioning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IFRS9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Regulatory</a:t>
                      </a:r>
                      <a:r>
                        <a:rPr lang="en-GB" baseline="0" dirty="0"/>
                        <a:t> reporting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BCBS 239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Current regulations require banks to use the new technology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 March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Huertas, Beyond Basel </a:t>
            </a:r>
          </a:p>
        </p:txBody>
      </p:sp>
    </p:spTree>
    <p:extLst>
      <p:ext uri="{BB962C8B-B14F-4D97-AF65-F5344CB8AC3E}">
        <p14:creationId xmlns:p14="http://schemas.microsoft.com/office/powerpoint/2010/main" val="3242581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5814721"/>
              </p:ext>
            </p:extLst>
          </p:nvPr>
        </p:nvGraphicFramePr>
        <p:xfrm>
          <a:off x="609600" y="1425575"/>
          <a:ext cx="10979151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0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9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2"/>
                          </a:solidFill>
                        </a:rPr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2"/>
                          </a:solidFill>
                        </a:rPr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2"/>
                          </a:solidFill>
                        </a:rPr>
                        <a:t>Question</a:t>
                      </a:r>
                      <a:r>
                        <a:rPr lang="en-GB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Payments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PSD2 requires banks to allow</a:t>
                      </a:r>
                      <a:r>
                        <a:rPr lang="en-GB" baseline="0" dirty="0"/>
                        <a:t> third-party providers access (upon consent from customer) to customer information/accounts. </a:t>
                      </a:r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dirty="0"/>
                        <a:t>Are regulators creating a regime where new entrants can acquire the relationship</a:t>
                      </a:r>
                      <a:r>
                        <a:rPr lang="en-GB" baseline="0" dirty="0"/>
                        <a:t> and the reward whilst leaving risk and responsibility with incumbents?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P2P lending platforms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Platform provides unaudited information</a:t>
                      </a:r>
                      <a:r>
                        <a:rPr lang="en-GB" baseline="0" dirty="0"/>
                        <a:t> about unlisted financial instruments (loans) without suitability checks to investors who have a bank account.</a:t>
                      </a:r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918" y="150800"/>
            <a:ext cx="10978515" cy="860400"/>
          </a:xfrm>
        </p:spPr>
        <p:txBody>
          <a:bodyPr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Should the same rules apply to all?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 March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Huertas, Beyond Basel </a:t>
            </a:r>
          </a:p>
        </p:txBody>
      </p:sp>
    </p:spTree>
    <p:extLst>
      <p:ext uri="{BB962C8B-B14F-4D97-AF65-F5344CB8AC3E}">
        <p14:creationId xmlns:p14="http://schemas.microsoft.com/office/powerpoint/2010/main" val="1122255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9822004"/>
              </p:ext>
            </p:extLst>
          </p:nvPr>
        </p:nvGraphicFramePr>
        <p:xfrm>
          <a:off x="609598" y="1425575"/>
          <a:ext cx="10978834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9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9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2"/>
                          </a:solidFill>
                        </a:rPr>
                        <a:t>Bankers’ bank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2"/>
                          </a:solidFill>
                        </a:rPr>
                        <a:t>People’s bank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Traditional model failed during the crisis.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Central bank</a:t>
                      </a:r>
                      <a:r>
                        <a:rPr lang="en-GB" baseline="0" dirty="0"/>
                        <a:t> digital currency not only replaces cash but also displaces deposits.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GB" sz="2400" dirty="0"/>
              <a:t>Should central banks be bankers’ banks or people’s banks?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 March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Huertas, Beyond Basel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29" y="1900874"/>
            <a:ext cx="5411571" cy="29000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655" y="1900874"/>
            <a:ext cx="5269045" cy="290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51280"/>
      </p:ext>
    </p:extLst>
  </p:cSld>
  <p:clrMapOvr>
    <a:masterClrMapping/>
  </p:clrMapOvr>
</p:sld>
</file>

<file path=ppt/theme/theme1.xml><?xml version="1.0" encoding="utf-8"?>
<a:theme xmlns:a="http://schemas.openxmlformats.org/drawingml/2006/main" name="EY widescreen presentation 2015 v1">
  <a:themeElements>
    <a:clrScheme name="Custom 2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  <a:extLst>
    <a:ext uri="{05A4C25C-085E-4340-85A3-A5531E510DB2}">
      <thm15:themeFamily xmlns:thm15="http://schemas.microsoft.com/office/thememl/2012/main" name="EY PowerPoint Onscreen (Widescreen).potx" id="{A46971DC-8302-45C8-AA21-8A7B5DF808F2}" vid="{CAC44526-72CF-4BE0-9B42-A6E74326BB69}"/>
    </a:ext>
  </a:extLst>
</a:theme>
</file>

<file path=ppt/theme/theme2.xml><?xml version="1.0" encoding="utf-8"?>
<a:theme xmlns:a="http://schemas.openxmlformats.org/drawingml/2006/main" name="EY light projection">
  <a:themeElements>
    <a:clrScheme name="Custom 1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D2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  <a:extLst>
    <a:ext uri="{05A4C25C-085E-4340-85A3-A5531E510DB2}">
      <thm15:themeFamily xmlns:thm15="http://schemas.microsoft.com/office/thememl/2012/main" name="EY PowerPoint Onscreen (Widescreen).potx" id="{A46971DC-8302-45C8-AA21-8A7B5DF808F2}" vid="{83A7EB81-FDA6-456C-B0D9-C73F5B7C7537}"/>
    </a:ext>
  </a:extLst>
</a:theme>
</file>

<file path=ppt/theme/theme3.xml><?xml version="1.0" encoding="utf-8"?>
<a:theme xmlns:a="http://schemas.openxmlformats.org/drawingml/2006/main" name="EY dark print">
  <a:themeElements>
    <a:clrScheme name="Custom 2">
      <a:dk1>
        <a:srgbClr val="FFFFFF"/>
      </a:dk1>
      <a:lt1>
        <a:srgbClr val="FFFFFF"/>
      </a:lt1>
      <a:dk2>
        <a:srgbClr val="333333"/>
      </a:dk2>
      <a:lt2>
        <a:srgbClr val="FFE60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  <a:extLst>
    <a:ext uri="{05A4C25C-085E-4340-85A3-A5531E510DB2}">
      <thm15:themeFamily xmlns:thm15="http://schemas.microsoft.com/office/thememl/2012/main" name="EY PowerPoint Onscreen (Widescreen).potx" id="{A46971DC-8302-45C8-AA21-8A7B5DF808F2}" vid="{61ADB1E2-AF22-4B45-87CF-969F7E76958E}"/>
    </a:ext>
  </a:extLst>
</a:theme>
</file>

<file path=ppt/theme/theme4.xml><?xml version="1.0" encoding="utf-8"?>
<a:theme xmlns:a="http://schemas.openxmlformats.org/drawingml/2006/main" name="EY dark projection">
  <a:themeElements>
    <a:clrScheme name="Custom 4">
      <a:dk1>
        <a:srgbClr val="FFFFFF"/>
      </a:dk1>
      <a:lt1>
        <a:srgbClr val="FFFFFF"/>
      </a:lt1>
      <a:dk2>
        <a:srgbClr val="333333"/>
      </a:dk2>
      <a:lt2>
        <a:srgbClr val="FFD200"/>
      </a:lt2>
      <a:accent1>
        <a:srgbClr val="808080"/>
      </a:accent1>
      <a:accent2>
        <a:srgbClr val="FFD2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  <a:extLst>
    <a:ext uri="{05A4C25C-085E-4340-85A3-A5531E510DB2}">
      <thm15:themeFamily xmlns:thm15="http://schemas.microsoft.com/office/thememl/2012/main" name="EY PowerPoint Onscreen (Widescreen).potx" id="{A46971DC-8302-45C8-AA21-8A7B5DF808F2}" vid="{4D8103EC-84F0-4DB7-BA6D-1E12179FBA43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EY PowerPoint Onscreen (Widescreen)</Template>
  <TotalTime>285</TotalTime>
  <Words>418</Words>
  <Application>Microsoft Macintosh PowerPoint</Application>
  <PresentationFormat>Personnalisé</PresentationFormat>
  <Paragraphs>84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EY widescreen presentation 2015 v1</vt:lpstr>
      <vt:lpstr>EY light projection</vt:lpstr>
      <vt:lpstr>EY dark print</vt:lpstr>
      <vt:lpstr>EY dark projection</vt:lpstr>
      <vt:lpstr>Beyond Basel: Can Financial Regulation Tackle Tomorrow’s Technology?</vt:lpstr>
      <vt:lpstr>Basel reforms strengthen banks and the financial system as a whole</vt:lpstr>
      <vt:lpstr>Technology will disrupt finance</vt:lpstr>
      <vt:lpstr>Technology poses significant questions/challenges for policymakers</vt:lpstr>
      <vt:lpstr>Current regulations require banks to use the new technology</vt:lpstr>
      <vt:lpstr>Should the same rules apply to all?</vt:lpstr>
      <vt:lpstr>Should central banks be bankers’ banks or people’s banks?</vt:lpstr>
    </vt:vector>
  </TitlesOfParts>
  <Company>Ernst &amp; Young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Basel: Can Financial Regulation Tackle Tomorrow’s Technology?</dc:title>
  <dc:creator>Tom Huertas</dc:creator>
  <cp:keywords>global; PowerPoint; Templates; ribbon; Branding Zone; branding; brand; office</cp:keywords>
  <cp:lastModifiedBy>laurence.procter@graduateinstitute.ch</cp:lastModifiedBy>
  <cp:revision>24</cp:revision>
  <cp:lastPrinted>2015-03-27T16:21:12Z</cp:lastPrinted>
  <dcterms:created xsi:type="dcterms:W3CDTF">2018-03-19T10:39:55Z</dcterms:created>
  <dcterms:modified xsi:type="dcterms:W3CDTF">2018-03-20T15:38:05Z</dcterms:modified>
  <cp:contentStatus>Approved</cp:contentStatus>
</cp:coreProperties>
</file>